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5" r:id="rId3"/>
    <p:sldId id="257" r:id="rId4"/>
    <p:sldId id="261" r:id="rId5"/>
    <p:sldId id="259" r:id="rId6"/>
    <p:sldId id="260" r:id="rId7"/>
    <p:sldId id="263" r:id="rId8"/>
    <p:sldId id="262" r:id="rId9"/>
    <p:sldId id="264" r:id="rId10"/>
    <p:sldId id="266" r:id="rId11"/>
    <p:sldId id="267" r:id="rId12"/>
    <p:sldId id="268" r:id="rId13"/>
    <p:sldId id="269" r:id="rId14"/>
    <p:sldId id="270" r:id="rId15"/>
    <p:sldId id="271" r:id="rId16"/>
    <p:sldId id="27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3CBEB"/>
    <a:srgbClr val="B4E5A2"/>
    <a:srgbClr val="FFFF00"/>
    <a:srgbClr val="FFC000"/>
    <a:srgbClr val="FF00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668"/>
    <p:restoredTop sz="94687"/>
  </p:normalViewPr>
  <p:slideViewPr>
    <p:cSldViewPr snapToGrid="0">
      <p:cViewPr varScale="1">
        <p:scale>
          <a:sx n="80" d="100"/>
          <a:sy n="80" d="100"/>
        </p:scale>
        <p:origin x="224" y="8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79241-EB0F-56CA-39CA-94FC48E71E7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91E5AAC-11E5-1848-FD48-AAD86FEB7F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894288D-DB0A-0A65-CBFD-69F765E22605}"/>
              </a:ext>
            </a:extLst>
          </p:cNvPr>
          <p:cNvSpPr>
            <a:spLocks noGrp="1"/>
          </p:cNvSpPr>
          <p:nvPr>
            <p:ph type="dt" sz="half" idx="10"/>
          </p:nvPr>
        </p:nvSpPr>
        <p:spPr/>
        <p:txBody>
          <a:bodyPr/>
          <a:lstStyle/>
          <a:p>
            <a:fld id="{0DB14858-2F79-A14F-9556-0D067E7E57EA}" type="datetimeFigureOut">
              <a:rPr lang="en-US" smtClean="0"/>
              <a:t>11/1/26</a:t>
            </a:fld>
            <a:endParaRPr lang="en-US"/>
          </a:p>
        </p:txBody>
      </p:sp>
      <p:sp>
        <p:nvSpPr>
          <p:cNvPr id="5" name="Footer Placeholder 4">
            <a:extLst>
              <a:ext uri="{FF2B5EF4-FFF2-40B4-BE49-F238E27FC236}">
                <a16:creationId xmlns:a16="http://schemas.microsoft.com/office/drawing/2014/main" id="{F1F27300-8E69-9FCF-4A36-2A623DA1EA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A17A62-2713-75CC-6D0D-3307289F113B}"/>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2945549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184E1-0327-5F83-973A-0EB3BE62EF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63FA8C-A010-CA08-3F0C-C64C2BFBBE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5E80AB-717B-E6F3-1482-05890EDBB067}"/>
              </a:ext>
            </a:extLst>
          </p:cNvPr>
          <p:cNvSpPr>
            <a:spLocks noGrp="1"/>
          </p:cNvSpPr>
          <p:nvPr>
            <p:ph type="dt" sz="half" idx="10"/>
          </p:nvPr>
        </p:nvSpPr>
        <p:spPr/>
        <p:txBody>
          <a:bodyPr/>
          <a:lstStyle/>
          <a:p>
            <a:fld id="{0DB14858-2F79-A14F-9556-0D067E7E57EA}" type="datetimeFigureOut">
              <a:rPr lang="en-US" smtClean="0"/>
              <a:t>11/1/26</a:t>
            </a:fld>
            <a:endParaRPr lang="en-US"/>
          </a:p>
        </p:txBody>
      </p:sp>
      <p:sp>
        <p:nvSpPr>
          <p:cNvPr id="5" name="Footer Placeholder 4">
            <a:extLst>
              <a:ext uri="{FF2B5EF4-FFF2-40B4-BE49-F238E27FC236}">
                <a16:creationId xmlns:a16="http://schemas.microsoft.com/office/drawing/2014/main" id="{0831B72C-4487-9EEB-9E91-DE998831C7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56FBDB-E4DC-7026-0B94-1B65F7A0E7F1}"/>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2209469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1A35A-62D3-5655-BDB5-4299A510B5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2C6E104-573E-B435-18D7-9B2649938A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F5B773-7B73-7986-3F7E-5106ADFA1931}"/>
              </a:ext>
            </a:extLst>
          </p:cNvPr>
          <p:cNvSpPr>
            <a:spLocks noGrp="1"/>
          </p:cNvSpPr>
          <p:nvPr>
            <p:ph type="dt" sz="half" idx="10"/>
          </p:nvPr>
        </p:nvSpPr>
        <p:spPr/>
        <p:txBody>
          <a:bodyPr/>
          <a:lstStyle/>
          <a:p>
            <a:fld id="{0DB14858-2F79-A14F-9556-0D067E7E57EA}" type="datetimeFigureOut">
              <a:rPr lang="en-US" smtClean="0"/>
              <a:t>11/1/26</a:t>
            </a:fld>
            <a:endParaRPr lang="en-US"/>
          </a:p>
        </p:txBody>
      </p:sp>
      <p:sp>
        <p:nvSpPr>
          <p:cNvPr id="5" name="Footer Placeholder 4">
            <a:extLst>
              <a:ext uri="{FF2B5EF4-FFF2-40B4-BE49-F238E27FC236}">
                <a16:creationId xmlns:a16="http://schemas.microsoft.com/office/drawing/2014/main" id="{A81A201F-C909-DAAF-F8C9-E522241993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89E073-F26F-DD92-469A-166439954752}"/>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4188566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40EC7-48C5-DE6F-3378-B536F34A12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0CECB9-6776-EEA5-FA0C-EA9F0063F3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9B2B061-FF1F-F4E2-9437-754FD272D2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6FC870-F853-B42F-1F57-B8BFC730E937}"/>
              </a:ext>
            </a:extLst>
          </p:cNvPr>
          <p:cNvSpPr>
            <a:spLocks noGrp="1"/>
          </p:cNvSpPr>
          <p:nvPr>
            <p:ph type="dt" sz="half" idx="10"/>
          </p:nvPr>
        </p:nvSpPr>
        <p:spPr/>
        <p:txBody>
          <a:bodyPr/>
          <a:lstStyle/>
          <a:p>
            <a:fld id="{0DB14858-2F79-A14F-9556-0D067E7E57EA}" type="datetimeFigureOut">
              <a:rPr lang="en-US" smtClean="0"/>
              <a:t>11/1/26</a:t>
            </a:fld>
            <a:endParaRPr lang="en-US"/>
          </a:p>
        </p:txBody>
      </p:sp>
      <p:sp>
        <p:nvSpPr>
          <p:cNvPr id="6" name="Footer Placeholder 5">
            <a:extLst>
              <a:ext uri="{FF2B5EF4-FFF2-40B4-BE49-F238E27FC236}">
                <a16:creationId xmlns:a16="http://schemas.microsoft.com/office/drawing/2014/main" id="{08CBD70B-77C4-4D4F-8A09-B6CE19BB7E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4E3285-92E5-F89A-1A1A-A3F242B46CDE}"/>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4226152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05B41-6D82-DF87-7EB1-DF628973E1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1A356C-7206-E4D4-5CA6-5A0581A348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77E063-EFC7-5292-56E5-1B0538E87B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7C40D8-E126-5222-0A83-8CE39EFD0F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016F57-7653-3745-499C-0F2C4CB1EB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913C1D-155D-682C-2CF7-97562989FD80}"/>
              </a:ext>
            </a:extLst>
          </p:cNvPr>
          <p:cNvSpPr>
            <a:spLocks noGrp="1"/>
          </p:cNvSpPr>
          <p:nvPr>
            <p:ph type="dt" sz="half" idx="10"/>
          </p:nvPr>
        </p:nvSpPr>
        <p:spPr/>
        <p:txBody>
          <a:bodyPr/>
          <a:lstStyle/>
          <a:p>
            <a:fld id="{0DB14858-2F79-A14F-9556-0D067E7E57EA}" type="datetimeFigureOut">
              <a:rPr lang="en-US" smtClean="0"/>
              <a:t>11/1/26</a:t>
            </a:fld>
            <a:endParaRPr lang="en-US"/>
          </a:p>
        </p:txBody>
      </p:sp>
      <p:sp>
        <p:nvSpPr>
          <p:cNvPr id="8" name="Footer Placeholder 7">
            <a:extLst>
              <a:ext uri="{FF2B5EF4-FFF2-40B4-BE49-F238E27FC236}">
                <a16:creationId xmlns:a16="http://schemas.microsoft.com/office/drawing/2014/main" id="{2E1D412B-BEF7-C75B-A785-F744581E5A1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B622679-C4BA-3FC3-95FC-76C0C86F6932}"/>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3598536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EADA4-FFED-4F27-B42A-79DEF4D1F1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2AE9BD-60B7-EB73-E828-5639DAC81B72}"/>
              </a:ext>
            </a:extLst>
          </p:cNvPr>
          <p:cNvSpPr>
            <a:spLocks noGrp="1"/>
          </p:cNvSpPr>
          <p:nvPr>
            <p:ph type="dt" sz="half" idx="10"/>
          </p:nvPr>
        </p:nvSpPr>
        <p:spPr/>
        <p:txBody>
          <a:bodyPr/>
          <a:lstStyle/>
          <a:p>
            <a:fld id="{0DB14858-2F79-A14F-9556-0D067E7E57EA}" type="datetimeFigureOut">
              <a:rPr lang="en-US" smtClean="0"/>
              <a:t>11/1/26</a:t>
            </a:fld>
            <a:endParaRPr lang="en-US"/>
          </a:p>
        </p:txBody>
      </p:sp>
      <p:sp>
        <p:nvSpPr>
          <p:cNvPr id="4" name="Footer Placeholder 3">
            <a:extLst>
              <a:ext uri="{FF2B5EF4-FFF2-40B4-BE49-F238E27FC236}">
                <a16:creationId xmlns:a16="http://schemas.microsoft.com/office/drawing/2014/main" id="{45469252-C0A1-6403-713D-97C2F41738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4B01F2-488A-A8F3-42AF-58D5B182B6D8}"/>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2252144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04818E-C63A-8BE4-3922-6B00D148A07C}"/>
              </a:ext>
            </a:extLst>
          </p:cNvPr>
          <p:cNvSpPr>
            <a:spLocks noGrp="1"/>
          </p:cNvSpPr>
          <p:nvPr>
            <p:ph type="dt" sz="half" idx="10"/>
          </p:nvPr>
        </p:nvSpPr>
        <p:spPr/>
        <p:txBody>
          <a:bodyPr/>
          <a:lstStyle/>
          <a:p>
            <a:fld id="{0DB14858-2F79-A14F-9556-0D067E7E57EA}" type="datetimeFigureOut">
              <a:rPr lang="en-US" smtClean="0"/>
              <a:t>11/1/26</a:t>
            </a:fld>
            <a:endParaRPr lang="en-US"/>
          </a:p>
        </p:txBody>
      </p:sp>
      <p:sp>
        <p:nvSpPr>
          <p:cNvPr id="3" name="Footer Placeholder 2">
            <a:extLst>
              <a:ext uri="{FF2B5EF4-FFF2-40B4-BE49-F238E27FC236}">
                <a16:creationId xmlns:a16="http://schemas.microsoft.com/office/drawing/2014/main" id="{5DBB602B-0119-EE17-7598-214E064C64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1C7F87-1146-1911-2CB4-190C451137DD}"/>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861126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63D2D-6191-D888-99DB-28E5A84276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8CFDF5-CB42-D2CE-3B48-A6FD660380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F2C37FE-9FDA-22C5-E338-D140207885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98AD5-2D6C-539B-E2B0-1D8FCFA63F04}"/>
              </a:ext>
            </a:extLst>
          </p:cNvPr>
          <p:cNvSpPr>
            <a:spLocks noGrp="1"/>
          </p:cNvSpPr>
          <p:nvPr>
            <p:ph type="dt" sz="half" idx="10"/>
          </p:nvPr>
        </p:nvSpPr>
        <p:spPr/>
        <p:txBody>
          <a:bodyPr/>
          <a:lstStyle/>
          <a:p>
            <a:fld id="{0DB14858-2F79-A14F-9556-0D067E7E57EA}" type="datetimeFigureOut">
              <a:rPr lang="en-US" smtClean="0"/>
              <a:t>11/1/26</a:t>
            </a:fld>
            <a:endParaRPr lang="en-US"/>
          </a:p>
        </p:txBody>
      </p:sp>
      <p:sp>
        <p:nvSpPr>
          <p:cNvPr id="6" name="Footer Placeholder 5">
            <a:extLst>
              <a:ext uri="{FF2B5EF4-FFF2-40B4-BE49-F238E27FC236}">
                <a16:creationId xmlns:a16="http://schemas.microsoft.com/office/drawing/2014/main" id="{C96D7A5B-6234-FBDC-EBF4-A4186ECB40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76BCC4-9114-CD93-E6B4-E47C451B1523}"/>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3190421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4AEC4-4AEB-734A-5724-4F7FD71BC1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204D734-F325-79A6-1565-44CDD2D6AC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87C1B6A-D696-F538-E209-D4262A21EE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28D597-5476-C0AD-7EB1-31436FA92748}"/>
              </a:ext>
            </a:extLst>
          </p:cNvPr>
          <p:cNvSpPr>
            <a:spLocks noGrp="1"/>
          </p:cNvSpPr>
          <p:nvPr>
            <p:ph type="dt" sz="half" idx="10"/>
          </p:nvPr>
        </p:nvSpPr>
        <p:spPr/>
        <p:txBody>
          <a:bodyPr/>
          <a:lstStyle/>
          <a:p>
            <a:fld id="{0DB14858-2F79-A14F-9556-0D067E7E57EA}" type="datetimeFigureOut">
              <a:rPr lang="en-US" smtClean="0"/>
              <a:t>11/1/26</a:t>
            </a:fld>
            <a:endParaRPr lang="en-US"/>
          </a:p>
        </p:txBody>
      </p:sp>
      <p:sp>
        <p:nvSpPr>
          <p:cNvPr id="6" name="Footer Placeholder 5">
            <a:extLst>
              <a:ext uri="{FF2B5EF4-FFF2-40B4-BE49-F238E27FC236}">
                <a16:creationId xmlns:a16="http://schemas.microsoft.com/office/drawing/2014/main" id="{A36A0BE4-40C5-14D7-5149-557524E784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F722A9-8549-D82A-2D83-36B0AA0B659C}"/>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678053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3153B-56B4-D27E-82DA-4B9F2D8B9D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E83405A-6F9F-CA72-2E0C-0D7B0B6FE9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9CB429-F428-DBF9-0624-3E81DF5835A5}"/>
              </a:ext>
            </a:extLst>
          </p:cNvPr>
          <p:cNvSpPr>
            <a:spLocks noGrp="1"/>
          </p:cNvSpPr>
          <p:nvPr>
            <p:ph type="dt" sz="half" idx="10"/>
          </p:nvPr>
        </p:nvSpPr>
        <p:spPr/>
        <p:txBody>
          <a:bodyPr/>
          <a:lstStyle/>
          <a:p>
            <a:fld id="{0DB14858-2F79-A14F-9556-0D067E7E57EA}" type="datetimeFigureOut">
              <a:rPr lang="en-US" smtClean="0"/>
              <a:t>11/1/26</a:t>
            </a:fld>
            <a:endParaRPr lang="en-US"/>
          </a:p>
        </p:txBody>
      </p:sp>
      <p:sp>
        <p:nvSpPr>
          <p:cNvPr id="5" name="Footer Placeholder 4">
            <a:extLst>
              <a:ext uri="{FF2B5EF4-FFF2-40B4-BE49-F238E27FC236}">
                <a16:creationId xmlns:a16="http://schemas.microsoft.com/office/drawing/2014/main" id="{62BAE714-DC94-4037-C035-86C8F63A6D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462927-F1FB-303E-C0EC-7D6C7E655DDE}"/>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4016278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613CC9-A83F-BBA3-DD56-767D4468424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28F2A1B-5599-A272-0288-F97084F2FA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655D6C-D224-7809-3499-0275C44A8FDD}"/>
              </a:ext>
            </a:extLst>
          </p:cNvPr>
          <p:cNvSpPr>
            <a:spLocks noGrp="1"/>
          </p:cNvSpPr>
          <p:nvPr>
            <p:ph type="dt" sz="half" idx="10"/>
          </p:nvPr>
        </p:nvSpPr>
        <p:spPr/>
        <p:txBody>
          <a:bodyPr/>
          <a:lstStyle/>
          <a:p>
            <a:fld id="{0DB14858-2F79-A14F-9556-0D067E7E57EA}" type="datetimeFigureOut">
              <a:rPr lang="en-US" smtClean="0"/>
              <a:t>11/1/26</a:t>
            </a:fld>
            <a:endParaRPr lang="en-US"/>
          </a:p>
        </p:txBody>
      </p:sp>
      <p:sp>
        <p:nvSpPr>
          <p:cNvPr id="5" name="Footer Placeholder 4">
            <a:extLst>
              <a:ext uri="{FF2B5EF4-FFF2-40B4-BE49-F238E27FC236}">
                <a16:creationId xmlns:a16="http://schemas.microsoft.com/office/drawing/2014/main" id="{FCE388FB-18F9-4B38-1654-207E50623F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A5049C-ACB4-1440-9D01-6E2BC2F4A337}"/>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894366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000"/>
            <a:lum/>
          </a:blip>
          <a:srcRect/>
          <a:stretch>
            <a:fillRect t="-39000" b="-39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5F2C9-60CB-4B3B-DDF9-78E9EFA155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F564EED-022F-EE82-5FC3-C984C76EBA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0F46B6-1C0E-F7FA-A39C-BFBB6FE9BC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DB14858-2F79-A14F-9556-0D067E7E57EA}" type="datetimeFigureOut">
              <a:rPr lang="en-US" smtClean="0"/>
              <a:t>11/1/26</a:t>
            </a:fld>
            <a:endParaRPr lang="en-US"/>
          </a:p>
        </p:txBody>
      </p:sp>
      <p:sp>
        <p:nvSpPr>
          <p:cNvPr id="5" name="Footer Placeholder 4">
            <a:extLst>
              <a:ext uri="{FF2B5EF4-FFF2-40B4-BE49-F238E27FC236}">
                <a16:creationId xmlns:a16="http://schemas.microsoft.com/office/drawing/2014/main" id="{2BEBC94C-62E8-E5FE-EE34-A4FCB76FD6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FA56B11-B80E-A281-5FBA-485D7C1798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3773D25-28BA-8748-ACC8-FF4CF6E9C9BE}" type="slidenum">
              <a:rPr lang="en-US" smtClean="0"/>
              <a:t>‹#›</a:t>
            </a:fld>
            <a:endParaRPr lang="en-US"/>
          </a:p>
        </p:txBody>
      </p:sp>
    </p:spTree>
    <p:extLst>
      <p:ext uri="{BB962C8B-B14F-4D97-AF65-F5344CB8AC3E}">
        <p14:creationId xmlns:p14="http://schemas.microsoft.com/office/powerpoint/2010/main" val="12480411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https://subjecttoclimate.nyc3.cdn.digitaloceanspaces.com/news/3640/c5VrUyhyz7lokOSWPyjlRQA7QlRyQuZQrwWSherE.jpg" TargetMode="External"/><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https://subjecttoclimate.nyc3.cdn.digitaloceanspaces.com/news/157489/s3-(78).jpeg"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26A84AF-6F58-471A-BF1F-10D8C03511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DB530F-A4A9-BBA6-BB5F-A81E0D3DD0C6}"/>
              </a:ext>
            </a:extLst>
          </p:cNvPr>
          <p:cNvSpPr>
            <a:spLocks noGrp="1"/>
          </p:cNvSpPr>
          <p:nvPr>
            <p:ph type="ctrTitle"/>
          </p:nvPr>
        </p:nvSpPr>
        <p:spPr>
          <a:xfrm>
            <a:off x="838200" y="728662"/>
            <a:ext cx="3785513" cy="3728853"/>
          </a:xfrm>
          <a:noFill/>
        </p:spPr>
        <p:txBody>
          <a:bodyPr>
            <a:normAutofit/>
          </a:bodyPr>
          <a:lstStyle/>
          <a:p>
            <a:pPr algn="l"/>
            <a:r>
              <a:rPr lang="en-US" sz="5200" dirty="0"/>
              <a:t>Clever Elephants Always Eat Ice Cream</a:t>
            </a:r>
          </a:p>
        </p:txBody>
      </p:sp>
      <p:sp>
        <p:nvSpPr>
          <p:cNvPr id="3" name="Subtitle 2">
            <a:extLst>
              <a:ext uri="{FF2B5EF4-FFF2-40B4-BE49-F238E27FC236}">
                <a16:creationId xmlns:a16="http://schemas.microsoft.com/office/drawing/2014/main" id="{AEB0821B-BA82-067F-B378-E4EAA1AF279F}"/>
              </a:ext>
            </a:extLst>
          </p:cNvPr>
          <p:cNvSpPr>
            <a:spLocks noGrp="1"/>
          </p:cNvSpPr>
          <p:nvPr>
            <p:ph type="subTitle" idx="1"/>
          </p:nvPr>
        </p:nvSpPr>
        <p:spPr>
          <a:xfrm>
            <a:off x="838200" y="4629235"/>
            <a:ext cx="3785514" cy="1680298"/>
          </a:xfrm>
          <a:noFill/>
        </p:spPr>
        <p:txBody>
          <a:bodyPr>
            <a:normAutofit/>
          </a:bodyPr>
          <a:lstStyle/>
          <a:p>
            <a:pPr algn="l"/>
            <a:r>
              <a:rPr lang="en-US" dirty="0"/>
              <a:t>Headline Analysis</a:t>
            </a:r>
          </a:p>
        </p:txBody>
      </p:sp>
      <p:pic>
        <p:nvPicPr>
          <p:cNvPr id="7" name="Picture 6">
            <a:extLst>
              <a:ext uri="{FF2B5EF4-FFF2-40B4-BE49-F238E27FC236}">
                <a16:creationId xmlns:a16="http://schemas.microsoft.com/office/drawing/2014/main" id="{8694E91B-0760-BA0B-C523-F40E8D430C21}"/>
              </a:ext>
            </a:extLst>
          </p:cNvPr>
          <p:cNvPicPr>
            <a:picLocks noChangeAspect="1"/>
          </p:cNvPicPr>
          <p:nvPr/>
        </p:nvPicPr>
        <p:blipFill>
          <a:blip r:embed="rId2"/>
          <a:srcRect l="15089" r="15089"/>
          <a:stretch/>
        </p:blipFill>
        <p:spPr>
          <a:xfrm>
            <a:off x="5009505" y="10"/>
            <a:ext cx="7182495" cy="6857990"/>
          </a:xfrm>
          <a:prstGeom prst="rect">
            <a:avLst/>
          </a:prstGeom>
        </p:spPr>
      </p:pic>
    </p:spTree>
    <p:extLst>
      <p:ext uri="{BB962C8B-B14F-4D97-AF65-F5344CB8AC3E}">
        <p14:creationId xmlns:p14="http://schemas.microsoft.com/office/powerpoint/2010/main" val="2049440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7C370-89AA-8DBF-95E4-BE9E638BFCF1}"/>
              </a:ext>
            </a:extLst>
          </p:cNvPr>
          <p:cNvSpPr>
            <a:spLocks noGrp="1"/>
          </p:cNvSpPr>
          <p:nvPr>
            <p:ph type="title"/>
          </p:nvPr>
        </p:nvSpPr>
        <p:spPr/>
        <p:txBody>
          <a:bodyPr>
            <a:normAutofit/>
          </a:bodyPr>
          <a:lstStyle/>
          <a:p>
            <a:pPr algn="ctr"/>
            <a:r>
              <a:rPr lang="en-US" sz="5400" dirty="0" err="1">
                <a:solidFill>
                  <a:schemeClr val="tx1">
                    <a:lumMod val="65000"/>
                    <a:lumOff val="35000"/>
                  </a:schemeClr>
                </a:solidFill>
              </a:rPr>
              <a:t>Analysing</a:t>
            </a:r>
            <a:r>
              <a:rPr lang="en-US" sz="5400" dirty="0">
                <a:solidFill>
                  <a:schemeClr val="tx1">
                    <a:lumMod val="65000"/>
                    <a:lumOff val="35000"/>
                  </a:schemeClr>
                </a:solidFill>
              </a:rPr>
              <a:t> </a:t>
            </a:r>
            <a:r>
              <a:rPr lang="en-US" sz="5400" dirty="0" err="1">
                <a:solidFill>
                  <a:schemeClr val="tx1">
                    <a:lumMod val="65000"/>
                    <a:lumOff val="35000"/>
                  </a:schemeClr>
                </a:solidFill>
              </a:rPr>
              <a:t>Headines</a:t>
            </a:r>
            <a:endParaRPr lang="en-US" sz="5400" dirty="0">
              <a:solidFill>
                <a:schemeClr val="tx1">
                  <a:lumMod val="65000"/>
                  <a:lumOff val="35000"/>
                </a:schemeClr>
              </a:solidFill>
            </a:endParaRPr>
          </a:p>
        </p:txBody>
      </p:sp>
      <p:sp>
        <p:nvSpPr>
          <p:cNvPr id="3" name="Content Placeholder 2">
            <a:extLst>
              <a:ext uri="{FF2B5EF4-FFF2-40B4-BE49-F238E27FC236}">
                <a16:creationId xmlns:a16="http://schemas.microsoft.com/office/drawing/2014/main" id="{28CD640B-0E1C-DA29-8386-43925C603766}"/>
              </a:ext>
            </a:extLst>
          </p:cNvPr>
          <p:cNvSpPr>
            <a:spLocks noGrp="1"/>
          </p:cNvSpPr>
          <p:nvPr>
            <p:ph idx="1"/>
          </p:nvPr>
        </p:nvSpPr>
        <p:spPr>
          <a:xfrm>
            <a:off x="1038033" y="1690688"/>
            <a:ext cx="7260147" cy="4696043"/>
          </a:xfrm>
        </p:spPr>
        <p:txBody>
          <a:bodyPr>
            <a:normAutofit fontScale="62500" lnSpcReduction="20000"/>
          </a:bodyPr>
          <a:lstStyle/>
          <a:p>
            <a:pPr marL="0" indent="0">
              <a:lnSpc>
                <a:spcPct val="150000"/>
              </a:lnSpc>
              <a:buNone/>
            </a:pPr>
            <a:r>
              <a:rPr lang="en-GB" dirty="0">
                <a:solidFill>
                  <a:schemeClr val="tx1">
                    <a:lumMod val="65000"/>
                    <a:lumOff val="35000"/>
                  </a:schemeClr>
                </a:solidFill>
              </a:rPr>
              <a:t>Have you ever seen an elephant eating ice cream? Probably not! But this memorable image will help us remember the important ingredients of a strong analysis paragraph. Using the mnemonic </a:t>
            </a:r>
            <a:r>
              <a:rPr lang="en-GB" b="1" dirty="0">
                <a:solidFill>
                  <a:schemeClr val="tx1">
                    <a:lumMod val="65000"/>
                    <a:lumOff val="35000"/>
                  </a:schemeClr>
                </a:solidFill>
              </a:rPr>
              <a:t>Clever Elephants Always Eat Ice Cream</a:t>
            </a:r>
            <a:r>
              <a:rPr lang="en-GB" dirty="0">
                <a:solidFill>
                  <a:schemeClr val="tx1">
                    <a:lumMod val="65000"/>
                    <a:lumOff val="35000"/>
                  </a:schemeClr>
                </a:solidFill>
              </a:rPr>
              <a:t>, you’ll learn how to develop ideas, explain evidence, and create thoughtful responses to texts.</a:t>
            </a:r>
          </a:p>
          <a:p>
            <a:pPr marL="0" indent="0">
              <a:lnSpc>
                <a:spcPct val="150000"/>
              </a:lnSpc>
              <a:buNone/>
            </a:pPr>
            <a:r>
              <a:rPr lang="en-GB" dirty="0">
                <a:solidFill>
                  <a:schemeClr val="tx1">
                    <a:lumMod val="65000"/>
                    <a:lumOff val="35000"/>
                  </a:schemeClr>
                </a:solidFill>
              </a:rPr>
              <a:t>News headlines don’t only report the facts of a story. They attract attention, create impressions, and influence what people think before they even begin reading the main article. This lesson will show you how to unpack headlines and analyse them in original and thoughtful ways. You’ll learn how to focus on certain words, pick out dramatic language, and think about how readers might react. Finally, you’ll learn how to put all of this together into well-structured analysis paragraphs of your own.</a:t>
            </a:r>
          </a:p>
        </p:txBody>
      </p:sp>
      <p:sp>
        <p:nvSpPr>
          <p:cNvPr id="4" name="TextBox 3">
            <a:extLst>
              <a:ext uri="{FF2B5EF4-FFF2-40B4-BE49-F238E27FC236}">
                <a16:creationId xmlns:a16="http://schemas.microsoft.com/office/drawing/2014/main" id="{18B29110-3FBC-1185-3FBC-919E4089DFB6}"/>
              </a:ext>
            </a:extLst>
          </p:cNvPr>
          <p:cNvSpPr txBox="1"/>
          <p:nvPr/>
        </p:nvSpPr>
        <p:spPr>
          <a:xfrm>
            <a:off x="8589935" y="1900184"/>
            <a:ext cx="2756210" cy="4211794"/>
          </a:xfrm>
          <a:prstGeom prst="rect">
            <a:avLst/>
          </a:prstGeom>
          <a:solidFill>
            <a:schemeClr val="accent5">
              <a:lumMod val="20000"/>
              <a:lumOff val="80000"/>
            </a:schemeClr>
          </a:solidFill>
          <a:ln w="38100">
            <a:solidFill>
              <a:schemeClr val="accent4">
                <a:lumMod val="75000"/>
              </a:schemeClr>
            </a:solidFill>
          </a:ln>
        </p:spPr>
        <p:txBody>
          <a:bodyPr wrap="square" rtlCol="0">
            <a:spAutoFit/>
          </a:bodyPr>
          <a:lstStyle/>
          <a:p>
            <a:pPr algn="ctr">
              <a:lnSpc>
                <a:spcPct val="150000"/>
              </a:lnSpc>
            </a:pPr>
            <a:r>
              <a:rPr lang="en-US" sz="2000" b="1" dirty="0">
                <a:solidFill>
                  <a:schemeClr val="tx1">
                    <a:lumMod val="65000"/>
                    <a:lumOff val="35000"/>
                  </a:schemeClr>
                </a:solidFill>
              </a:rPr>
              <a:t>Text Types</a:t>
            </a:r>
          </a:p>
          <a:p>
            <a:pPr marL="285750" indent="-285750">
              <a:lnSpc>
                <a:spcPct val="150000"/>
              </a:lnSpc>
              <a:buFont typeface="Arial" panose="020B0604020202020204" pitchFamily="34" charset="0"/>
              <a:buChar char="•"/>
            </a:pPr>
            <a:r>
              <a:rPr lang="en-US" dirty="0">
                <a:solidFill>
                  <a:schemeClr val="tx1">
                    <a:lumMod val="65000"/>
                    <a:lumOff val="35000"/>
                  </a:schemeClr>
                </a:solidFill>
              </a:rPr>
              <a:t>News reports</a:t>
            </a:r>
          </a:p>
          <a:p>
            <a:pPr marL="285750" indent="-285750">
              <a:lnSpc>
                <a:spcPct val="150000"/>
              </a:lnSpc>
              <a:buFont typeface="Arial" panose="020B0604020202020204" pitchFamily="34" charset="0"/>
              <a:buChar char="•"/>
            </a:pPr>
            <a:r>
              <a:rPr lang="en-US" dirty="0">
                <a:solidFill>
                  <a:schemeClr val="tx1">
                    <a:lumMod val="65000"/>
                    <a:lumOff val="35000"/>
                  </a:schemeClr>
                </a:solidFill>
              </a:rPr>
              <a:t>Feature articles</a:t>
            </a:r>
          </a:p>
          <a:p>
            <a:pPr marL="285750" indent="-285750">
              <a:lnSpc>
                <a:spcPct val="150000"/>
              </a:lnSpc>
              <a:buFont typeface="Arial" panose="020B0604020202020204" pitchFamily="34" charset="0"/>
              <a:buChar char="•"/>
            </a:pPr>
            <a:r>
              <a:rPr lang="en-US" dirty="0">
                <a:solidFill>
                  <a:schemeClr val="tx1">
                    <a:lumMod val="65000"/>
                    <a:lumOff val="35000"/>
                  </a:schemeClr>
                </a:solidFill>
              </a:rPr>
              <a:t>Magazine articles</a:t>
            </a:r>
          </a:p>
          <a:p>
            <a:pPr marL="285750" indent="-285750">
              <a:lnSpc>
                <a:spcPct val="150000"/>
              </a:lnSpc>
              <a:buFont typeface="Arial" panose="020B0604020202020204" pitchFamily="34" charset="0"/>
              <a:buChar char="•"/>
            </a:pPr>
            <a:r>
              <a:rPr lang="en-US" dirty="0">
                <a:solidFill>
                  <a:schemeClr val="tx1">
                    <a:lumMod val="65000"/>
                    <a:lumOff val="35000"/>
                  </a:schemeClr>
                </a:solidFill>
              </a:rPr>
              <a:t>Interviews</a:t>
            </a:r>
          </a:p>
          <a:p>
            <a:pPr marL="285750" indent="-285750">
              <a:lnSpc>
                <a:spcPct val="150000"/>
              </a:lnSpc>
              <a:buFont typeface="Arial" panose="020B0604020202020204" pitchFamily="34" charset="0"/>
              <a:buChar char="•"/>
            </a:pPr>
            <a:r>
              <a:rPr lang="en-US" dirty="0">
                <a:solidFill>
                  <a:schemeClr val="tx1">
                    <a:lumMod val="65000"/>
                    <a:lumOff val="35000"/>
                  </a:schemeClr>
                </a:solidFill>
              </a:rPr>
              <a:t>Scientific articles</a:t>
            </a:r>
          </a:p>
          <a:p>
            <a:pPr marL="285750" indent="-285750">
              <a:lnSpc>
                <a:spcPct val="150000"/>
              </a:lnSpc>
              <a:buFont typeface="Arial" panose="020B0604020202020204" pitchFamily="34" charset="0"/>
              <a:buChar char="•"/>
            </a:pPr>
            <a:r>
              <a:rPr lang="en-US" dirty="0">
                <a:solidFill>
                  <a:schemeClr val="tx1">
                    <a:lumMod val="65000"/>
                    <a:lumOff val="35000"/>
                  </a:schemeClr>
                </a:solidFill>
              </a:rPr>
              <a:t>Tabloids / Infotainment</a:t>
            </a:r>
          </a:p>
          <a:p>
            <a:pPr marL="285750" indent="-285750">
              <a:lnSpc>
                <a:spcPct val="150000"/>
              </a:lnSpc>
              <a:buFont typeface="Arial" panose="020B0604020202020204" pitchFamily="34" charset="0"/>
              <a:buChar char="•"/>
            </a:pPr>
            <a:r>
              <a:rPr lang="en-US" dirty="0">
                <a:solidFill>
                  <a:schemeClr val="tx1">
                    <a:lumMod val="65000"/>
                    <a:lumOff val="35000"/>
                  </a:schemeClr>
                </a:solidFill>
              </a:rPr>
              <a:t>Opinion columns</a:t>
            </a:r>
          </a:p>
          <a:p>
            <a:pPr marL="285750" indent="-285750">
              <a:lnSpc>
                <a:spcPct val="150000"/>
              </a:lnSpc>
              <a:buFont typeface="Arial" panose="020B0604020202020204" pitchFamily="34" charset="0"/>
              <a:buChar char="•"/>
            </a:pPr>
            <a:r>
              <a:rPr lang="en-US" dirty="0">
                <a:solidFill>
                  <a:schemeClr val="tx1">
                    <a:lumMod val="65000"/>
                    <a:lumOff val="35000"/>
                  </a:schemeClr>
                </a:solidFill>
              </a:rPr>
              <a:t>Travel writing</a:t>
            </a:r>
          </a:p>
          <a:p>
            <a:pPr marL="285750" indent="-285750">
              <a:lnSpc>
                <a:spcPct val="150000"/>
              </a:lnSpc>
              <a:buFont typeface="Arial" panose="020B0604020202020204" pitchFamily="34" charset="0"/>
              <a:buChar char="•"/>
            </a:pPr>
            <a:endParaRPr lang="en-US" sz="1600" dirty="0">
              <a:solidFill>
                <a:schemeClr val="tx1">
                  <a:lumMod val="65000"/>
                  <a:lumOff val="35000"/>
                </a:schemeClr>
              </a:solidFill>
            </a:endParaRPr>
          </a:p>
        </p:txBody>
      </p:sp>
    </p:spTree>
    <p:extLst>
      <p:ext uri="{BB962C8B-B14F-4D97-AF65-F5344CB8AC3E}">
        <p14:creationId xmlns:p14="http://schemas.microsoft.com/office/powerpoint/2010/main" val="3847003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5">
            <a:extLst>
              <a:ext uri="{FF2B5EF4-FFF2-40B4-BE49-F238E27FC236}">
                <a16:creationId xmlns:a16="http://schemas.microsoft.com/office/drawing/2014/main" id="{90AA0BC0-AAAC-DBD0-DF04-45638F575876}"/>
              </a:ext>
            </a:extLst>
          </p:cNvPr>
          <p:cNvGraphicFramePr>
            <a:graphicFrameLocks noGrp="1"/>
          </p:cNvGraphicFramePr>
          <p:nvPr>
            <p:ph idx="1"/>
            <p:extLst>
              <p:ext uri="{D42A27DB-BD31-4B8C-83A1-F6EECF244321}">
                <p14:modId xmlns:p14="http://schemas.microsoft.com/office/powerpoint/2010/main" val="3408993272"/>
              </p:ext>
            </p:extLst>
          </p:nvPr>
        </p:nvGraphicFramePr>
        <p:xfrm>
          <a:off x="838200" y="546410"/>
          <a:ext cx="10515600" cy="5983512"/>
        </p:xfrm>
        <a:graphic>
          <a:graphicData uri="http://schemas.openxmlformats.org/drawingml/2006/table">
            <a:tbl>
              <a:tblPr firstRow="1" bandRow="1">
                <a:tableStyleId>{5C22544A-7EE6-4342-B048-85BDC9FD1C3A}</a:tableStyleId>
              </a:tblPr>
              <a:tblGrid>
                <a:gridCol w="1826941">
                  <a:extLst>
                    <a:ext uri="{9D8B030D-6E8A-4147-A177-3AD203B41FA5}">
                      <a16:colId xmlns:a16="http://schemas.microsoft.com/office/drawing/2014/main" val="4248107731"/>
                    </a:ext>
                  </a:extLst>
                </a:gridCol>
                <a:gridCol w="2520176">
                  <a:extLst>
                    <a:ext uri="{9D8B030D-6E8A-4147-A177-3AD203B41FA5}">
                      <a16:colId xmlns:a16="http://schemas.microsoft.com/office/drawing/2014/main" val="3935651583"/>
                    </a:ext>
                  </a:extLst>
                </a:gridCol>
                <a:gridCol w="6168483">
                  <a:extLst>
                    <a:ext uri="{9D8B030D-6E8A-4147-A177-3AD203B41FA5}">
                      <a16:colId xmlns:a16="http://schemas.microsoft.com/office/drawing/2014/main" val="2042937288"/>
                    </a:ext>
                  </a:extLst>
                </a:gridCol>
              </a:tblGrid>
              <a:tr h="1106491">
                <a:tc gridSpan="3">
                  <a:txBody>
                    <a:bodyPr/>
                    <a:lstStyle/>
                    <a:p>
                      <a:endParaRPr lang="en-US" sz="2400" dirty="0"/>
                    </a:p>
                    <a:p>
                      <a:pPr algn="ctr"/>
                      <a:r>
                        <a:rPr lang="en-US" sz="2800" dirty="0"/>
                        <a:t>Clever Elephants Mnemonic</a:t>
                      </a:r>
                    </a:p>
                    <a:p>
                      <a:pPr algn="ctr"/>
                      <a:endParaRPr lang="en-US" sz="2000" dirty="0"/>
                    </a:p>
                  </a:txBody>
                  <a:tcPr anchor="ct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167773136"/>
                  </a:ext>
                </a:extLst>
              </a:tr>
              <a:tr h="799132">
                <a:tc>
                  <a:txBody>
                    <a:bodyPr/>
                    <a:lstStyle/>
                    <a:p>
                      <a:pPr algn="ctr"/>
                      <a:r>
                        <a:rPr lang="en-US" b="1" dirty="0">
                          <a:solidFill>
                            <a:schemeClr val="tx1">
                              <a:lumMod val="65000"/>
                              <a:lumOff val="35000"/>
                            </a:schemeClr>
                          </a:solidFill>
                        </a:rPr>
                        <a:t>Clever </a:t>
                      </a:r>
                    </a:p>
                  </a:txBody>
                  <a:tcPr anchor="ctr">
                    <a:solidFill>
                      <a:srgbClr val="FF0000">
                        <a:alpha val="50196"/>
                      </a:srgbClr>
                    </a:solidFill>
                  </a:tcPr>
                </a:tc>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pPr algn="ctr"/>
                      <a:r>
                        <a:rPr lang="en-US" sz="1600" dirty="0">
                          <a:solidFill>
                            <a:schemeClr val="tx1">
                              <a:lumMod val="65000"/>
                              <a:lumOff val="35000"/>
                            </a:schemeClr>
                          </a:solidFill>
                        </a:rPr>
                        <a:t>What is the text suggesting? What is the message?</a:t>
                      </a:r>
                    </a:p>
                  </a:txBody>
                  <a:tcPr anchor="ctr"/>
                </a:tc>
                <a:extLst>
                  <a:ext uri="{0D108BD9-81ED-4DB2-BD59-A6C34878D82A}">
                    <a16:rowId xmlns:a16="http://schemas.microsoft.com/office/drawing/2014/main" val="449031559"/>
                  </a:ext>
                </a:extLst>
              </a:tr>
              <a:tr h="799132">
                <a:tc>
                  <a:txBody>
                    <a:bodyPr/>
                    <a:lstStyle/>
                    <a:p>
                      <a:pPr algn="ctr"/>
                      <a:r>
                        <a:rPr lang="en-US" b="1" dirty="0">
                          <a:solidFill>
                            <a:schemeClr val="tx1">
                              <a:lumMod val="65000"/>
                              <a:lumOff val="35000"/>
                            </a:schemeClr>
                          </a:solidFill>
                        </a:rPr>
                        <a:t>Elephants </a:t>
                      </a:r>
                    </a:p>
                  </a:txBody>
                  <a:tcPr anchor="ctr">
                    <a:solidFill>
                      <a:srgbClr val="FFC000">
                        <a:alpha val="50196"/>
                      </a:srgbClr>
                    </a:solidFill>
                  </a:tcPr>
                </a:tc>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pPr algn="ctr"/>
                      <a:r>
                        <a:rPr lang="en-US" sz="1600" dirty="0">
                          <a:solidFill>
                            <a:schemeClr val="tx1">
                              <a:lumMod val="65000"/>
                              <a:lumOff val="35000"/>
                            </a:schemeClr>
                          </a:solidFill>
                        </a:rPr>
                        <a:t>Which part of the text supports your claim?</a:t>
                      </a:r>
                    </a:p>
                  </a:txBody>
                  <a:tcPr anchor="ctr"/>
                </a:tc>
                <a:extLst>
                  <a:ext uri="{0D108BD9-81ED-4DB2-BD59-A6C34878D82A}">
                    <a16:rowId xmlns:a16="http://schemas.microsoft.com/office/drawing/2014/main" val="502511458"/>
                  </a:ext>
                </a:extLst>
              </a:tr>
              <a:tr h="799132">
                <a:tc>
                  <a:txBody>
                    <a:bodyPr/>
                    <a:lstStyle/>
                    <a:p>
                      <a:pPr algn="ctr"/>
                      <a:r>
                        <a:rPr lang="en-US" b="1" dirty="0">
                          <a:solidFill>
                            <a:schemeClr val="tx1">
                              <a:lumMod val="65000"/>
                              <a:lumOff val="35000"/>
                            </a:schemeClr>
                          </a:solidFill>
                        </a:rPr>
                        <a:t>Always </a:t>
                      </a:r>
                    </a:p>
                  </a:txBody>
                  <a:tcPr anchor="ctr">
                    <a:solidFill>
                      <a:srgbClr val="FFFF00">
                        <a:alpha val="50196"/>
                      </a:srgbClr>
                    </a:solidFill>
                  </a:tcPr>
                </a:tc>
                <a:tc>
                  <a:txBody>
                    <a:bodyPr/>
                    <a:lstStyle/>
                    <a:p>
                      <a:pPr algn="ctr"/>
                      <a:r>
                        <a:rPr lang="en-US" b="1" dirty="0">
                          <a:solidFill>
                            <a:schemeClr val="tx1">
                              <a:lumMod val="65000"/>
                              <a:lumOff val="35000"/>
                            </a:schemeClr>
                          </a:solidFill>
                        </a:rPr>
                        <a:t>Analysis</a:t>
                      </a:r>
                    </a:p>
                  </a:txBody>
                  <a:tcPr anchor="ctr">
                    <a:solidFill>
                      <a:srgbClr val="FFFF00">
                        <a:alpha val="50196"/>
                      </a:srgbClr>
                    </a:solidFill>
                  </a:tcPr>
                </a:tc>
                <a:tc>
                  <a:txBody>
                    <a:bodyPr/>
                    <a:lstStyle/>
                    <a:p>
                      <a:pPr algn="ctr"/>
                      <a:r>
                        <a:rPr lang="en-US" sz="1600" dirty="0">
                          <a:solidFill>
                            <a:schemeClr val="tx1">
                              <a:lumMod val="65000"/>
                              <a:lumOff val="35000"/>
                            </a:schemeClr>
                          </a:solidFill>
                        </a:rPr>
                        <a:t>What connotations, tone, techniques, or devices can you find?</a:t>
                      </a:r>
                    </a:p>
                  </a:txBody>
                  <a:tcPr anchor="ctr"/>
                </a:tc>
                <a:extLst>
                  <a:ext uri="{0D108BD9-81ED-4DB2-BD59-A6C34878D82A}">
                    <a16:rowId xmlns:a16="http://schemas.microsoft.com/office/drawing/2014/main" val="419609925"/>
                  </a:ext>
                </a:extLst>
              </a:tr>
              <a:tr h="799132">
                <a:tc>
                  <a:txBody>
                    <a:bodyPr/>
                    <a:lstStyle/>
                    <a:p>
                      <a:pPr algn="ctr"/>
                      <a:r>
                        <a:rPr lang="en-US" b="1" dirty="0">
                          <a:solidFill>
                            <a:schemeClr val="tx1">
                              <a:lumMod val="65000"/>
                              <a:lumOff val="35000"/>
                            </a:schemeClr>
                          </a:solidFill>
                        </a:rPr>
                        <a:t>Eat</a:t>
                      </a:r>
                    </a:p>
                  </a:txBody>
                  <a:tcPr anchor="ctr">
                    <a:solidFill>
                      <a:srgbClr val="92D050">
                        <a:alpha val="50196"/>
                      </a:srgbClr>
                    </a:solidFill>
                  </a:tcPr>
                </a:tc>
                <a:tc>
                  <a:txBody>
                    <a:bodyPr/>
                    <a:lstStyle/>
                    <a:p>
                      <a:pPr algn="ctr"/>
                      <a:r>
                        <a:rPr lang="en-US" b="1" dirty="0">
                          <a:solidFill>
                            <a:schemeClr val="tx1">
                              <a:lumMod val="65000"/>
                              <a:lumOff val="35000"/>
                            </a:schemeClr>
                          </a:solidFill>
                        </a:rPr>
                        <a:t>Explain</a:t>
                      </a:r>
                    </a:p>
                  </a:txBody>
                  <a:tcPr anchor="ctr">
                    <a:solidFill>
                      <a:srgbClr val="92D050">
                        <a:alpha val="50196"/>
                      </a:srgbClr>
                    </a:solidFill>
                  </a:tcPr>
                </a:tc>
                <a:tc>
                  <a:txBody>
                    <a:bodyPr/>
                    <a:lstStyle/>
                    <a:p>
                      <a:pPr algn="ctr"/>
                      <a:r>
                        <a:rPr lang="en-US" sz="1600" dirty="0">
                          <a:solidFill>
                            <a:schemeClr val="tx1">
                              <a:lumMod val="65000"/>
                              <a:lumOff val="35000"/>
                            </a:schemeClr>
                          </a:solidFill>
                        </a:rPr>
                        <a:t>How do these choices influence the message?</a:t>
                      </a:r>
                    </a:p>
                  </a:txBody>
                  <a:tcPr anchor="ctr"/>
                </a:tc>
                <a:extLst>
                  <a:ext uri="{0D108BD9-81ED-4DB2-BD59-A6C34878D82A}">
                    <a16:rowId xmlns:a16="http://schemas.microsoft.com/office/drawing/2014/main" val="2022816316"/>
                  </a:ext>
                </a:extLst>
              </a:tr>
              <a:tr h="799132">
                <a:tc>
                  <a:txBody>
                    <a:bodyPr/>
                    <a:lstStyle/>
                    <a:p>
                      <a:pPr algn="ctr"/>
                      <a:r>
                        <a:rPr lang="en-US" b="1" dirty="0">
                          <a:solidFill>
                            <a:schemeClr val="tx1">
                              <a:lumMod val="65000"/>
                              <a:lumOff val="35000"/>
                            </a:schemeClr>
                          </a:solidFill>
                        </a:rPr>
                        <a:t>Ice </a:t>
                      </a:r>
                    </a:p>
                  </a:txBody>
                  <a:tcPr anchor="ctr">
                    <a:solidFill>
                      <a:srgbClr val="83CBEB">
                        <a:alpha val="50196"/>
                      </a:srgbClr>
                    </a:solidFill>
                  </a:tcPr>
                </a:tc>
                <a:tc>
                  <a:txBody>
                    <a:bodyPr/>
                    <a:lstStyle/>
                    <a:p>
                      <a:pPr algn="ctr"/>
                      <a:r>
                        <a:rPr lang="en-US" b="1" dirty="0">
                          <a:solidFill>
                            <a:schemeClr val="tx1">
                              <a:lumMod val="65000"/>
                              <a:lumOff val="35000"/>
                            </a:schemeClr>
                          </a:solidFill>
                        </a:rPr>
                        <a:t>Impact on Reader</a:t>
                      </a:r>
                    </a:p>
                  </a:txBody>
                  <a:tcPr anchor="ctr">
                    <a:solidFill>
                      <a:srgbClr val="83CBEB">
                        <a:alpha val="50196"/>
                      </a:srgbClr>
                    </a:solidFill>
                  </a:tcPr>
                </a:tc>
                <a:tc>
                  <a:txBody>
                    <a:bodyPr/>
                    <a:lstStyle/>
                    <a:p>
                      <a:pPr algn="ctr"/>
                      <a:r>
                        <a:rPr lang="en-US" sz="1600" dirty="0">
                          <a:solidFill>
                            <a:schemeClr val="tx1">
                              <a:lumMod val="65000"/>
                              <a:lumOff val="35000"/>
                            </a:schemeClr>
                          </a:solidFill>
                        </a:rPr>
                        <a:t>How might readers react? What thoughts/feelings are created?</a:t>
                      </a:r>
                    </a:p>
                  </a:txBody>
                  <a:tcPr anchor="ctr"/>
                </a:tc>
                <a:extLst>
                  <a:ext uri="{0D108BD9-81ED-4DB2-BD59-A6C34878D82A}">
                    <a16:rowId xmlns:a16="http://schemas.microsoft.com/office/drawing/2014/main" val="1170480981"/>
                  </a:ext>
                </a:extLst>
              </a:tr>
              <a:tr h="799132">
                <a:tc>
                  <a:txBody>
                    <a:bodyPr/>
                    <a:lstStyle/>
                    <a:p>
                      <a:pPr algn="ctr"/>
                      <a:r>
                        <a:rPr lang="en-US" b="1" dirty="0">
                          <a:solidFill>
                            <a:schemeClr val="tx1">
                              <a:lumMod val="65000"/>
                              <a:lumOff val="35000"/>
                            </a:schemeClr>
                          </a:solidFill>
                        </a:rPr>
                        <a:t>Cream</a:t>
                      </a:r>
                    </a:p>
                  </a:txBody>
                  <a:tcPr anchor="ctr">
                    <a:solidFill>
                      <a:schemeClr val="accent5">
                        <a:lumMod val="40000"/>
                        <a:lumOff val="60000"/>
                        <a:alpha val="50196"/>
                      </a:schemeClr>
                    </a:solidFill>
                  </a:tcPr>
                </a:tc>
                <a:tc>
                  <a:txBody>
                    <a:bodyPr/>
                    <a:lstStyle/>
                    <a:p>
                      <a:pPr algn="ctr"/>
                      <a:r>
                        <a:rPr lang="en-US" b="1" dirty="0">
                          <a:solidFill>
                            <a:schemeClr val="tx1">
                              <a:lumMod val="65000"/>
                              <a:lumOff val="35000"/>
                            </a:schemeClr>
                          </a:solidFill>
                        </a:rPr>
                        <a:t>Connections</a:t>
                      </a:r>
                    </a:p>
                  </a:txBody>
                  <a:tcPr anchor="ctr">
                    <a:solidFill>
                      <a:schemeClr val="accent5">
                        <a:lumMod val="40000"/>
                        <a:lumOff val="60000"/>
                        <a:alpha val="50196"/>
                      </a:schemeClr>
                    </a:solidFill>
                  </a:tcPr>
                </a:tc>
                <a:tc>
                  <a:txBody>
                    <a:bodyPr/>
                    <a:lstStyle/>
                    <a:p>
                      <a:pPr algn="ctr"/>
                      <a:r>
                        <a:rPr lang="en-US" sz="1600" dirty="0">
                          <a:solidFill>
                            <a:schemeClr val="tx1">
                              <a:lumMod val="65000"/>
                              <a:lumOff val="35000"/>
                            </a:schemeClr>
                          </a:solidFill>
                        </a:rPr>
                        <a:t>How does this link to the ‘big picture’? What issues are behind the writer’s choices? How does this fit into context?</a:t>
                      </a:r>
                    </a:p>
                  </a:txBody>
                  <a:tcPr anchor="ctr"/>
                </a:tc>
                <a:extLst>
                  <a:ext uri="{0D108BD9-81ED-4DB2-BD59-A6C34878D82A}">
                    <a16:rowId xmlns:a16="http://schemas.microsoft.com/office/drawing/2014/main" val="1966225662"/>
                  </a:ext>
                </a:extLst>
              </a:tr>
            </a:tbl>
          </a:graphicData>
        </a:graphic>
      </p:graphicFrame>
    </p:spTree>
    <p:extLst>
      <p:ext uri="{BB962C8B-B14F-4D97-AF65-F5344CB8AC3E}">
        <p14:creationId xmlns:p14="http://schemas.microsoft.com/office/powerpoint/2010/main" val="3599914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5" name="Picture 15">
            <a:extLst>
              <a:ext uri="{FF2B5EF4-FFF2-40B4-BE49-F238E27FC236}">
                <a16:creationId xmlns:a16="http://schemas.microsoft.com/office/drawing/2014/main" id="{E1CBEF85-8019-EFEA-AF04-D261BD3DA4DD}"/>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l="38269" r="11731"/>
          <a:stretch>
            <a:fillRect/>
          </a:stretch>
        </p:blipFill>
        <p:spPr bwMode="auto">
          <a:xfrm>
            <a:off x="20" y="10"/>
            <a:ext cx="6095980"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1034" name="Group 1033">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1031" name="Rectangle 1030">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8B0EEBAC-A873-E4C7-9EF7-F4D36C65422E}"/>
              </a:ext>
            </a:extLst>
          </p:cNvPr>
          <p:cNvSpPr txBox="1"/>
          <p:nvPr/>
        </p:nvSpPr>
        <p:spPr>
          <a:xfrm>
            <a:off x="6559584" y="181814"/>
            <a:ext cx="5327615" cy="977633"/>
          </a:xfrm>
          <a:prstGeom prst="rect">
            <a:avLst/>
          </a:prstGeom>
        </p:spPr>
        <p:txBody>
          <a:bodyPr vert="horz" lIns="91440" tIns="45720" rIns="91440" bIns="45720" rtlCol="0" anchor="t">
            <a:normAutofit/>
          </a:bodyPr>
          <a:lstStyle/>
          <a:p>
            <a:pPr>
              <a:lnSpc>
                <a:spcPct val="90000"/>
              </a:lnSpc>
              <a:spcAft>
                <a:spcPts val="800"/>
              </a:spcAft>
            </a:pPr>
            <a:r>
              <a:rPr lang="en-US" sz="2400" b="1" dirty="0">
                <a:solidFill>
                  <a:schemeClr val="tx1">
                    <a:lumMod val="65000"/>
                    <a:lumOff val="35000"/>
                  </a:schemeClr>
                </a:solidFill>
                <a:effectLst/>
              </a:rPr>
              <a:t>Yellow Buses are Going Green for Kids’ Health and Environment</a:t>
            </a:r>
            <a:endParaRPr lang="en-US" sz="2400" dirty="0">
              <a:solidFill>
                <a:schemeClr val="tx1">
                  <a:lumMod val="65000"/>
                  <a:lumOff val="35000"/>
                </a:schemeClr>
              </a:solidFill>
              <a:effectLst/>
            </a:endParaRPr>
          </a:p>
        </p:txBody>
      </p:sp>
      <p:sp>
        <p:nvSpPr>
          <p:cNvPr id="6" name="Rectangle 2">
            <a:extLst>
              <a:ext uri="{FF2B5EF4-FFF2-40B4-BE49-F238E27FC236}">
                <a16:creationId xmlns:a16="http://schemas.microsoft.com/office/drawing/2014/main" id="{9A298868-28B1-C5F7-C031-BDF0125C4F5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TextBox 6">
            <a:extLst>
              <a:ext uri="{FF2B5EF4-FFF2-40B4-BE49-F238E27FC236}">
                <a16:creationId xmlns:a16="http://schemas.microsoft.com/office/drawing/2014/main" id="{9EE0D184-E111-1726-7CE3-D0EAA60A30B7}"/>
              </a:ext>
            </a:extLst>
          </p:cNvPr>
          <p:cNvSpPr txBox="1"/>
          <p:nvPr/>
        </p:nvSpPr>
        <p:spPr>
          <a:xfrm>
            <a:off x="6559585" y="1159451"/>
            <a:ext cx="5168830" cy="5304016"/>
          </a:xfrm>
          <a:prstGeom prst="rect">
            <a:avLst/>
          </a:prstGeom>
          <a:noFill/>
        </p:spPr>
        <p:txBody>
          <a:bodyPr wrap="square">
            <a:spAutoFit/>
          </a:bodyPr>
          <a:lstStyle/>
          <a:p>
            <a:pPr>
              <a:lnSpc>
                <a:spcPct val="100000"/>
              </a:lnSpc>
              <a:spcAft>
                <a:spcPts val="800"/>
              </a:spcAft>
              <a:buNone/>
            </a:pPr>
            <a:r>
              <a:rPr lang="en-GB" sz="1300" kern="0" dirty="0">
                <a:solidFill>
                  <a:schemeClr val="tx1">
                    <a:lumMod val="65000"/>
                    <a:lumOff val="35000"/>
                  </a:schemeClr>
                </a:solidFill>
                <a:effectLst/>
                <a:latin typeface="+mn-lt"/>
                <a:ea typeface="Times New Roman" panose="02020603050405020304" pitchFamily="18" charset="0"/>
                <a:cs typeface="Times New Roman" panose="02020603050405020304" pitchFamily="18" charset="0"/>
              </a:rPr>
              <a:t>Imagine riding on a school bus with an engine that doesn’t roar like an old lion or stink like a diesel spill. Quieter, cleaner transportation is on the way for some kids as school districts roll out electric buses.</a:t>
            </a:r>
            <a:endParaRPr lang="en-GB" sz="1300" kern="100" dirty="0">
              <a:solidFill>
                <a:schemeClr val="tx1">
                  <a:lumMod val="65000"/>
                  <a:lumOff val="35000"/>
                </a:schemeClr>
              </a:solidFill>
              <a:effectLst/>
              <a:latin typeface="+mn-lt"/>
              <a:ea typeface="DengXian" panose="02010600030101010101" pitchFamily="2" charset="-122"/>
              <a:cs typeface="Times New Roman" panose="02020603050405020304" pitchFamily="18" charset="0"/>
            </a:endParaRPr>
          </a:p>
          <a:p>
            <a:pPr>
              <a:lnSpc>
                <a:spcPct val="100000"/>
              </a:lnSpc>
              <a:spcAft>
                <a:spcPts val="800"/>
              </a:spcAft>
              <a:buNone/>
            </a:pPr>
            <a:r>
              <a:rPr lang="en-GB" sz="1300" kern="0" dirty="0">
                <a:solidFill>
                  <a:schemeClr val="tx1">
                    <a:lumMod val="65000"/>
                    <a:lumOff val="35000"/>
                  </a:schemeClr>
                </a:solidFill>
                <a:effectLst/>
                <a:latin typeface="+mn-lt"/>
                <a:ea typeface="Times New Roman" panose="02020603050405020304" pitchFamily="18" charset="0"/>
                <a:cs typeface="Times New Roman" panose="02020603050405020304" pitchFamily="18" charset="0"/>
              </a:rPr>
              <a:t>Nearly all of the 480,000 traditional yellow school buses in the US run on diesel fuel. They emit more greenhouse gasses than other vehicles. The buses only get six miles per gallon of diesel. The air quality inside and around them is poor.</a:t>
            </a:r>
            <a:endParaRPr lang="en-GB" sz="1300" kern="100" dirty="0">
              <a:solidFill>
                <a:schemeClr val="tx1">
                  <a:lumMod val="65000"/>
                  <a:lumOff val="35000"/>
                </a:schemeClr>
              </a:solidFill>
              <a:effectLst/>
              <a:latin typeface="+mn-lt"/>
              <a:ea typeface="DengXian" panose="02010600030101010101" pitchFamily="2" charset="-122"/>
              <a:cs typeface="Times New Roman" panose="02020603050405020304" pitchFamily="18" charset="0"/>
            </a:endParaRPr>
          </a:p>
          <a:p>
            <a:pPr>
              <a:lnSpc>
                <a:spcPct val="100000"/>
              </a:lnSpc>
              <a:spcAft>
                <a:spcPts val="800"/>
              </a:spcAft>
              <a:buNone/>
            </a:pPr>
            <a:r>
              <a:rPr lang="en-GB" sz="1300" kern="0" dirty="0">
                <a:solidFill>
                  <a:schemeClr val="tx1">
                    <a:lumMod val="65000"/>
                    <a:lumOff val="35000"/>
                  </a:schemeClr>
                </a:solidFill>
                <a:effectLst/>
                <a:latin typeface="+mn-lt"/>
                <a:ea typeface="Times New Roman" panose="02020603050405020304" pitchFamily="18" charset="0"/>
                <a:cs typeface="Times New Roman" panose="02020603050405020304" pitchFamily="18" charset="0"/>
              </a:rPr>
              <a:t>Not so with electric vehicles. The electric buses are cheaper to maintain, don’t pollute like the current buses, and are very quiet. However, the buses cost a lot. They cost at least twice as much as diesels. Schools also need the ability to charge them. That's stopped many school systems from buying them.</a:t>
            </a:r>
            <a:endParaRPr lang="en-GB" sz="1300" kern="100" dirty="0">
              <a:solidFill>
                <a:schemeClr val="tx1">
                  <a:lumMod val="65000"/>
                  <a:lumOff val="35000"/>
                </a:schemeClr>
              </a:solidFill>
              <a:effectLst/>
              <a:latin typeface="+mn-lt"/>
              <a:ea typeface="DengXian" panose="02010600030101010101" pitchFamily="2" charset="-122"/>
              <a:cs typeface="Times New Roman" panose="02020603050405020304" pitchFamily="18" charset="0"/>
            </a:endParaRPr>
          </a:p>
          <a:p>
            <a:pPr>
              <a:lnSpc>
                <a:spcPct val="100000"/>
              </a:lnSpc>
              <a:spcAft>
                <a:spcPts val="800"/>
              </a:spcAft>
              <a:buNone/>
            </a:pPr>
            <a:r>
              <a:rPr lang="en-GB" sz="1300" kern="0" dirty="0">
                <a:solidFill>
                  <a:schemeClr val="tx1">
                    <a:lumMod val="65000"/>
                    <a:lumOff val="35000"/>
                  </a:schemeClr>
                </a:solidFill>
                <a:effectLst/>
                <a:latin typeface="+mn-lt"/>
                <a:ea typeface="Times New Roman" panose="02020603050405020304" pitchFamily="18" charset="0"/>
                <a:cs typeface="Times New Roman" panose="02020603050405020304" pitchFamily="18" charset="0"/>
              </a:rPr>
              <a:t>That’s starting to change. The Biden administration’s $1.2 trillion infrastructure package includes $5 billion for school buses. School districts are facing pressure from parents and activists to address children’s health concerns as well as the environment. So, they are coming up with funding on their own to buy more electric buses.</a:t>
            </a:r>
            <a:endParaRPr lang="en-GB" sz="1300" kern="100" dirty="0">
              <a:solidFill>
                <a:schemeClr val="tx1">
                  <a:lumMod val="65000"/>
                  <a:lumOff val="35000"/>
                </a:schemeClr>
              </a:solidFill>
              <a:effectLst/>
              <a:latin typeface="+mn-lt"/>
              <a:ea typeface="DengXian" panose="02010600030101010101" pitchFamily="2" charset="-122"/>
              <a:cs typeface="Times New Roman" panose="02020603050405020304" pitchFamily="18" charset="0"/>
            </a:endParaRPr>
          </a:p>
          <a:p>
            <a:pPr>
              <a:lnSpc>
                <a:spcPct val="100000"/>
              </a:lnSpc>
              <a:spcAft>
                <a:spcPts val="800"/>
              </a:spcAft>
              <a:buNone/>
            </a:pPr>
            <a:r>
              <a:rPr lang="en-GB" sz="1300" kern="0" dirty="0">
                <a:solidFill>
                  <a:schemeClr val="tx1">
                    <a:lumMod val="65000"/>
                    <a:lumOff val="35000"/>
                  </a:schemeClr>
                </a:solidFill>
                <a:effectLst/>
                <a:latin typeface="+mn-lt"/>
                <a:ea typeface="Times New Roman" panose="02020603050405020304" pitchFamily="18" charset="0"/>
                <a:cs typeface="Times New Roman" panose="02020603050405020304" pitchFamily="18" charset="0"/>
              </a:rPr>
              <a:t>One school board in Maryland voted in 2021 to replace 25 diesel buses with electric ones. It's committed to swapping out its entire fleet through a lease program by 2035. California’s legislature has already paid for 1,167 electric buses. 1,000 more will be bought. In Florida, 12-year-old Holly Thorpe lobbied Miami-Dade Public Schools to apply for a state grant to purchase 50 electric buses. The school board got the grant.</a:t>
            </a:r>
            <a:endParaRPr lang="en-GB" sz="1300" kern="100" dirty="0">
              <a:solidFill>
                <a:schemeClr val="tx1">
                  <a:lumMod val="65000"/>
                  <a:lumOff val="35000"/>
                </a:schemeClr>
              </a:solidFill>
              <a:effectLst/>
              <a:latin typeface="Aptos" panose="020B000402020202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589125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F685C6-A95E-E39D-D39D-751233FDB579}"/>
              </a:ext>
            </a:extLst>
          </p:cNvPr>
          <p:cNvGraphicFramePr>
            <a:graphicFrameLocks noGrp="1"/>
          </p:cNvGraphicFramePr>
          <p:nvPr>
            <p:ph idx="1"/>
            <p:extLst>
              <p:ext uri="{D42A27DB-BD31-4B8C-83A1-F6EECF244321}">
                <p14:modId xmlns:p14="http://schemas.microsoft.com/office/powerpoint/2010/main" val="3295532153"/>
              </p:ext>
            </p:extLst>
          </p:nvPr>
        </p:nvGraphicFramePr>
        <p:xfrm>
          <a:off x="838200" y="525780"/>
          <a:ext cx="10515600" cy="5733978"/>
        </p:xfrm>
        <a:graphic>
          <a:graphicData uri="http://schemas.openxmlformats.org/drawingml/2006/table">
            <a:tbl>
              <a:tblPr firstRow="1" bandRow="1">
                <a:tableStyleId>{5C22544A-7EE6-4342-B048-85BDC9FD1C3A}</a:tableStyleId>
              </a:tblPr>
              <a:tblGrid>
                <a:gridCol w="2257697">
                  <a:extLst>
                    <a:ext uri="{9D8B030D-6E8A-4147-A177-3AD203B41FA5}">
                      <a16:colId xmlns:a16="http://schemas.microsoft.com/office/drawing/2014/main" val="4181286665"/>
                    </a:ext>
                  </a:extLst>
                </a:gridCol>
                <a:gridCol w="8257903">
                  <a:extLst>
                    <a:ext uri="{9D8B030D-6E8A-4147-A177-3AD203B41FA5}">
                      <a16:colId xmlns:a16="http://schemas.microsoft.com/office/drawing/2014/main" val="1438779544"/>
                    </a:ext>
                  </a:extLst>
                </a:gridCol>
              </a:tblGrid>
              <a:tr h="891540">
                <a:tc gridSpan="2">
                  <a:txBody>
                    <a:bodyPr/>
                    <a:lstStyle/>
                    <a:p>
                      <a:pPr algn="ctr"/>
                      <a:endParaRPr lang="en-US" dirty="0"/>
                    </a:p>
                    <a:p>
                      <a:pPr algn="ctr"/>
                      <a:r>
                        <a:rPr lang="en-US" dirty="0"/>
                        <a:t>Clever Elephants Analysis Framework</a:t>
                      </a:r>
                    </a:p>
                    <a:p>
                      <a:pPr algn="ctr"/>
                      <a:endParaRPr lang="en-US" dirty="0"/>
                    </a:p>
                  </a:txBody>
                  <a:tcPr/>
                </a:tc>
                <a:tc hMerge="1">
                  <a:txBody>
                    <a:bodyPr/>
                    <a:lstStyle/>
                    <a:p>
                      <a:endParaRPr lang="en-US" dirty="0"/>
                    </a:p>
                  </a:txBody>
                  <a:tcPr/>
                </a:tc>
                <a:extLst>
                  <a:ext uri="{0D108BD9-81ED-4DB2-BD59-A6C34878D82A}">
                    <a16:rowId xmlns:a16="http://schemas.microsoft.com/office/drawing/2014/main" val="649001100"/>
                  </a:ext>
                </a:extLst>
              </a:tr>
              <a:tr h="803263">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r>
                        <a:rPr lang="en-US" sz="1600" dirty="0">
                          <a:solidFill>
                            <a:schemeClr val="tx1">
                              <a:lumMod val="65000"/>
                              <a:lumOff val="35000"/>
                            </a:schemeClr>
                          </a:solidFill>
                        </a:rPr>
                        <a:t>The headline suggests that changing school buses is a good decision that will have positive benefits for children and the environment</a:t>
                      </a:r>
                    </a:p>
                  </a:txBody>
                  <a:tcPr anchor="ctr"/>
                </a:tc>
                <a:extLst>
                  <a:ext uri="{0D108BD9-81ED-4DB2-BD59-A6C34878D82A}">
                    <a16:rowId xmlns:a16="http://schemas.microsoft.com/office/drawing/2014/main" val="1515094120"/>
                  </a:ext>
                </a:extLst>
              </a:tr>
              <a:tr h="803263">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r>
                        <a:rPr lang="en-US" sz="1600" dirty="0">
                          <a:solidFill>
                            <a:schemeClr val="tx1">
                              <a:lumMod val="65000"/>
                              <a:lumOff val="35000"/>
                            </a:schemeClr>
                          </a:solidFill>
                        </a:rPr>
                        <a:t>“Going Green for Kid’s Health”</a:t>
                      </a:r>
                    </a:p>
                  </a:txBody>
                  <a:tcPr anchor="ctr"/>
                </a:tc>
                <a:extLst>
                  <a:ext uri="{0D108BD9-81ED-4DB2-BD59-A6C34878D82A}">
                    <a16:rowId xmlns:a16="http://schemas.microsoft.com/office/drawing/2014/main" val="4045292092"/>
                  </a:ext>
                </a:extLst>
              </a:tr>
              <a:tr h="803263">
                <a:tc>
                  <a:txBody>
                    <a:bodyPr/>
                    <a:lstStyle/>
                    <a:p>
                      <a:pPr algn="ctr"/>
                      <a:r>
                        <a:rPr lang="en-US" b="1" dirty="0">
                          <a:solidFill>
                            <a:schemeClr val="tx1">
                              <a:lumMod val="65000"/>
                              <a:lumOff val="35000"/>
                            </a:schemeClr>
                          </a:solidFill>
                        </a:rPr>
                        <a:t>Analyze</a:t>
                      </a:r>
                    </a:p>
                  </a:txBody>
                  <a:tcPr anchor="ctr">
                    <a:solidFill>
                      <a:srgbClr val="FFFF00">
                        <a:alpha val="50196"/>
                      </a:srgbClr>
                    </a:solidFill>
                  </a:tcPr>
                </a:tc>
                <a:tc>
                  <a:txBody>
                    <a:bodyPr/>
                    <a:lstStyle/>
                    <a:p>
                      <a:r>
                        <a:rPr lang="en-US" sz="1600" dirty="0">
                          <a:solidFill>
                            <a:schemeClr val="tx1">
                              <a:lumMod val="65000"/>
                              <a:lumOff val="35000"/>
                            </a:schemeClr>
                          </a:solidFill>
                        </a:rPr>
                        <a:t>“Green” is a common symbolic </a:t>
                      </a:r>
                      <a:r>
                        <a:rPr lang="en-US" sz="1600" dirty="0" err="1">
                          <a:solidFill>
                            <a:schemeClr val="tx1">
                              <a:lumMod val="65000"/>
                              <a:lumOff val="35000"/>
                            </a:schemeClr>
                          </a:solidFill>
                        </a:rPr>
                        <a:t>colour</a:t>
                      </a:r>
                      <a:r>
                        <a:rPr lang="en-US" sz="1600" dirty="0">
                          <a:solidFill>
                            <a:schemeClr val="tx1">
                              <a:lumMod val="65000"/>
                              <a:lumOff val="35000"/>
                            </a:schemeClr>
                          </a:solidFill>
                        </a:rPr>
                        <a:t> for eco-friendly; “for kids’ health” focuses on child protection</a:t>
                      </a:r>
                    </a:p>
                  </a:txBody>
                  <a:tcPr anchor="ctr"/>
                </a:tc>
                <a:extLst>
                  <a:ext uri="{0D108BD9-81ED-4DB2-BD59-A6C34878D82A}">
                    <a16:rowId xmlns:a16="http://schemas.microsoft.com/office/drawing/2014/main" val="2849030841"/>
                  </a:ext>
                </a:extLst>
              </a:tr>
              <a:tr h="803263">
                <a:tc>
                  <a:txBody>
                    <a:bodyPr/>
                    <a:lstStyle/>
                    <a:p>
                      <a:pPr algn="ctr"/>
                      <a:r>
                        <a:rPr lang="en-US" b="1" dirty="0">
                          <a:solidFill>
                            <a:schemeClr val="tx1">
                              <a:lumMod val="65000"/>
                              <a:lumOff val="35000"/>
                            </a:schemeClr>
                          </a:solidFill>
                        </a:rPr>
                        <a:t>Explain</a:t>
                      </a:r>
                    </a:p>
                  </a:txBody>
                  <a:tcPr anchor="ctr">
                    <a:solidFill>
                      <a:srgbClr val="B4E5A2">
                        <a:alpha val="50196"/>
                      </a:srgbClr>
                    </a:solidFill>
                  </a:tcPr>
                </a:tc>
                <a:tc>
                  <a:txBody>
                    <a:bodyPr/>
                    <a:lstStyle/>
                    <a:p>
                      <a:r>
                        <a:rPr lang="en-US" sz="1600" dirty="0">
                          <a:solidFill>
                            <a:schemeClr val="tx1">
                              <a:lumMod val="65000"/>
                              <a:lumOff val="35000"/>
                            </a:schemeClr>
                          </a:solidFill>
                        </a:rPr>
                        <a:t>Both phrases are used to focus on positive benefits of the decision to change school buses</a:t>
                      </a:r>
                    </a:p>
                  </a:txBody>
                  <a:tcPr anchor="ctr"/>
                </a:tc>
                <a:extLst>
                  <a:ext uri="{0D108BD9-81ED-4DB2-BD59-A6C34878D82A}">
                    <a16:rowId xmlns:a16="http://schemas.microsoft.com/office/drawing/2014/main" val="2047060984"/>
                  </a:ext>
                </a:extLst>
              </a:tr>
              <a:tr h="803263">
                <a:tc>
                  <a:txBody>
                    <a:bodyPr/>
                    <a:lstStyle/>
                    <a:p>
                      <a:pPr algn="ctr"/>
                      <a:r>
                        <a:rPr lang="en-US" b="1" dirty="0">
                          <a:solidFill>
                            <a:schemeClr val="tx1">
                              <a:lumMod val="65000"/>
                              <a:lumOff val="35000"/>
                            </a:schemeClr>
                          </a:solidFill>
                        </a:rPr>
                        <a:t>Impact</a:t>
                      </a:r>
                    </a:p>
                  </a:txBody>
                  <a:tcPr anchor="ctr">
                    <a:solidFill>
                      <a:srgbClr val="83CBEB">
                        <a:alpha val="50196"/>
                      </a:srgbClr>
                    </a:solidFill>
                  </a:tcPr>
                </a:tc>
                <a:tc>
                  <a:txBody>
                    <a:bodyPr/>
                    <a:lstStyle/>
                    <a:p>
                      <a:r>
                        <a:rPr lang="en-US" sz="1600" dirty="0">
                          <a:solidFill>
                            <a:schemeClr val="tx1">
                              <a:lumMod val="65000"/>
                              <a:lumOff val="35000"/>
                            </a:schemeClr>
                          </a:solidFill>
                        </a:rPr>
                        <a:t>Readers who are parents would be drawn to the idea of protecting children</a:t>
                      </a:r>
                    </a:p>
                  </a:txBody>
                  <a:tcPr anchor="ctr"/>
                </a:tc>
                <a:extLst>
                  <a:ext uri="{0D108BD9-81ED-4DB2-BD59-A6C34878D82A}">
                    <a16:rowId xmlns:a16="http://schemas.microsoft.com/office/drawing/2014/main" val="428196647"/>
                  </a:ext>
                </a:extLst>
              </a:tr>
              <a:tr h="803263">
                <a:tc>
                  <a:txBody>
                    <a:bodyPr/>
                    <a:lstStyle/>
                    <a:p>
                      <a:pPr algn="ctr"/>
                      <a:r>
                        <a:rPr lang="en-US" b="1" dirty="0">
                          <a:solidFill>
                            <a:schemeClr val="tx1">
                              <a:lumMod val="65000"/>
                              <a:lumOff val="35000"/>
                            </a:schemeClr>
                          </a:solidFill>
                        </a:rPr>
                        <a:t>Context</a:t>
                      </a:r>
                    </a:p>
                  </a:txBody>
                  <a:tcPr anchor="ctr">
                    <a:solidFill>
                      <a:schemeClr val="accent5">
                        <a:lumMod val="20000"/>
                        <a:lumOff val="80000"/>
                      </a:schemeClr>
                    </a:solidFill>
                  </a:tcPr>
                </a:tc>
                <a:tc>
                  <a:txBody>
                    <a:bodyPr/>
                    <a:lstStyle/>
                    <a:p>
                      <a:r>
                        <a:rPr lang="en-US" sz="1600" dirty="0">
                          <a:solidFill>
                            <a:schemeClr val="tx1">
                              <a:lumMod val="65000"/>
                              <a:lumOff val="35000"/>
                            </a:schemeClr>
                          </a:solidFill>
                        </a:rPr>
                        <a:t>Wider context of switch to electric vehicles; headline does not mention cost or infrastructure.</a:t>
                      </a:r>
                    </a:p>
                  </a:txBody>
                  <a:tcPr anchor="ctr"/>
                </a:tc>
                <a:extLst>
                  <a:ext uri="{0D108BD9-81ED-4DB2-BD59-A6C34878D82A}">
                    <a16:rowId xmlns:a16="http://schemas.microsoft.com/office/drawing/2014/main" val="1832482211"/>
                  </a:ext>
                </a:extLst>
              </a:tr>
            </a:tbl>
          </a:graphicData>
        </a:graphic>
      </p:graphicFrame>
    </p:spTree>
    <p:extLst>
      <p:ext uri="{BB962C8B-B14F-4D97-AF65-F5344CB8AC3E}">
        <p14:creationId xmlns:p14="http://schemas.microsoft.com/office/powerpoint/2010/main" val="80703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AA0EE-6F4B-3FC8-B478-B8643614C9B1}"/>
              </a:ext>
            </a:extLst>
          </p:cNvPr>
          <p:cNvSpPr>
            <a:spLocks noGrp="1"/>
          </p:cNvSpPr>
          <p:nvPr>
            <p:ph type="title"/>
          </p:nvPr>
        </p:nvSpPr>
        <p:spPr/>
        <p:txBody>
          <a:bodyPr>
            <a:normAutofit/>
          </a:bodyPr>
          <a:lstStyle/>
          <a:p>
            <a:pPr algn="ctr"/>
            <a:r>
              <a:rPr lang="en-US" sz="3600" dirty="0">
                <a:solidFill>
                  <a:schemeClr val="tx1">
                    <a:lumMod val="65000"/>
                    <a:lumOff val="35000"/>
                  </a:schemeClr>
                </a:solidFill>
              </a:rPr>
              <a:t>Sample Clever Elephants Headline Analysis</a:t>
            </a:r>
          </a:p>
        </p:txBody>
      </p:sp>
      <p:sp>
        <p:nvSpPr>
          <p:cNvPr id="3" name="Content Placeholder 2">
            <a:extLst>
              <a:ext uri="{FF2B5EF4-FFF2-40B4-BE49-F238E27FC236}">
                <a16:creationId xmlns:a16="http://schemas.microsoft.com/office/drawing/2014/main" id="{B19A2F51-E98A-5051-B9CA-C9EEE338D963}"/>
              </a:ext>
            </a:extLst>
          </p:cNvPr>
          <p:cNvSpPr>
            <a:spLocks noGrp="1"/>
          </p:cNvSpPr>
          <p:nvPr>
            <p:ph idx="1"/>
          </p:nvPr>
        </p:nvSpPr>
        <p:spPr>
          <a:xfrm>
            <a:off x="1960880" y="1437997"/>
            <a:ext cx="9392920" cy="4351338"/>
          </a:xfrm>
        </p:spPr>
        <p:txBody>
          <a:bodyPr>
            <a:noAutofit/>
          </a:bodyPr>
          <a:lstStyle/>
          <a:p>
            <a:pPr marL="0" indent="0">
              <a:lnSpc>
                <a:spcPct val="170000"/>
              </a:lnSpc>
              <a:buNone/>
            </a:pPr>
            <a:r>
              <a:rPr lang="en-US" sz="1600" dirty="0">
                <a:solidFill>
                  <a:schemeClr val="tx1">
                    <a:lumMod val="65000"/>
                    <a:lumOff val="35000"/>
                  </a:schemeClr>
                </a:solidFill>
              </a:rPr>
              <a:t>The headline suggests that changing school buses from diesel to electric will have positive effects on both children’s health and the environment. This can be best seen in the phrase “Going Green for Kid’s Health.” Green is a </a:t>
            </a:r>
            <a:r>
              <a:rPr lang="en-US" sz="1600" dirty="0" err="1">
                <a:solidFill>
                  <a:schemeClr val="tx1">
                    <a:lumMod val="65000"/>
                    <a:lumOff val="35000"/>
                  </a:schemeClr>
                </a:solidFill>
              </a:rPr>
              <a:t>colour</a:t>
            </a:r>
            <a:r>
              <a:rPr lang="en-US" sz="1600" dirty="0">
                <a:solidFill>
                  <a:schemeClr val="tx1">
                    <a:lumMod val="65000"/>
                    <a:lumOff val="35000"/>
                  </a:schemeClr>
                </a:solidFill>
              </a:rPr>
              <a:t> that is often used to symbolize ‘eco-friendly’; it has positive connotations with being environmentally conscious and responsible. As school buses are traditionally yellow, the headline puns on the idea of ‘going green’ to imply that the switch to electric will be a positive upgrade. The headline also focuses on ‘kids’ health’ which may appeal to readers who care about children’s wellbeing. The language encourages readers to see the new buses as an effective solution, framing the change as a positive decision that helps reduce pollution and therefore protect children’s lives. Parents may feel particularly supportive, as would anybody who cares about the environment. Even people who are attached to traditional buses would find it hard to oppose these changes. By mentioning two positive benefits, the headline also avoids calling attention to wider issues around the switch to electric buses, such as cost or electric charging infrastructure; instead, the headline focuses on the advantages of the change.</a:t>
            </a:r>
          </a:p>
        </p:txBody>
      </p:sp>
      <p:sp>
        <p:nvSpPr>
          <p:cNvPr id="4" name="Left Brace 3">
            <a:extLst>
              <a:ext uri="{FF2B5EF4-FFF2-40B4-BE49-F238E27FC236}">
                <a16:creationId xmlns:a16="http://schemas.microsoft.com/office/drawing/2014/main" id="{FD573A5B-1036-F020-4FB0-02AFDDC5716C}"/>
              </a:ext>
            </a:extLst>
          </p:cNvPr>
          <p:cNvSpPr/>
          <p:nvPr/>
        </p:nvSpPr>
        <p:spPr>
          <a:xfrm>
            <a:off x="1084145" y="4445540"/>
            <a:ext cx="657922" cy="1934940"/>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Left Brace 4">
            <a:extLst>
              <a:ext uri="{FF2B5EF4-FFF2-40B4-BE49-F238E27FC236}">
                <a16:creationId xmlns:a16="http://schemas.microsoft.com/office/drawing/2014/main" id="{C8882EAB-4732-D8B2-ACF3-CD26F423E280}"/>
              </a:ext>
            </a:extLst>
          </p:cNvPr>
          <p:cNvSpPr/>
          <p:nvPr/>
        </p:nvSpPr>
        <p:spPr>
          <a:xfrm>
            <a:off x="1084147" y="2428211"/>
            <a:ext cx="657922" cy="1891907"/>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Left Brace 5">
            <a:extLst>
              <a:ext uri="{FF2B5EF4-FFF2-40B4-BE49-F238E27FC236}">
                <a16:creationId xmlns:a16="http://schemas.microsoft.com/office/drawing/2014/main" id="{AA63FFE5-F2D6-2717-CA17-4D8EDBA67C73}"/>
              </a:ext>
            </a:extLst>
          </p:cNvPr>
          <p:cNvSpPr/>
          <p:nvPr/>
        </p:nvSpPr>
        <p:spPr>
          <a:xfrm>
            <a:off x="1084145" y="1678330"/>
            <a:ext cx="657922" cy="614945"/>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FAB026D1-EAF7-71F2-DFFD-75CE18FEDB67}"/>
              </a:ext>
            </a:extLst>
          </p:cNvPr>
          <p:cNvSpPr txBox="1"/>
          <p:nvPr/>
        </p:nvSpPr>
        <p:spPr>
          <a:xfrm>
            <a:off x="292409" y="1798522"/>
            <a:ext cx="1338146" cy="369332"/>
          </a:xfrm>
          <a:prstGeom prst="rect">
            <a:avLst/>
          </a:prstGeom>
          <a:noFill/>
        </p:spPr>
        <p:txBody>
          <a:bodyPr wrap="square" rtlCol="0">
            <a:spAutoFit/>
          </a:bodyPr>
          <a:lstStyle/>
          <a:p>
            <a:r>
              <a:rPr lang="en-US" dirty="0">
                <a:solidFill>
                  <a:schemeClr val="tx1">
                    <a:lumMod val="65000"/>
                    <a:lumOff val="35000"/>
                  </a:schemeClr>
                </a:solidFill>
              </a:rPr>
              <a:t>What</a:t>
            </a:r>
          </a:p>
        </p:txBody>
      </p:sp>
      <p:sp>
        <p:nvSpPr>
          <p:cNvPr id="8" name="TextBox 7">
            <a:extLst>
              <a:ext uri="{FF2B5EF4-FFF2-40B4-BE49-F238E27FC236}">
                <a16:creationId xmlns:a16="http://schemas.microsoft.com/office/drawing/2014/main" id="{F929B1B7-1F17-FC76-ACA7-4955EA903FE0}"/>
              </a:ext>
            </a:extLst>
          </p:cNvPr>
          <p:cNvSpPr txBox="1"/>
          <p:nvPr/>
        </p:nvSpPr>
        <p:spPr>
          <a:xfrm>
            <a:off x="305668" y="3184741"/>
            <a:ext cx="1338146" cy="369332"/>
          </a:xfrm>
          <a:prstGeom prst="rect">
            <a:avLst/>
          </a:prstGeom>
          <a:noFill/>
        </p:spPr>
        <p:txBody>
          <a:bodyPr wrap="square" rtlCol="0">
            <a:spAutoFit/>
          </a:bodyPr>
          <a:lstStyle/>
          <a:p>
            <a:r>
              <a:rPr lang="en-US" dirty="0">
                <a:solidFill>
                  <a:schemeClr val="tx1">
                    <a:lumMod val="65000"/>
                    <a:lumOff val="35000"/>
                  </a:schemeClr>
                </a:solidFill>
              </a:rPr>
              <a:t>How</a:t>
            </a:r>
          </a:p>
        </p:txBody>
      </p:sp>
      <p:sp>
        <p:nvSpPr>
          <p:cNvPr id="9" name="TextBox 8">
            <a:extLst>
              <a:ext uri="{FF2B5EF4-FFF2-40B4-BE49-F238E27FC236}">
                <a16:creationId xmlns:a16="http://schemas.microsoft.com/office/drawing/2014/main" id="{822E3715-A74F-ABEB-3EDD-136D1D3FAF1C}"/>
              </a:ext>
            </a:extLst>
          </p:cNvPr>
          <p:cNvSpPr txBox="1"/>
          <p:nvPr/>
        </p:nvSpPr>
        <p:spPr>
          <a:xfrm>
            <a:off x="292409" y="5228344"/>
            <a:ext cx="1338146" cy="369332"/>
          </a:xfrm>
          <a:prstGeom prst="rect">
            <a:avLst/>
          </a:prstGeom>
          <a:noFill/>
        </p:spPr>
        <p:txBody>
          <a:bodyPr wrap="square" rtlCol="0">
            <a:spAutoFit/>
          </a:bodyPr>
          <a:lstStyle/>
          <a:p>
            <a:r>
              <a:rPr lang="en-US" dirty="0">
                <a:solidFill>
                  <a:schemeClr val="tx1">
                    <a:lumMod val="65000"/>
                    <a:lumOff val="35000"/>
                  </a:schemeClr>
                </a:solidFill>
              </a:rPr>
              <a:t>Why</a:t>
            </a:r>
          </a:p>
        </p:txBody>
      </p:sp>
    </p:spTree>
    <p:extLst>
      <p:ext uri="{BB962C8B-B14F-4D97-AF65-F5344CB8AC3E}">
        <p14:creationId xmlns:p14="http://schemas.microsoft.com/office/powerpoint/2010/main" val="1818655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BDD96AD-CE29-07F5-C80F-C57A9E21DBA4}"/>
            </a:ext>
          </a:extLst>
        </p:cNvPr>
        <p:cNvGrpSpPr/>
        <p:nvPr/>
      </p:nvGrpSpPr>
      <p:grpSpPr>
        <a:xfrm>
          <a:off x="0" y="0"/>
          <a:ext cx="0" cy="0"/>
          <a:chOff x="0" y="0"/>
          <a:chExt cx="0" cy="0"/>
        </a:xfrm>
      </p:grpSpPr>
      <p:sp useBgFill="1">
        <p:nvSpPr>
          <p:cNvPr id="3078" name="Rectangle 307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59489A8-6589-694B-91C5-F174B3879A5D}"/>
              </a:ext>
            </a:extLst>
          </p:cNvPr>
          <p:cNvSpPr txBox="1"/>
          <p:nvPr/>
        </p:nvSpPr>
        <p:spPr>
          <a:xfrm>
            <a:off x="6392583" y="299508"/>
            <a:ext cx="5107755" cy="833928"/>
          </a:xfrm>
          <a:prstGeom prst="rect">
            <a:avLst/>
          </a:prstGeom>
        </p:spPr>
        <p:txBody>
          <a:bodyPr vert="horz" lIns="91440" tIns="45720" rIns="91440" bIns="45720" rtlCol="0" anchor="b">
            <a:normAutofit/>
          </a:bodyPr>
          <a:lstStyle/>
          <a:p>
            <a:pPr>
              <a:lnSpc>
                <a:spcPct val="90000"/>
              </a:lnSpc>
              <a:spcBef>
                <a:spcPct val="0"/>
              </a:spcBef>
              <a:spcAft>
                <a:spcPts val="800"/>
              </a:spcAft>
            </a:pPr>
            <a:r>
              <a:rPr lang="en-US" sz="3200" b="1" kern="1200" dirty="0">
                <a:solidFill>
                  <a:schemeClr val="tx1">
                    <a:lumMod val="65000"/>
                    <a:lumOff val="35000"/>
                  </a:schemeClr>
                </a:solidFill>
                <a:effectLst/>
                <a:latin typeface="+mj-lt"/>
                <a:ea typeface="+mj-ea"/>
                <a:cs typeface="+mj-cs"/>
              </a:rPr>
              <a:t>Bat-Drones to the Rescue!</a:t>
            </a:r>
            <a:endParaRPr lang="en-US" sz="3200" kern="1200" dirty="0">
              <a:solidFill>
                <a:schemeClr val="tx1">
                  <a:lumMod val="65000"/>
                  <a:lumOff val="35000"/>
                </a:schemeClr>
              </a:solidFill>
              <a:effectLst/>
              <a:latin typeface="+mj-lt"/>
              <a:ea typeface="+mj-ea"/>
              <a:cs typeface="+mj-cs"/>
            </a:endParaRPr>
          </a:p>
        </p:txBody>
      </p:sp>
      <p:sp>
        <p:nvSpPr>
          <p:cNvPr id="3080" name="Rectangle 307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0C9EF9B-A96D-BFF9-344B-074C1B0DD2BD}"/>
              </a:ext>
            </a:extLst>
          </p:cNvPr>
          <p:cNvPicPr>
            <a:picLocks noChangeAspect="1"/>
          </p:cNvPicPr>
          <p:nvPr/>
        </p:nvPicPr>
        <p:blipFill>
          <a:blip r:embed="rId2"/>
          <a:srcRect t="11465" b="11465"/>
          <a:stretch/>
        </p:blipFill>
        <p:spPr>
          <a:xfrm>
            <a:off x="279143" y="299508"/>
            <a:ext cx="5221625" cy="3010397"/>
          </a:xfrm>
          <a:prstGeom prst="rect">
            <a:avLst/>
          </a:prstGeom>
        </p:spPr>
      </p:pic>
      <p:pic>
        <p:nvPicPr>
          <p:cNvPr id="3073" name="Picture 5" descr="bats">
            <a:extLst>
              <a:ext uri="{FF2B5EF4-FFF2-40B4-BE49-F238E27FC236}">
                <a16:creationId xmlns:a16="http://schemas.microsoft.com/office/drawing/2014/main" id="{0CBC586F-0481-562B-6BCB-64F37E5E4BC0}"/>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l="2433" r="3" b="3"/>
          <a:stretch>
            <a:fillRect/>
          </a:stretch>
        </p:blipFill>
        <p:spPr bwMode="auto">
          <a:xfrm>
            <a:off x="279143" y="3548095"/>
            <a:ext cx="5221625" cy="301039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C588C14-1F0B-C0B9-7A5D-FAF3A352105F}"/>
              </a:ext>
            </a:extLst>
          </p:cNvPr>
          <p:cNvSpPr txBox="1"/>
          <p:nvPr/>
        </p:nvSpPr>
        <p:spPr>
          <a:xfrm>
            <a:off x="6392583" y="1324709"/>
            <a:ext cx="4587737" cy="5233776"/>
          </a:xfrm>
          <a:prstGeom prst="rect">
            <a:avLst/>
          </a:prstGeom>
        </p:spPr>
        <p:txBody>
          <a:bodyPr vert="horz" lIns="91440" tIns="45720" rIns="91440" bIns="45720" rtlCol="0" anchor="t">
            <a:normAutofit fontScale="92500" lnSpcReduction="10000"/>
          </a:bodyPr>
          <a:lstStyle/>
          <a:p>
            <a:pPr>
              <a:lnSpc>
                <a:spcPct val="140000"/>
              </a:lnSpc>
            </a:pPr>
            <a:r>
              <a:rPr lang="en-GB" sz="1100" dirty="0">
                <a:solidFill>
                  <a:schemeClr val="tx1">
                    <a:lumMod val="65000"/>
                    <a:lumOff val="35000"/>
                  </a:schemeClr>
                </a:solidFill>
              </a:rPr>
              <a:t>When disasters strike, every moment can mean the difference between rescue and tragedy. Finding people trapped by floodwaters or beneath the rubble of an earthquake can be difficult even in broad daylight. In the dark of night, it's twice as tricky. That’s where robot engineers aim to help.</a:t>
            </a:r>
          </a:p>
          <a:p>
            <a:pPr>
              <a:lnSpc>
                <a:spcPct val="140000"/>
              </a:lnSpc>
            </a:pPr>
            <a:endParaRPr lang="en-GB" sz="1100" dirty="0">
              <a:solidFill>
                <a:schemeClr val="tx1">
                  <a:lumMod val="65000"/>
                  <a:lumOff val="35000"/>
                </a:schemeClr>
              </a:solidFill>
            </a:endParaRPr>
          </a:p>
          <a:p>
            <a:pPr>
              <a:lnSpc>
                <a:spcPct val="140000"/>
              </a:lnSpc>
            </a:pPr>
            <a:r>
              <a:rPr lang="en-GB" sz="1100" dirty="0">
                <a:solidFill>
                  <a:schemeClr val="tx1">
                    <a:lumMod val="65000"/>
                    <a:lumOff val="35000"/>
                  </a:schemeClr>
                </a:solidFill>
              </a:rPr>
              <a:t>Engineer Nitin Sanket works at the Worcester Polytechnic Institute in Massachusetts. “We all know that when there’s an earthquake or a tsunami the first thing that goes down is power lines. A lot of times, it’s at night, and you’re not going to wait until the next morning to go and rescue survivors,” Sanket told The Associated Press (AP). “So we started looking at nature. Is there a creature in the world which can actually do this?”</a:t>
            </a:r>
          </a:p>
          <a:p>
            <a:pPr>
              <a:lnSpc>
                <a:spcPct val="140000"/>
              </a:lnSpc>
            </a:pPr>
            <a:endParaRPr lang="en-GB" sz="1100" dirty="0">
              <a:solidFill>
                <a:schemeClr val="tx1">
                  <a:lumMod val="65000"/>
                  <a:lumOff val="35000"/>
                </a:schemeClr>
              </a:solidFill>
            </a:endParaRPr>
          </a:p>
          <a:p>
            <a:pPr>
              <a:lnSpc>
                <a:spcPct val="140000"/>
              </a:lnSpc>
            </a:pPr>
            <a:r>
              <a:rPr lang="en-GB" sz="1100" dirty="0">
                <a:solidFill>
                  <a:schemeClr val="tx1">
                    <a:lumMod val="65000"/>
                    <a:lumOff val="35000"/>
                  </a:schemeClr>
                </a:solidFill>
              </a:rPr>
              <a:t>The answer to Sanket’s question: bats. Sanket’s team is working on tiny drones. They are equipped with technology inspired by the flying mammals’ echolocation skills. The robots are designed to fly through darkness, storms, and fog. They can even fly underground. Rather than a single drone piloted by a human, the bat-drones work in swarms, Sanket says. They send out pulses of sound. Then they read the waves as they bounce off of debris and other obstacles, not unlike a bat on the hunt for bugs. Sanket's team hopes to use artificial intelligence (AI) to translate various sounds and shapes into data for rescuers. That can pinpoint where a trapped person might be.</a:t>
            </a:r>
          </a:p>
          <a:p>
            <a:pPr>
              <a:lnSpc>
                <a:spcPct val="140000"/>
              </a:lnSpc>
            </a:pPr>
            <a:endParaRPr lang="en-GB" sz="1100" dirty="0">
              <a:solidFill>
                <a:schemeClr val="tx1">
                  <a:lumMod val="65000"/>
                  <a:lumOff val="35000"/>
                </a:schemeClr>
              </a:solidFill>
            </a:endParaRPr>
          </a:p>
          <a:p>
            <a:pPr>
              <a:lnSpc>
                <a:spcPct val="140000"/>
              </a:lnSpc>
            </a:pPr>
            <a:r>
              <a:rPr lang="en-GB" sz="1100" dirty="0">
                <a:solidFill>
                  <a:schemeClr val="tx1">
                    <a:lumMod val="65000"/>
                    <a:lumOff val="35000"/>
                  </a:schemeClr>
                </a:solidFill>
              </a:rPr>
              <a:t>“Bats are amazing,” Sanket told the AP. “We are nowhere close to what nature has achieved. But the goal is that one day in the future, we will be there and these will be useful for deployment in the wild.”</a:t>
            </a:r>
          </a:p>
        </p:txBody>
      </p:sp>
      <p:cxnSp>
        <p:nvCxnSpPr>
          <p:cNvPr id="3082" name="Straight Connector 3081">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3893"/>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6" name="Rectangle 2">
            <a:extLst>
              <a:ext uri="{FF2B5EF4-FFF2-40B4-BE49-F238E27FC236}">
                <a16:creationId xmlns:a16="http://schemas.microsoft.com/office/drawing/2014/main" id="{246525D7-4FE8-0E4C-DA06-EE54830E6AE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Rectangle 2">
            <a:extLst>
              <a:ext uri="{FF2B5EF4-FFF2-40B4-BE49-F238E27FC236}">
                <a16:creationId xmlns:a16="http://schemas.microsoft.com/office/drawing/2014/main" id="{35DAC465-E6C5-5FD5-2C2B-9E0AB88D5983}"/>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463181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DDD5B-2534-D259-601C-3F9073410F5E}"/>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EDC896FF-1D13-9CBD-82ED-97FFBB5DC173}"/>
              </a:ext>
            </a:extLst>
          </p:cNvPr>
          <p:cNvGraphicFramePr>
            <a:graphicFrameLocks noGrp="1"/>
          </p:cNvGraphicFramePr>
          <p:nvPr>
            <p:ph idx="1"/>
            <p:extLst>
              <p:ext uri="{D42A27DB-BD31-4B8C-83A1-F6EECF244321}">
                <p14:modId xmlns:p14="http://schemas.microsoft.com/office/powerpoint/2010/main" val="302928556"/>
              </p:ext>
            </p:extLst>
          </p:nvPr>
        </p:nvGraphicFramePr>
        <p:xfrm>
          <a:off x="838200" y="571500"/>
          <a:ext cx="10515600" cy="5697048"/>
        </p:xfrm>
        <a:graphic>
          <a:graphicData uri="http://schemas.openxmlformats.org/drawingml/2006/table">
            <a:tbl>
              <a:tblPr firstRow="1" bandRow="1">
                <a:tableStyleId>{5C22544A-7EE6-4342-B048-85BDC9FD1C3A}</a:tableStyleId>
              </a:tblPr>
              <a:tblGrid>
                <a:gridCol w="2257697">
                  <a:extLst>
                    <a:ext uri="{9D8B030D-6E8A-4147-A177-3AD203B41FA5}">
                      <a16:colId xmlns:a16="http://schemas.microsoft.com/office/drawing/2014/main" val="4181286665"/>
                    </a:ext>
                  </a:extLst>
                </a:gridCol>
                <a:gridCol w="8257903">
                  <a:extLst>
                    <a:ext uri="{9D8B030D-6E8A-4147-A177-3AD203B41FA5}">
                      <a16:colId xmlns:a16="http://schemas.microsoft.com/office/drawing/2014/main" val="1438779544"/>
                    </a:ext>
                  </a:extLst>
                </a:gridCol>
              </a:tblGrid>
              <a:tr h="914400">
                <a:tc gridSpan="2">
                  <a:txBody>
                    <a:bodyPr/>
                    <a:lstStyle/>
                    <a:p>
                      <a:pPr algn="ctr"/>
                      <a:endParaRPr lang="en-US" dirty="0"/>
                    </a:p>
                    <a:p>
                      <a:pPr algn="ctr"/>
                      <a:r>
                        <a:rPr lang="en-US" dirty="0"/>
                        <a:t>Clever Elephants Analysis Framework</a:t>
                      </a:r>
                    </a:p>
                    <a:p>
                      <a:pPr algn="ctr"/>
                      <a:endParaRPr lang="en-US" dirty="0"/>
                    </a:p>
                  </a:txBody>
                  <a:tcPr/>
                </a:tc>
                <a:tc hMerge="1">
                  <a:txBody>
                    <a:bodyPr/>
                    <a:lstStyle/>
                    <a:p>
                      <a:endParaRPr lang="en-US" dirty="0"/>
                    </a:p>
                  </a:txBody>
                  <a:tcPr/>
                </a:tc>
                <a:extLst>
                  <a:ext uri="{0D108BD9-81ED-4DB2-BD59-A6C34878D82A}">
                    <a16:rowId xmlns:a16="http://schemas.microsoft.com/office/drawing/2014/main" val="649001100"/>
                  </a:ext>
                </a:extLst>
              </a:tr>
              <a:tr h="797108">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r>
                        <a:rPr lang="en-US" sz="1600" dirty="0">
                          <a:solidFill>
                            <a:schemeClr val="tx1">
                              <a:lumMod val="65000"/>
                              <a:lumOff val="35000"/>
                            </a:schemeClr>
                          </a:solidFill>
                        </a:rPr>
                        <a:t>The headline presents the invention of a new drone that can be used in rescue operations.</a:t>
                      </a:r>
                    </a:p>
                  </a:txBody>
                  <a:tcPr anchor="ctr"/>
                </a:tc>
                <a:extLst>
                  <a:ext uri="{0D108BD9-81ED-4DB2-BD59-A6C34878D82A}">
                    <a16:rowId xmlns:a16="http://schemas.microsoft.com/office/drawing/2014/main" val="1515094120"/>
                  </a:ext>
                </a:extLst>
              </a:tr>
              <a:tr h="797108">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r>
                        <a:rPr lang="en-US" sz="1600" dirty="0">
                          <a:solidFill>
                            <a:schemeClr val="tx1">
                              <a:lumMod val="65000"/>
                              <a:lumOff val="35000"/>
                            </a:schemeClr>
                          </a:solidFill>
                        </a:rPr>
                        <a:t>“Bat-drones to the rescue!”</a:t>
                      </a:r>
                    </a:p>
                  </a:txBody>
                  <a:tcPr anchor="ctr"/>
                </a:tc>
                <a:extLst>
                  <a:ext uri="{0D108BD9-81ED-4DB2-BD59-A6C34878D82A}">
                    <a16:rowId xmlns:a16="http://schemas.microsoft.com/office/drawing/2014/main" val="4045292092"/>
                  </a:ext>
                </a:extLst>
              </a:tr>
              <a:tr h="797108">
                <a:tc>
                  <a:txBody>
                    <a:bodyPr/>
                    <a:lstStyle/>
                    <a:p>
                      <a:pPr algn="ctr"/>
                      <a:r>
                        <a:rPr lang="en-US" b="1" dirty="0">
                          <a:solidFill>
                            <a:schemeClr val="tx1">
                              <a:lumMod val="65000"/>
                              <a:lumOff val="35000"/>
                            </a:schemeClr>
                          </a:solidFill>
                        </a:rPr>
                        <a:t>Analyze</a:t>
                      </a:r>
                    </a:p>
                  </a:txBody>
                  <a:tcPr anchor="ctr">
                    <a:solidFill>
                      <a:srgbClr val="FFFF00">
                        <a:alpha val="50196"/>
                      </a:srgbClr>
                    </a:solidFill>
                  </a:tcPr>
                </a:tc>
                <a:tc>
                  <a:txBody>
                    <a:bodyPr/>
                    <a:lstStyle/>
                    <a:p>
                      <a:r>
                        <a:rPr lang="en-US" sz="1600" dirty="0">
                          <a:solidFill>
                            <a:schemeClr val="tx1">
                              <a:lumMod val="65000"/>
                              <a:lumOff val="35000"/>
                            </a:schemeClr>
                          </a:solidFill>
                        </a:rPr>
                        <a:t>‘To the rescue’ associated with superheroes or dramatic situations. ‘Bat-drones’ combines nature with technology to create a new word.</a:t>
                      </a:r>
                    </a:p>
                  </a:txBody>
                  <a:tcPr anchor="ctr"/>
                </a:tc>
                <a:extLst>
                  <a:ext uri="{0D108BD9-81ED-4DB2-BD59-A6C34878D82A}">
                    <a16:rowId xmlns:a16="http://schemas.microsoft.com/office/drawing/2014/main" val="2849030841"/>
                  </a:ext>
                </a:extLst>
              </a:tr>
              <a:tr h="797108">
                <a:tc>
                  <a:txBody>
                    <a:bodyPr/>
                    <a:lstStyle/>
                    <a:p>
                      <a:pPr algn="ctr"/>
                      <a:r>
                        <a:rPr lang="en-US" b="1" dirty="0">
                          <a:solidFill>
                            <a:schemeClr val="tx1">
                              <a:lumMod val="65000"/>
                              <a:lumOff val="35000"/>
                            </a:schemeClr>
                          </a:solidFill>
                        </a:rPr>
                        <a:t>Explain</a:t>
                      </a:r>
                    </a:p>
                  </a:txBody>
                  <a:tcPr anchor="ctr">
                    <a:solidFill>
                      <a:srgbClr val="B4E5A2">
                        <a:alpha val="50196"/>
                      </a:srgbClr>
                    </a:solidFill>
                  </a:tcPr>
                </a:tc>
                <a:tc>
                  <a:txBody>
                    <a:bodyPr/>
                    <a:lstStyle/>
                    <a:p>
                      <a:r>
                        <a:rPr lang="en-US" sz="1600" dirty="0">
                          <a:solidFill>
                            <a:schemeClr val="tx1">
                              <a:lumMod val="65000"/>
                              <a:lumOff val="35000"/>
                            </a:schemeClr>
                          </a:solidFill>
                        </a:rPr>
                        <a:t>The use of language makes bat-drones sound like an exciting development, combining a bat’s skills with drone technology to make it even more agile and effective.</a:t>
                      </a:r>
                    </a:p>
                  </a:txBody>
                  <a:tcPr anchor="ctr"/>
                </a:tc>
                <a:extLst>
                  <a:ext uri="{0D108BD9-81ED-4DB2-BD59-A6C34878D82A}">
                    <a16:rowId xmlns:a16="http://schemas.microsoft.com/office/drawing/2014/main" val="2047060984"/>
                  </a:ext>
                </a:extLst>
              </a:tr>
              <a:tr h="797108">
                <a:tc>
                  <a:txBody>
                    <a:bodyPr/>
                    <a:lstStyle/>
                    <a:p>
                      <a:pPr algn="ctr"/>
                      <a:r>
                        <a:rPr lang="en-US" b="1" dirty="0">
                          <a:solidFill>
                            <a:schemeClr val="tx1">
                              <a:lumMod val="65000"/>
                              <a:lumOff val="35000"/>
                            </a:schemeClr>
                          </a:solidFill>
                        </a:rPr>
                        <a:t>Impact</a:t>
                      </a:r>
                    </a:p>
                  </a:txBody>
                  <a:tcPr anchor="ctr">
                    <a:solidFill>
                      <a:srgbClr val="83CBEB">
                        <a:alpha val="50196"/>
                      </a:srgbClr>
                    </a:solidFill>
                  </a:tcPr>
                </a:tc>
                <a:tc>
                  <a:txBody>
                    <a:bodyPr/>
                    <a:lstStyle/>
                    <a:p>
                      <a:r>
                        <a:rPr lang="en-US" sz="1600" dirty="0">
                          <a:solidFill>
                            <a:schemeClr val="tx1">
                              <a:lumMod val="65000"/>
                              <a:lumOff val="35000"/>
                            </a:schemeClr>
                          </a:solidFill>
                        </a:rPr>
                        <a:t>Readers may be interested in or excited about an innovation in search and rescue.</a:t>
                      </a:r>
                    </a:p>
                  </a:txBody>
                  <a:tcPr anchor="ctr"/>
                </a:tc>
                <a:extLst>
                  <a:ext uri="{0D108BD9-81ED-4DB2-BD59-A6C34878D82A}">
                    <a16:rowId xmlns:a16="http://schemas.microsoft.com/office/drawing/2014/main" val="428196647"/>
                  </a:ext>
                </a:extLst>
              </a:tr>
              <a:tr h="797108">
                <a:tc>
                  <a:txBody>
                    <a:bodyPr/>
                    <a:lstStyle/>
                    <a:p>
                      <a:pPr algn="ctr"/>
                      <a:r>
                        <a:rPr lang="en-US" b="1" dirty="0">
                          <a:solidFill>
                            <a:schemeClr val="tx1">
                              <a:lumMod val="65000"/>
                              <a:lumOff val="35000"/>
                            </a:schemeClr>
                          </a:solidFill>
                        </a:rPr>
                        <a:t>Context</a:t>
                      </a:r>
                    </a:p>
                  </a:txBody>
                  <a:tcPr anchor="ctr">
                    <a:solidFill>
                      <a:schemeClr val="accent5">
                        <a:lumMod val="20000"/>
                        <a:lumOff val="80000"/>
                      </a:schemeClr>
                    </a:solidFill>
                  </a:tcPr>
                </a:tc>
                <a:tc>
                  <a:txBody>
                    <a:bodyPr/>
                    <a:lstStyle/>
                    <a:p>
                      <a:r>
                        <a:rPr lang="en-US" sz="1600" dirty="0">
                          <a:solidFill>
                            <a:schemeClr val="tx1">
                              <a:lumMod val="65000"/>
                              <a:lumOff val="35000"/>
                            </a:schemeClr>
                          </a:solidFill>
                        </a:rPr>
                        <a:t>In future, bat-inspired drones could play an important role during natural disasters or emergencies, reaching areas that are normally impassible and saving more lives.</a:t>
                      </a:r>
                    </a:p>
                  </a:txBody>
                  <a:tcPr anchor="ctr"/>
                </a:tc>
                <a:extLst>
                  <a:ext uri="{0D108BD9-81ED-4DB2-BD59-A6C34878D82A}">
                    <a16:rowId xmlns:a16="http://schemas.microsoft.com/office/drawing/2014/main" val="1832482211"/>
                  </a:ext>
                </a:extLst>
              </a:tr>
            </a:tbl>
          </a:graphicData>
        </a:graphic>
      </p:graphicFrame>
    </p:spTree>
    <p:extLst>
      <p:ext uri="{BB962C8B-B14F-4D97-AF65-F5344CB8AC3E}">
        <p14:creationId xmlns:p14="http://schemas.microsoft.com/office/powerpoint/2010/main" val="432572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C3F7F-C503-9DF6-835C-E2CFB4BD8B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6D605D-EB25-B929-F2F3-8217FC67EB2B}"/>
              </a:ext>
            </a:extLst>
          </p:cNvPr>
          <p:cNvSpPr>
            <a:spLocks noGrp="1"/>
          </p:cNvSpPr>
          <p:nvPr>
            <p:ph type="title"/>
          </p:nvPr>
        </p:nvSpPr>
        <p:spPr/>
        <p:txBody>
          <a:bodyPr>
            <a:normAutofit/>
          </a:bodyPr>
          <a:lstStyle/>
          <a:p>
            <a:pPr algn="ctr"/>
            <a:r>
              <a:rPr lang="en-US" sz="3600" dirty="0">
                <a:solidFill>
                  <a:schemeClr val="tx1">
                    <a:lumMod val="65000"/>
                    <a:lumOff val="35000"/>
                  </a:schemeClr>
                </a:solidFill>
              </a:rPr>
              <a:t>Sample Clever Elephants Headline Analysis</a:t>
            </a:r>
          </a:p>
        </p:txBody>
      </p:sp>
      <p:sp>
        <p:nvSpPr>
          <p:cNvPr id="3" name="Content Placeholder 2">
            <a:extLst>
              <a:ext uri="{FF2B5EF4-FFF2-40B4-BE49-F238E27FC236}">
                <a16:creationId xmlns:a16="http://schemas.microsoft.com/office/drawing/2014/main" id="{42B20249-88F2-5597-2816-DDE0E42BA693}"/>
              </a:ext>
            </a:extLst>
          </p:cNvPr>
          <p:cNvSpPr>
            <a:spLocks noGrp="1"/>
          </p:cNvSpPr>
          <p:nvPr>
            <p:ph idx="1"/>
          </p:nvPr>
        </p:nvSpPr>
        <p:spPr>
          <a:xfrm>
            <a:off x="2185639" y="1690688"/>
            <a:ext cx="9168161" cy="4493896"/>
          </a:xfrm>
        </p:spPr>
        <p:txBody>
          <a:bodyPr>
            <a:noAutofit/>
          </a:bodyPr>
          <a:lstStyle/>
          <a:p>
            <a:pPr marL="0" indent="0">
              <a:lnSpc>
                <a:spcPct val="150000"/>
              </a:lnSpc>
              <a:buNone/>
            </a:pPr>
            <a:r>
              <a:rPr lang="en-US" sz="1700" dirty="0">
                <a:solidFill>
                  <a:schemeClr val="tx1">
                    <a:lumMod val="65000"/>
                    <a:lumOff val="35000"/>
                  </a:schemeClr>
                </a:solidFill>
              </a:rPr>
              <a:t>The headline presents bat-inspired drones as an important new development in search and rescue situations. The headline focuses on drama, saying: “Bat-Drones to the Rescue!” The phrase ‘to the rescue’ is often associated with superheroes saving the day or people being rescued from dramatic situations like emergencies or natural disasters. For this reason, the writer uses an exclamation mark to add even more excitement or urgency to the headline. The term ‘bat-drones’ combines nature and technology into a new word, making the development sound innovative and fresh. This choice of language makes the science of flying drones more dramatic and action-oriented and the idea of using this technology to help people in dangerous situations is potentially exciting for readers, who might be intrigued by the mix of science, nature, and action. Overall, readers will understand the drone may be capable of flying in an especially agile way, capable of reaching people in previously impassable areas during times of emergency and potentially saving even more lives.</a:t>
            </a:r>
          </a:p>
        </p:txBody>
      </p:sp>
      <p:sp>
        <p:nvSpPr>
          <p:cNvPr id="4" name="Left Brace 3">
            <a:extLst>
              <a:ext uri="{FF2B5EF4-FFF2-40B4-BE49-F238E27FC236}">
                <a16:creationId xmlns:a16="http://schemas.microsoft.com/office/drawing/2014/main" id="{8254D56E-4758-7439-D584-20FF3DF2D4CD}"/>
              </a:ext>
            </a:extLst>
          </p:cNvPr>
          <p:cNvSpPr/>
          <p:nvPr/>
        </p:nvSpPr>
        <p:spPr>
          <a:xfrm>
            <a:off x="1349296" y="4280706"/>
            <a:ext cx="657922" cy="2079454"/>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Left Brace 4">
            <a:extLst>
              <a:ext uri="{FF2B5EF4-FFF2-40B4-BE49-F238E27FC236}">
                <a16:creationId xmlns:a16="http://schemas.microsoft.com/office/drawing/2014/main" id="{EC226347-0BE8-E8BD-99D8-569B869406AE}"/>
              </a:ext>
            </a:extLst>
          </p:cNvPr>
          <p:cNvSpPr/>
          <p:nvPr/>
        </p:nvSpPr>
        <p:spPr>
          <a:xfrm>
            <a:off x="1349298" y="2685270"/>
            <a:ext cx="657922" cy="1460500"/>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Left Brace 5">
            <a:extLst>
              <a:ext uri="{FF2B5EF4-FFF2-40B4-BE49-F238E27FC236}">
                <a16:creationId xmlns:a16="http://schemas.microsoft.com/office/drawing/2014/main" id="{7C7977B3-5F10-D379-F34D-78E3EAC2671A}"/>
              </a:ext>
            </a:extLst>
          </p:cNvPr>
          <p:cNvSpPr/>
          <p:nvPr/>
        </p:nvSpPr>
        <p:spPr>
          <a:xfrm>
            <a:off x="1349296" y="1808587"/>
            <a:ext cx="657922" cy="748830"/>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5E7FBA8B-F910-320A-2BE6-42CFECA3CDDA}"/>
              </a:ext>
            </a:extLst>
          </p:cNvPr>
          <p:cNvSpPr txBox="1"/>
          <p:nvPr/>
        </p:nvSpPr>
        <p:spPr>
          <a:xfrm>
            <a:off x="546409" y="2005112"/>
            <a:ext cx="1338146" cy="369332"/>
          </a:xfrm>
          <a:prstGeom prst="rect">
            <a:avLst/>
          </a:prstGeom>
          <a:noFill/>
        </p:spPr>
        <p:txBody>
          <a:bodyPr wrap="square" rtlCol="0">
            <a:spAutoFit/>
          </a:bodyPr>
          <a:lstStyle/>
          <a:p>
            <a:r>
              <a:rPr lang="en-US" dirty="0">
                <a:solidFill>
                  <a:schemeClr val="tx1">
                    <a:lumMod val="65000"/>
                    <a:lumOff val="35000"/>
                  </a:schemeClr>
                </a:solidFill>
              </a:rPr>
              <a:t>What</a:t>
            </a:r>
          </a:p>
        </p:txBody>
      </p:sp>
      <p:sp>
        <p:nvSpPr>
          <p:cNvPr id="8" name="TextBox 7">
            <a:extLst>
              <a:ext uri="{FF2B5EF4-FFF2-40B4-BE49-F238E27FC236}">
                <a16:creationId xmlns:a16="http://schemas.microsoft.com/office/drawing/2014/main" id="{601BCD40-3453-3447-B227-20FF2FAC5F93}"/>
              </a:ext>
            </a:extLst>
          </p:cNvPr>
          <p:cNvSpPr txBox="1"/>
          <p:nvPr/>
        </p:nvSpPr>
        <p:spPr>
          <a:xfrm>
            <a:off x="546409" y="3240979"/>
            <a:ext cx="1338146" cy="369332"/>
          </a:xfrm>
          <a:prstGeom prst="rect">
            <a:avLst/>
          </a:prstGeom>
          <a:noFill/>
        </p:spPr>
        <p:txBody>
          <a:bodyPr wrap="square" rtlCol="0">
            <a:spAutoFit/>
          </a:bodyPr>
          <a:lstStyle/>
          <a:p>
            <a:r>
              <a:rPr lang="en-US" dirty="0">
                <a:solidFill>
                  <a:schemeClr val="tx1">
                    <a:lumMod val="65000"/>
                    <a:lumOff val="35000"/>
                  </a:schemeClr>
                </a:solidFill>
              </a:rPr>
              <a:t>How</a:t>
            </a:r>
          </a:p>
        </p:txBody>
      </p:sp>
      <p:sp>
        <p:nvSpPr>
          <p:cNvPr id="9" name="TextBox 8">
            <a:extLst>
              <a:ext uri="{FF2B5EF4-FFF2-40B4-BE49-F238E27FC236}">
                <a16:creationId xmlns:a16="http://schemas.microsoft.com/office/drawing/2014/main" id="{961EC75C-0E2D-B47C-99D4-DF92AE9005F9}"/>
              </a:ext>
            </a:extLst>
          </p:cNvPr>
          <p:cNvSpPr txBox="1"/>
          <p:nvPr/>
        </p:nvSpPr>
        <p:spPr>
          <a:xfrm>
            <a:off x="546409" y="5140352"/>
            <a:ext cx="1338146" cy="369332"/>
          </a:xfrm>
          <a:prstGeom prst="rect">
            <a:avLst/>
          </a:prstGeom>
          <a:noFill/>
        </p:spPr>
        <p:txBody>
          <a:bodyPr wrap="square" rtlCol="0">
            <a:spAutoFit/>
          </a:bodyPr>
          <a:lstStyle/>
          <a:p>
            <a:r>
              <a:rPr lang="en-US" dirty="0">
                <a:solidFill>
                  <a:schemeClr val="tx1">
                    <a:lumMod val="65000"/>
                    <a:lumOff val="35000"/>
                  </a:schemeClr>
                </a:solidFill>
              </a:rPr>
              <a:t>Why</a:t>
            </a:r>
          </a:p>
        </p:txBody>
      </p:sp>
    </p:spTree>
    <p:extLst>
      <p:ext uri="{BB962C8B-B14F-4D97-AF65-F5344CB8AC3E}">
        <p14:creationId xmlns:p14="http://schemas.microsoft.com/office/powerpoint/2010/main" val="1775223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7FCE7-F5EB-9179-3099-FE35391AD819}"/>
              </a:ext>
            </a:extLst>
          </p:cNvPr>
          <p:cNvSpPr>
            <a:spLocks noGrp="1"/>
          </p:cNvSpPr>
          <p:nvPr>
            <p:ph type="title"/>
          </p:nvPr>
        </p:nvSpPr>
        <p:spPr/>
        <p:txBody>
          <a:bodyPr/>
          <a:lstStyle/>
          <a:p>
            <a:r>
              <a:rPr lang="en-US" dirty="0">
                <a:solidFill>
                  <a:schemeClr val="tx1">
                    <a:lumMod val="65000"/>
                    <a:lumOff val="35000"/>
                  </a:schemeClr>
                </a:solidFill>
              </a:rPr>
              <a:t>Analysis Writing Practice: </a:t>
            </a:r>
            <a:r>
              <a:rPr lang="en-US" i="1" dirty="0">
                <a:solidFill>
                  <a:schemeClr val="tx1">
                    <a:lumMod val="65000"/>
                    <a:lumOff val="35000"/>
                  </a:schemeClr>
                </a:solidFill>
              </a:rPr>
              <a:t>Headlines</a:t>
            </a:r>
          </a:p>
        </p:txBody>
      </p:sp>
      <p:sp>
        <p:nvSpPr>
          <p:cNvPr id="7" name="Content Placeholder 2">
            <a:extLst>
              <a:ext uri="{FF2B5EF4-FFF2-40B4-BE49-F238E27FC236}">
                <a16:creationId xmlns:a16="http://schemas.microsoft.com/office/drawing/2014/main" id="{1282688D-DEC4-4047-B7FC-C2D816FC4EDA}"/>
              </a:ext>
            </a:extLst>
          </p:cNvPr>
          <p:cNvSpPr>
            <a:spLocks noGrp="1"/>
          </p:cNvSpPr>
          <p:nvPr>
            <p:ph idx="1"/>
          </p:nvPr>
        </p:nvSpPr>
        <p:spPr>
          <a:xfrm>
            <a:off x="838200" y="1690688"/>
            <a:ext cx="10515600" cy="4486275"/>
          </a:xfrm>
        </p:spPr>
        <p:txBody>
          <a:bodyPr>
            <a:normAutofit fontScale="77500" lnSpcReduction="20000"/>
          </a:bodyPr>
          <a:lstStyle/>
          <a:p>
            <a:pPr>
              <a:lnSpc>
                <a:spcPct val="140000"/>
              </a:lnSpc>
            </a:pPr>
            <a:r>
              <a:rPr lang="en-US" dirty="0">
                <a:solidFill>
                  <a:schemeClr val="tx1">
                    <a:lumMod val="65000"/>
                    <a:lumOff val="35000"/>
                  </a:schemeClr>
                </a:solidFill>
              </a:rPr>
              <a:t>On the following slides you’ll see examples of texts with </a:t>
            </a:r>
            <a:r>
              <a:rPr lang="en-US">
                <a:solidFill>
                  <a:schemeClr val="tx1">
                    <a:lumMod val="65000"/>
                    <a:lumOff val="35000"/>
                  </a:schemeClr>
                </a:solidFill>
              </a:rPr>
              <a:t>prominent and                                  catchy headlines</a:t>
            </a:r>
            <a:r>
              <a:rPr lang="en-US" dirty="0">
                <a:solidFill>
                  <a:schemeClr val="tx1">
                    <a:lumMod val="65000"/>
                    <a:lumOff val="35000"/>
                  </a:schemeClr>
                </a:solidFill>
              </a:rPr>
              <a:t>;</a:t>
            </a:r>
          </a:p>
          <a:p>
            <a:pPr>
              <a:lnSpc>
                <a:spcPct val="140000"/>
              </a:lnSpc>
            </a:pPr>
            <a:r>
              <a:rPr lang="en-US" dirty="0">
                <a:solidFill>
                  <a:schemeClr val="tx1">
                    <a:lumMod val="65000"/>
                    <a:lumOff val="35000"/>
                  </a:schemeClr>
                </a:solidFill>
              </a:rPr>
              <a:t>Identify words and phrases you think grab attention or lead the reader’s reaction and devices such as alliteration, puns, hypophora (questions), and the like;</a:t>
            </a:r>
          </a:p>
          <a:p>
            <a:pPr>
              <a:lnSpc>
                <a:spcPct val="140000"/>
              </a:lnSpc>
            </a:pPr>
            <a:r>
              <a:rPr lang="en-US" dirty="0">
                <a:solidFill>
                  <a:schemeClr val="tx1">
                    <a:lumMod val="65000"/>
                    <a:lumOff val="35000"/>
                  </a:schemeClr>
                </a:solidFill>
              </a:rPr>
              <a:t>Create a ‘clever elephants’ planning framework for your chosen example(s);</a:t>
            </a:r>
          </a:p>
          <a:p>
            <a:pPr>
              <a:lnSpc>
                <a:spcPct val="140000"/>
              </a:lnSpc>
            </a:pPr>
            <a:r>
              <a:rPr lang="en-US" dirty="0">
                <a:solidFill>
                  <a:schemeClr val="tx1">
                    <a:lumMod val="65000"/>
                    <a:lumOff val="35000"/>
                  </a:schemeClr>
                </a:solidFill>
              </a:rPr>
              <a:t>Use your framework(s) as the basis for practicing Clever Elephants analysis writing;</a:t>
            </a:r>
          </a:p>
          <a:p>
            <a:pPr>
              <a:lnSpc>
                <a:spcPct val="140000"/>
              </a:lnSpc>
            </a:pPr>
            <a:r>
              <a:rPr lang="en-US" dirty="0">
                <a:solidFill>
                  <a:schemeClr val="tx1">
                    <a:lumMod val="65000"/>
                    <a:lumOff val="35000"/>
                  </a:schemeClr>
                </a:solidFill>
              </a:rPr>
              <a:t>After you finish you could: </a:t>
            </a:r>
            <a:r>
              <a:rPr lang="en-US" dirty="0" err="1">
                <a:solidFill>
                  <a:schemeClr val="tx1">
                    <a:lumMod val="65000"/>
                    <a:lumOff val="35000"/>
                  </a:schemeClr>
                </a:solidFill>
              </a:rPr>
              <a:t>colour</a:t>
            </a:r>
            <a:r>
              <a:rPr lang="en-US" dirty="0">
                <a:solidFill>
                  <a:schemeClr val="tx1">
                    <a:lumMod val="65000"/>
                    <a:lumOff val="35000"/>
                  </a:schemeClr>
                </a:solidFill>
              </a:rPr>
              <a:t>-code your paragraph(s); swap with a friend to offer/receive feedback; submit your writing for checking.</a:t>
            </a:r>
          </a:p>
        </p:txBody>
      </p:sp>
      <p:pic>
        <p:nvPicPr>
          <p:cNvPr id="8" name="Picture 7">
            <a:extLst>
              <a:ext uri="{FF2B5EF4-FFF2-40B4-BE49-F238E27FC236}">
                <a16:creationId xmlns:a16="http://schemas.microsoft.com/office/drawing/2014/main" id="{9E6E0231-DA41-E10F-1831-543C098C6456}"/>
              </a:ext>
            </a:extLst>
          </p:cNvPr>
          <p:cNvPicPr>
            <a:picLocks noChangeAspect="1"/>
          </p:cNvPicPr>
          <p:nvPr/>
        </p:nvPicPr>
        <p:blipFill>
          <a:blip r:embed="rId2">
            <a:alphaModFix amt="60000"/>
          </a:blip>
          <a:stretch>
            <a:fillRect/>
          </a:stretch>
        </p:blipFill>
        <p:spPr>
          <a:xfrm rot="632749">
            <a:off x="10119900" y="502964"/>
            <a:ext cx="1659402" cy="1659402"/>
          </a:xfrm>
          <a:prstGeom prst="rect">
            <a:avLst/>
          </a:prstGeom>
        </p:spPr>
      </p:pic>
    </p:spTree>
    <p:extLst>
      <p:ext uri="{BB962C8B-B14F-4D97-AF65-F5344CB8AC3E}">
        <p14:creationId xmlns:p14="http://schemas.microsoft.com/office/powerpoint/2010/main" val="2473124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B52F34-F40D-86A9-0B3D-123E1AB5EFD2}"/>
              </a:ext>
            </a:extLst>
          </p:cNvPr>
          <p:cNvPicPr>
            <a:picLocks noChangeAspect="1"/>
          </p:cNvPicPr>
          <p:nvPr/>
        </p:nvPicPr>
        <p:blipFill>
          <a:blip r:embed="rId2"/>
          <a:stretch>
            <a:fillRect/>
          </a:stretch>
        </p:blipFill>
        <p:spPr>
          <a:xfrm>
            <a:off x="3972031" y="643466"/>
            <a:ext cx="4247938" cy="5571067"/>
          </a:xfrm>
          <a:prstGeom prst="rect">
            <a:avLst/>
          </a:prstGeom>
        </p:spPr>
      </p:pic>
    </p:spTree>
    <p:extLst>
      <p:ext uri="{BB962C8B-B14F-4D97-AF65-F5344CB8AC3E}">
        <p14:creationId xmlns:p14="http://schemas.microsoft.com/office/powerpoint/2010/main" val="4221376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A148D9A-3A6A-ACD4-2C7F-50405CCA6DED}"/>
              </a:ext>
            </a:extLst>
          </p:cNvPr>
          <p:cNvPicPr>
            <a:picLocks noChangeAspect="1"/>
          </p:cNvPicPr>
          <p:nvPr/>
        </p:nvPicPr>
        <p:blipFill>
          <a:blip r:embed="rId2"/>
          <a:stretch>
            <a:fillRect/>
          </a:stretch>
        </p:blipFill>
        <p:spPr>
          <a:xfrm>
            <a:off x="3930249" y="643466"/>
            <a:ext cx="4331502" cy="5571067"/>
          </a:xfrm>
          <a:prstGeom prst="rect">
            <a:avLst/>
          </a:prstGeom>
        </p:spPr>
      </p:pic>
    </p:spTree>
    <p:extLst>
      <p:ext uri="{BB962C8B-B14F-4D97-AF65-F5344CB8AC3E}">
        <p14:creationId xmlns:p14="http://schemas.microsoft.com/office/powerpoint/2010/main" val="4130434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9A0CAE-362A-3029-FC07-E7C2DB5634F9}"/>
              </a:ext>
            </a:extLst>
          </p:cNvPr>
          <p:cNvPicPr>
            <a:picLocks noChangeAspect="1"/>
          </p:cNvPicPr>
          <p:nvPr/>
        </p:nvPicPr>
        <p:blipFill>
          <a:blip r:embed="rId2"/>
          <a:stretch>
            <a:fillRect/>
          </a:stretch>
        </p:blipFill>
        <p:spPr>
          <a:xfrm>
            <a:off x="3958104" y="643466"/>
            <a:ext cx="4275792" cy="5571067"/>
          </a:xfrm>
          <a:prstGeom prst="rect">
            <a:avLst/>
          </a:prstGeom>
        </p:spPr>
      </p:pic>
    </p:spTree>
    <p:extLst>
      <p:ext uri="{BB962C8B-B14F-4D97-AF65-F5344CB8AC3E}">
        <p14:creationId xmlns:p14="http://schemas.microsoft.com/office/powerpoint/2010/main" val="26720927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3FB1DE-3827-A92E-1813-77C7966DAC16}"/>
              </a:ext>
            </a:extLst>
          </p:cNvPr>
          <p:cNvPicPr>
            <a:picLocks noChangeAspect="1"/>
          </p:cNvPicPr>
          <p:nvPr/>
        </p:nvPicPr>
        <p:blipFill>
          <a:blip r:embed="rId2"/>
          <a:stretch>
            <a:fillRect/>
          </a:stretch>
        </p:blipFill>
        <p:spPr>
          <a:xfrm>
            <a:off x="4020778" y="643466"/>
            <a:ext cx="4150443" cy="5571067"/>
          </a:xfrm>
          <a:prstGeom prst="rect">
            <a:avLst/>
          </a:prstGeom>
        </p:spPr>
      </p:pic>
    </p:spTree>
    <p:extLst>
      <p:ext uri="{BB962C8B-B14F-4D97-AF65-F5344CB8AC3E}">
        <p14:creationId xmlns:p14="http://schemas.microsoft.com/office/powerpoint/2010/main" val="19088302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0D899A-32D1-0C40-B910-96A8DB9F5990}"/>
              </a:ext>
            </a:extLst>
          </p:cNvPr>
          <p:cNvPicPr>
            <a:picLocks noChangeAspect="1"/>
          </p:cNvPicPr>
          <p:nvPr/>
        </p:nvPicPr>
        <p:blipFill>
          <a:blip r:embed="rId2"/>
          <a:stretch>
            <a:fillRect/>
          </a:stretch>
        </p:blipFill>
        <p:spPr>
          <a:xfrm>
            <a:off x="3867574" y="643466"/>
            <a:ext cx="4456851" cy="5571067"/>
          </a:xfrm>
          <a:prstGeom prst="rect">
            <a:avLst/>
          </a:prstGeom>
        </p:spPr>
      </p:pic>
    </p:spTree>
    <p:extLst>
      <p:ext uri="{BB962C8B-B14F-4D97-AF65-F5344CB8AC3E}">
        <p14:creationId xmlns:p14="http://schemas.microsoft.com/office/powerpoint/2010/main" val="37324995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9C6547-F10E-6C89-535F-C324C40B297A}"/>
              </a:ext>
            </a:extLst>
          </p:cNvPr>
          <p:cNvPicPr>
            <a:picLocks noChangeAspect="1"/>
          </p:cNvPicPr>
          <p:nvPr/>
        </p:nvPicPr>
        <p:blipFill>
          <a:blip r:embed="rId2"/>
          <a:stretch>
            <a:fillRect/>
          </a:stretch>
        </p:blipFill>
        <p:spPr>
          <a:xfrm>
            <a:off x="4041670" y="643466"/>
            <a:ext cx="4108660" cy="5571067"/>
          </a:xfrm>
          <a:prstGeom prst="rect">
            <a:avLst/>
          </a:prstGeom>
        </p:spPr>
      </p:pic>
    </p:spTree>
    <p:extLst>
      <p:ext uri="{BB962C8B-B14F-4D97-AF65-F5344CB8AC3E}">
        <p14:creationId xmlns:p14="http://schemas.microsoft.com/office/powerpoint/2010/main" val="36559382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1259</TotalTime>
  <Words>1655</Words>
  <Application>Microsoft Macintosh PowerPoint</Application>
  <PresentationFormat>Widescreen</PresentationFormat>
  <Paragraphs>92</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Aptos</vt:lpstr>
      <vt:lpstr>Aptos Display</vt:lpstr>
      <vt:lpstr>Arial</vt:lpstr>
      <vt:lpstr>Office Theme</vt:lpstr>
      <vt:lpstr>Clever Elephants Always Eat Ice Cream</vt:lpstr>
      <vt:lpstr>Analysing Headines</vt:lpstr>
      <vt:lpstr>PowerPoint Presentation</vt:lpstr>
      <vt:lpstr>PowerPoint Presentation</vt:lpstr>
      <vt:lpstr>PowerPoint Presentation</vt:lpstr>
      <vt:lpstr>Sample Clever Elephants Headline Analysis</vt:lpstr>
      <vt:lpstr>PowerPoint Presentation</vt:lpstr>
      <vt:lpstr>PowerPoint Presentation</vt:lpstr>
      <vt:lpstr>Sample Clever Elephants Headline Analysis</vt:lpstr>
      <vt:lpstr>Analysis Writing Practice: Headlines</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9</cp:revision>
  <dcterms:created xsi:type="dcterms:W3CDTF">2026-09-14T02:51:02Z</dcterms:created>
  <dcterms:modified xsi:type="dcterms:W3CDTF">2026-11-01T12:44:59Z</dcterms:modified>
</cp:coreProperties>
</file>