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5" r:id="rId3"/>
    <p:sldId id="257" r:id="rId4"/>
    <p:sldId id="261" r:id="rId5"/>
    <p:sldId id="259" r:id="rId6"/>
    <p:sldId id="260" r:id="rId7"/>
    <p:sldId id="263" r:id="rId8"/>
    <p:sldId id="262" r:id="rId9"/>
    <p:sldId id="267" r:id="rId10"/>
    <p:sldId id="266" r:id="rId11"/>
    <p:sldId id="269" r:id="rId12"/>
    <p:sldId id="270" r:id="rId13"/>
    <p:sldId id="271" r:id="rId14"/>
    <p:sldId id="273" r:id="rId15"/>
    <p:sldId id="274"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BEB"/>
    <a:srgbClr val="B4E5A2"/>
    <a:srgbClr val="FFFF00"/>
    <a:srgbClr val="FFC000"/>
    <a:srgbClr val="FF00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67"/>
    <p:restoredTop sz="94308"/>
  </p:normalViewPr>
  <p:slideViewPr>
    <p:cSldViewPr snapToGrid="0">
      <p:cViewPr varScale="1">
        <p:scale>
          <a:sx n="113" d="100"/>
          <a:sy n="113" d="100"/>
        </p:scale>
        <p:origin x="448"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79241-EB0F-56CA-39CA-94FC48E71E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91E5AAC-11E5-1848-FD48-AAD86FEB7F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94288D-DB0A-0A65-CBFD-69F765E22605}"/>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F1F27300-8E69-9FCF-4A36-2A623DA1E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A17A62-2713-75CC-6D0D-3307289F113B}"/>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945549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184E1-0327-5F83-973A-0EB3BE62EF1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63FA8C-A010-CA08-3F0C-C64C2BFBBE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E80AB-717B-E6F3-1482-05890EDBB067}"/>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0831B72C-4487-9EEB-9E91-DE998831C7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6FBDB-E4DC-7026-0B94-1B65F7A0E7F1}"/>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09469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1A35A-62D3-5655-BDB5-4299A510B5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2C6E104-573E-B435-18D7-9B2649938A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6F5B773-7B73-7986-3F7E-5106ADFA1931}"/>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A81A201F-C909-DAAF-F8C9-E522241993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89E073-F26F-DD92-469A-16643995475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18856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40EC7-48C5-DE6F-3378-B536F34A12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0CECB9-6776-EEA5-FA0C-EA9F0063F3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B2B061-FF1F-F4E2-9437-754FD272D2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E6FC870-F853-B42F-1F57-B8BFC730E937}"/>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6" name="Footer Placeholder 5">
            <a:extLst>
              <a:ext uri="{FF2B5EF4-FFF2-40B4-BE49-F238E27FC236}">
                <a16:creationId xmlns:a16="http://schemas.microsoft.com/office/drawing/2014/main" id="{08CBD70B-77C4-4D4F-8A09-B6CE19BB7E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4E3285-92E5-F89A-1A1A-A3F242B46C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226152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5B41-6D82-DF87-7EB1-DF628973E13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1A356C-7206-E4D4-5CA6-5A0581A348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7E063-EFC7-5292-56E5-1B0538E87B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7C40D8-E126-5222-0A83-8CE39EFD0F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016F57-7653-3745-499C-0F2C4CB1EB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D913C1D-155D-682C-2CF7-97562989FD80}"/>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8" name="Footer Placeholder 7">
            <a:extLst>
              <a:ext uri="{FF2B5EF4-FFF2-40B4-BE49-F238E27FC236}">
                <a16:creationId xmlns:a16="http://schemas.microsoft.com/office/drawing/2014/main" id="{2E1D412B-BEF7-C75B-A785-F744581E5A1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622679-C4BA-3FC3-95FC-76C0C86F6932}"/>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598536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ADA4-FFED-4F27-B42A-79DEF4D1F1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2AE9BD-60B7-EB73-E828-5639DAC81B72}"/>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4" name="Footer Placeholder 3">
            <a:extLst>
              <a:ext uri="{FF2B5EF4-FFF2-40B4-BE49-F238E27FC236}">
                <a16:creationId xmlns:a16="http://schemas.microsoft.com/office/drawing/2014/main" id="{45469252-C0A1-6403-713D-97C2F41738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4B01F2-488A-A8F3-42AF-58D5B182B6D8}"/>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2252144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04818E-C63A-8BE4-3922-6B00D148A07C}"/>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3" name="Footer Placeholder 2">
            <a:extLst>
              <a:ext uri="{FF2B5EF4-FFF2-40B4-BE49-F238E27FC236}">
                <a16:creationId xmlns:a16="http://schemas.microsoft.com/office/drawing/2014/main" id="{5DBB602B-0119-EE17-7598-214E064C64F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1C7F87-1146-1911-2CB4-190C451137DD}"/>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61126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63D2D-6191-D888-99DB-28E5A84276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8CFDF5-CB42-D2CE-3B48-A6FD660380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F2C37FE-9FDA-22C5-E338-D140207885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98AD5-2D6C-539B-E2B0-1D8FCFA63F04}"/>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6" name="Footer Placeholder 5">
            <a:extLst>
              <a:ext uri="{FF2B5EF4-FFF2-40B4-BE49-F238E27FC236}">
                <a16:creationId xmlns:a16="http://schemas.microsoft.com/office/drawing/2014/main" id="{C96D7A5B-6234-FBDC-EBF4-A4186ECB40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BCC4-9114-CD93-E6B4-E47C451B1523}"/>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3190421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4AEC4-4AEB-734A-5724-4F7FD71BC1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04D734-F325-79A6-1565-44CDD2D6AC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87C1B6A-D696-F538-E209-D4262A21EE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8D597-5476-C0AD-7EB1-31436FA92748}"/>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6" name="Footer Placeholder 5">
            <a:extLst>
              <a:ext uri="{FF2B5EF4-FFF2-40B4-BE49-F238E27FC236}">
                <a16:creationId xmlns:a16="http://schemas.microsoft.com/office/drawing/2014/main" id="{A36A0BE4-40C5-14D7-5149-557524E784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F722A9-8549-D82A-2D83-36B0AA0B659C}"/>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6780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3153B-56B4-D27E-82DA-4B9F2D8B9D3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83405A-6F9F-CA72-2E0C-0D7B0B6FE9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9CB429-F428-DBF9-0624-3E81DF5835A5}"/>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62BAE714-DC94-4037-C035-86C8F63A6D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462927-F1FB-303E-C0EC-7D6C7E655DDE}"/>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4016278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613CC9-A83F-BBA3-DD56-767D446842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8F2A1B-5599-A272-0288-F97084F2FA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55D6C-D224-7809-3499-0275C44A8FDD}"/>
              </a:ext>
            </a:extLst>
          </p:cNvPr>
          <p:cNvSpPr>
            <a:spLocks noGrp="1"/>
          </p:cNvSpPr>
          <p:nvPr>
            <p:ph type="dt" sz="half" idx="10"/>
          </p:nvPr>
        </p:nvSpPr>
        <p:spPr/>
        <p:txBody>
          <a:body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FCE388FB-18F9-4B38-1654-207E50623F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A5049C-ACB4-1440-9D01-6E2BC2F4A337}"/>
              </a:ext>
            </a:extLst>
          </p:cNvPr>
          <p:cNvSpPr>
            <a:spLocks noGrp="1"/>
          </p:cNvSpPr>
          <p:nvPr>
            <p:ph type="sldNum" sz="quarter" idx="12"/>
          </p:nvPr>
        </p:nvSpPr>
        <p:spPr/>
        <p:txBody>
          <a:bodyPr/>
          <a:lstStyle/>
          <a:p>
            <a:fld id="{93773D25-28BA-8748-ACC8-FF4CF6E9C9BE}" type="slidenum">
              <a:rPr lang="en-US" smtClean="0"/>
              <a:t>‹#›</a:t>
            </a:fld>
            <a:endParaRPr lang="en-US"/>
          </a:p>
        </p:txBody>
      </p:sp>
    </p:spTree>
    <p:extLst>
      <p:ext uri="{BB962C8B-B14F-4D97-AF65-F5344CB8AC3E}">
        <p14:creationId xmlns:p14="http://schemas.microsoft.com/office/powerpoint/2010/main" val="8943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000"/>
            <a:lum/>
          </a:blip>
          <a:srcRect/>
          <a:tile tx="0" ty="0" sx="100000" sy="100000" flip="none" algn="ctr"/>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5F2C9-60CB-4B3B-DDF9-78E9EFA155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F564EED-022F-EE82-5FC3-C984C76EB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0F46B6-1C0E-F7FA-A39C-BFBB6FE9BC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DB14858-2F79-A14F-9556-0D067E7E57EA}" type="datetimeFigureOut">
              <a:rPr lang="en-US" smtClean="0"/>
              <a:t>10/17/26</a:t>
            </a:fld>
            <a:endParaRPr lang="en-US"/>
          </a:p>
        </p:txBody>
      </p:sp>
      <p:sp>
        <p:nvSpPr>
          <p:cNvPr id="5" name="Footer Placeholder 4">
            <a:extLst>
              <a:ext uri="{FF2B5EF4-FFF2-40B4-BE49-F238E27FC236}">
                <a16:creationId xmlns:a16="http://schemas.microsoft.com/office/drawing/2014/main" id="{2BEBC94C-62E8-E5FE-EE34-A4FCB76FD60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A56B11-B80E-A281-5FBA-485D7C1798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3773D25-28BA-8748-ACC8-FF4CF6E9C9BE}" type="slidenum">
              <a:rPr lang="en-US" smtClean="0"/>
              <a:t>‹#›</a:t>
            </a:fld>
            <a:endParaRPr lang="en-US"/>
          </a:p>
        </p:txBody>
      </p:sp>
    </p:spTree>
    <p:extLst>
      <p:ext uri="{BB962C8B-B14F-4D97-AF65-F5344CB8AC3E}">
        <p14:creationId xmlns:p14="http://schemas.microsoft.com/office/powerpoint/2010/main" val="1248041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8DB530F-A4A9-BBA6-BB5F-A81E0D3DD0C6}"/>
              </a:ext>
            </a:extLst>
          </p:cNvPr>
          <p:cNvSpPr>
            <a:spLocks noGrp="1"/>
          </p:cNvSpPr>
          <p:nvPr>
            <p:ph type="ctrTitle"/>
          </p:nvPr>
        </p:nvSpPr>
        <p:spPr>
          <a:xfrm>
            <a:off x="5354955" y="552182"/>
            <a:ext cx="5998840" cy="3343135"/>
          </a:xfrm>
          <a:noFill/>
        </p:spPr>
        <p:txBody>
          <a:bodyPr>
            <a:normAutofit/>
          </a:bodyPr>
          <a:lstStyle/>
          <a:p>
            <a:pPr algn="l"/>
            <a:r>
              <a:rPr lang="en-US" sz="5200" dirty="0"/>
              <a:t>Clever Elephants Always Eat Ice Cream</a:t>
            </a:r>
          </a:p>
        </p:txBody>
      </p:sp>
      <p:sp>
        <p:nvSpPr>
          <p:cNvPr id="3" name="Subtitle 2">
            <a:extLst>
              <a:ext uri="{FF2B5EF4-FFF2-40B4-BE49-F238E27FC236}">
                <a16:creationId xmlns:a16="http://schemas.microsoft.com/office/drawing/2014/main" id="{AEB0821B-BA82-067F-B378-E4EAA1AF279F}"/>
              </a:ext>
            </a:extLst>
          </p:cNvPr>
          <p:cNvSpPr>
            <a:spLocks noGrp="1"/>
          </p:cNvSpPr>
          <p:nvPr>
            <p:ph type="subTitle" idx="1"/>
          </p:nvPr>
        </p:nvSpPr>
        <p:spPr>
          <a:xfrm>
            <a:off x="5354955" y="4067032"/>
            <a:ext cx="5998840" cy="2067068"/>
          </a:xfrm>
          <a:noFill/>
        </p:spPr>
        <p:txBody>
          <a:bodyPr>
            <a:normAutofit/>
          </a:bodyPr>
          <a:lstStyle/>
          <a:p>
            <a:pPr algn="l"/>
            <a:r>
              <a:rPr lang="en-US" dirty="0" err="1"/>
              <a:t>Analysing</a:t>
            </a:r>
            <a:r>
              <a:rPr lang="en-US" dirty="0"/>
              <a:t> Campaign Slogans</a:t>
            </a:r>
          </a:p>
        </p:txBody>
      </p:sp>
      <p:pic>
        <p:nvPicPr>
          <p:cNvPr id="7" name="Picture 6">
            <a:extLst>
              <a:ext uri="{FF2B5EF4-FFF2-40B4-BE49-F238E27FC236}">
                <a16:creationId xmlns:a16="http://schemas.microsoft.com/office/drawing/2014/main" id="{8694E91B-0760-BA0B-C523-F40E8D430C21}"/>
              </a:ext>
            </a:extLst>
          </p:cNvPr>
          <p:cNvPicPr>
            <a:picLocks noChangeAspect="1"/>
          </p:cNvPicPr>
          <p:nvPr/>
        </p:nvPicPr>
        <p:blipFill>
          <a:blip r:embed="rId2"/>
          <a:srcRect b="2823"/>
          <a:stretch>
            <a:fillRect/>
          </a:stretch>
        </p:blipFill>
        <p:spPr>
          <a:xfrm>
            <a:off x="20" y="10"/>
            <a:ext cx="4992985" cy="6857990"/>
          </a:xfrm>
          <a:prstGeom prst="rect">
            <a:avLst/>
          </a:prstGeom>
        </p:spPr>
      </p:pic>
    </p:spTree>
    <p:extLst>
      <p:ext uri="{BB962C8B-B14F-4D97-AF65-F5344CB8AC3E}">
        <p14:creationId xmlns:p14="http://schemas.microsoft.com/office/powerpoint/2010/main" val="2049440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7C370-89AA-8DBF-95E4-BE9E638BFCF1}"/>
              </a:ext>
            </a:extLst>
          </p:cNvPr>
          <p:cNvSpPr>
            <a:spLocks noGrp="1"/>
          </p:cNvSpPr>
          <p:nvPr>
            <p:ph type="title"/>
          </p:nvPr>
        </p:nvSpPr>
        <p:spPr>
          <a:xfrm>
            <a:off x="319314" y="271007"/>
            <a:ext cx="11509829" cy="1325563"/>
          </a:xfrm>
          <a:ln w="38100">
            <a:noFill/>
          </a:ln>
        </p:spPr>
        <p:txBody>
          <a:bodyPr>
            <a:normAutofit/>
          </a:bodyPr>
          <a:lstStyle/>
          <a:p>
            <a:pPr algn="ctr"/>
            <a:r>
              <a:rPr lang="en-US" dirty="0" err="1">
                <a:solidFill>
                  <a:schemeClr val="tx1">
                    <a:lumMod val="65000"/>
                    <a:lumOff val="35000"/>
                  </a:schemeClr>
                </a:solidFill>
              </a:rPr>
              <a:t>Analysing</a:t>
            </a:r>
            <a:r>
              <a:rPr lang="en-US" dirty="0">
                <a:solidFill>
                  <a:schemeClr val="tx1">
                    <a:lumMod val="65000"/>
                    <a:lumOff val="35000"/>
                  </a:schemeClr>
                </a:solidFill>
              </a:rPr>
              <a:t> Campaign Slogans</a:t>
            </a:r>
          </a:p>
        </p:txBody>
      </p:sp>
      <p:sp>
        <p:nvSpPr>
          <p:cNvPr id="3" name="Content Placeholder 2">
            <a:extLst>
              <a:ext uri="{FF2B5EF4-FFF2-40B4-BE49-F238E27FC236}">
                <a16:creationId xmlns:a16="http://schemas.microsoft.com/office/drawing/2014/main" id="{28CD640B-0E1C-DA29-8386-43925C603766}"/>
              </a:ext>
            </a:extLst>
          </p:cNvPr>
          <p:cNvSpPr>
            <a:spLocks noGrp="1"/>
          </p:cNvSpPr>
          <p:nvPr>
            <p:ph idx="1"/>
          </p:nvPr>
        </p:nvSpPr>
        <p:spPr>
          <a:xfrm>
            <a:off x="1038033" y="1596570"/>
            <a:ext cx="7068904" cy="4790161"/>
          </a:xfrm>
        </p:spPr>
        <p:txBody>
          <a:bodyPr>
            <a:normAutofit lnSpcReduction="10000"/>
          </a:bodyPr>
          <a:lstStyle/>
          <a:p>
            <a:pPr marL="0" indent="0">
              <a:lnSpc>
                <a:spcPct val="150000"/>
              </a:lnSpc>
              <a:buNone/>
            </a:pPr>
            <a:r>
              <a:rPr lang="en-GB" sz="1600" dirty="0">
                <a:solidFill>
                  <a:schemeClr val="tx1">
                    <a:lumMod val="65000"/>
                    <a:lumOff val="35000"/>
                  </a:schemeClr>
                </a:solidFill>
              </a:rPr>
              <a:t>‘Clever Elephants Always Eat Ice Cream’ is a framework for building strong analysis paragraphs. It will help you move beyond simple observations by making clear claims, selecting relevant evidence, and developing thoughtful explanations. By following each stage of the framework, you'll learn how to communicate your ideas in a clear, organised and convincing way.</a:t>
            </a:r>
          </a:p>
          <a:p>
            <a:pPr marL="0" indent="0">
              <a:lnSpc>
                <a:spcPct val="150000"/>
              </a:lnSpc>
              <a:buNone/>
            </a:pPr>
            <a:r>
              <a:rPr lang="en-GB" sz="1600" dirty="0">
                <a:solidFill>
                  <a:schemeClr val="tx1">
                    <a:lumMod val="65000"/>
                    <a:lumOff val="35000"/>
                  </a:schemeClr>
                </a:solidFill>
              </a:rPr>
              <a:t>Campaign slogans are carefully crafted to create memorable impressions in just a few words. Through word choice, persuasive language, and rhetorical techniques, they aim to shape the way audiences think about a product, organisation, cause, or political candidate. This lesson will show you how to unpack slogans and analyse them in original and thoughtful ways. You'll learn how to focus on key words, identify persuasive techniques, and consider how different audiences might respond. Finally, you'll learn how to bring these ideas together in well-structured analysis paragraphs of your own.</a:t>
            </a:r>
          </a:p>
        </p:txBody>
      </p:sp>
      <p:sp>
        <p:nvSpPr>
          <p:cNvPr id="4" name="TextBox 3">
            <a:extLst>
              <a:ext uri="{FF2B5EF4-FFF2-40B4-BE49-F238E27FC236}">
                <a16:creationId xmlns:a16="http://schemas.microsoft.com/office/drawing/2014/main" id="{5FAE1CC5-C7B0-C45C-DB14-E318E5AF6CEF}"/>
              </a:ext>
            </a:extLst>
          </p:cNvPr>
          <p:cNvSpPr txBox="1"/>
          <p:nvPr/>
        </p:nvSpPr>
        <p:spPr>
          <a:xfrm>
            <a:off x="8589935" y="1900184"/>
            <a:ext cx="2756210" cy="3380797"/>
          </a:xfrm>
          <a:prstGeom prst="rect">
            <a:avLst/>
          </a:prstGeom>
          <a:solidFill>
            <a:schemeClr val="accent5">
              <a:lumMod val="20000"/>
              <a:lumOff val="80000"/>
            </a:schemeClr>
          </a:solidFill>
          <a:ln w="38100">
            <a:solidFill>
              <a:schemeClr val="accent4">
                <a:lumMod val="75000"/>
              </a:schemeClr>
            </a:solidFill>
          </a:ln>
        </p:spPr>
        <p:txBody>
          <a:bodyPr wrap="square" rtlCol="0">
            <a:spAutoFit/>
          </a:bodyPr>
          <a:lstStyle/>
          <a:p>
            <a:pPr algn="ctr">
              <a:lnSpc>
                <a:spcPct val="150000"/>
              </a:lnSpc>
            </a:pPr>
            <a:r>
              <a:rPr lang="en-US" sz="2000" b="1" dirty="0">
                <a:solidFill>
                  <a:schemeClr val="tx1">
                    <a:lumMod val="65000"/>
                    <a:lumOff val="35000"/>
                  </a:schemeClr>
                </a:solidFill>
              </a:rPr>
              <a:t>Text Types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Advertisements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PSAs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Charity Campaigns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Recruitment drives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Film posters</a:t>
            </a:r>
          </a:p>
          <a:p>
            <a:pPr marL="285750" indent="-285750">
              <a:lnSpc>
                <a:spcPct val="150000"/>
              </a:lnSpc>
              <a:buFont typeface="Arial" panose="020B0604020202020204" pitchFamily="34" charset="0"/>
              <a:buChar char="•"/>
            </a:pPr>
            <a:r>
              <a:rPr lang="en-US" dirty="0">
                <a:solidFill>
                  <a:schemeClr val="tx1">
                    <a:lumMod val="65000"/>
                    <a:lumOff val="35000"/>
                  </a:schemeClr>
                </a:solidFill>
              </a:rPr>
              <a:t>Awareness campaigns</a:t>
            </a:r>
          </a:p>
          <a:p>
            <a:pPr marL="285750" indent="-285750">
              <a:lnSpc>
                <a:spcPct val="150000"/>
              </a:lnSpc>
              <a:buFont typeface="Arial" panose="020B0604020202020204" pitchFamily="34" charset="0"/>
              <a:buChar char="•"/>
            </a:pPr>
            <a:endParaRPr lang="en-US" sz="1600" dirty="0">
              <a:solidFill>
                <a:schemeClr val="tx1">
                  <a:lumMod val="65000"/>
                  <a:lumOff val="35000"/>
                </a:schemeClr>
              </a:solidFill>
            </a:endParaRPr>
          </a:p>
        </p:txBody>
      </p:sp>
    </p:spTree>
    <p:extLst>
      <p:ext uri="{BB962C8B-B14F-4D97-AF65-F5344CB8AC3E}">
        <p14:creationId xmlns:p14="http://schemas.microsoft.com/office/powerpoint/2010/main" val="3847003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D90E545D-D72D-7E59-CB00-B3F57306626C}"/>
              </a:ext>
            </a:extLst>
          </p:cNvPr>
          <p:cNvGraphicFramePr>
            <a:graphicFrameLocks noGrp="1"/>
          </p:cNvGraphicFramePr>
          <p:nvPr>
            <p:ph idx="1"/>
            <p:extLst>
              <p:ext uri="{D42A27DB-BD31-4B8C-83A1-F6EECF244321}">
                <p14:modId xmlns:p14="http://schemas.microsoft.com/office/powerpoint/2010/main" val="224927219"/>
              </p:ext>
            </p:extLst>
          </p:nvPr>
        </p:nvGraphicFramePr>
        <p:xfrm>
          <a:off x="838200" y="546410"/>
          <a:ext cx="10515600" cy="5983512"/>
        </p:xfrm>
        <a:graphic>
          <a:graphicData uri="http://schemas.openxmlformats.org/drawingml/2006/table">
            <a:tbl>
              <a:tblPr firstRow="1" bandRow="1">
                <a:tableStyleId>{5C22544A-7EE6-4342-B048-85BDC9FD1C3A}</a:tableStyleId>
              </a:tblPr>
              <a:tblGrid>
                <a:gridCol w="1826941">
                  <a:extLst>
                    <a:ext uri="{9D8B030D-6E8A-4147-A177-3AD203B41FA5}">
                      <a16:colId xmlns:a16="http://schemas.microsoft.com/office/drawing/2014/main" val="4248107731"/>
                    </a:ext>
                  </a:extLst>
                </a:gridCol>
                <a:gridCol w="2520176">
                  <a:extLst>
                    <a:ext uri="{9D8B030D-6E8A-4147-A177-3AD203B41FA5}">
                      <a16:colId xmlns:a16="http://schemas.microsoft.com/office/drawing/2014/main" val="3935651583"/>
                    </a:ext>
                  </a:extLst>
                </a:gridCol>
                <a:gridCol w="6168483">
                  <a:extLst>
                    <a:ext uri="{9D8B030D-6E8A-4147-A177-3AD203B41FA5}">
                      <a16:colId xmlns:a16="http://schemas.microsoft.com/office/drawing/2014/main" val="2042937288"/>
                    </a:ext>
                  </a:extLst>
                </a:gridCol>
              </a:tblGrid>
              <a:tr h="1106491">
                <a:tc gridSpan="3">
                  <a:txBody>
                    <a:bodyPr/>
                    <a:lstStyle/>
                    <a:p>
                      <a:endParaRPr lang="en-US" sz="2400" dirty="0"/>
                    </a:p>
                    <a:p>
                      <a:pPr algn="ctr"/>
                      <a:r>
                        <a:rPr lang="en-US" sz="2800" dirty="0"/>
                        <a:t>Clever Elephants Mnemonic</a:t>
                      </a:r>
                    </a:p>
                    <a:p>
                      <a:pPr algn="ctr"/>
                      <a:endParaRPr lang="en-US" sz="2000" dirty="0"/>
                    </a:p>
                  </a:txBody>
                  <a:tcPr anchor="ct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167773136"/>
                  </a:ext>
                </a:extLst>
              </a:tr>
              <a:tr h="799132">
                <a:tc>
                  <a:txBody>
                    <a:bodyPr/>
                    <a:lstStyle/>
                    <a:p>
                      <a:pPr algn="ctr"/>
                      <a:r>
                        <a:rPr lang="en-US" b="1" dirty="0">
                          <a:solidFill>
                            <a:schemeClr val="tx1">
                              <a:lumMod val="65000"/>
                              <a:lumOff val="35000"/>
                            </a:schemeClr>
                          </a:solidFill>
                        </a:rPr>
                        <a:t>Clever </a:t>
                      </a:r>
                    </a:p>
                  </a:txBody>
                  <a:tcPr anchor="ctr">
                    <a:solidFill>
                      <a:srgbClr val="FF0000">
                        <a:alpha val="50196"/>
                      </a:srgbClr>
                    </a:solidFill>
                  </a:tcPr>
                </a:tc>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pPr algn="ctr"/>
                      <a:r>
                        <a:rPr lang="en-US" sz="1600" dirty="0">
                          <a:solidFill>
                            <a:schemeClr val="tx1">
                              <a:lumMod val="65000"/>
                              <a:lumOff val="35000"/>
                            </a:schemeClr>
                          </a:solidFill>
                        </a:rPr>
                        <a:t>What is the text suggesting? What is the message?</a:t>
                      </a:r>
                    </a:p>
                  </a:txBody>
                  <a:tcPr anchor="ctr"/>
                </a:tc>
                <a:extLst>
                  <a:ext uri="{0D108BD9-81ED-4DB2-BD59-A6C34878D82A}">
                    <a16:rowId xmlns:a16="http://schemas.microsoft.com/office/drawing/2014/main" val="449031559"/>
                  </a:ext>
                </a:extLst>
              </a:tr>
              <a:tr h="799132">
                <a:tc>
                  <a:txBody>
                    <a:bodyPr/>
                    <a:lstStyle/>
                    <a:p>
                      <a:pPr algn="ctr"/>
                      <a:r>
                        <a:rPr lang="en-US" b="1" dirty="0">
                          <a:solidFill>
                            <a:schemeClr val="tx1">
                              <a:lumMod val="65000"/>
                              <a:lumOff val="35000"/>
                            </a:schemeClr>
                          </a:solidFill>
                        </a:rPr>
                        <a:t>Elephants </a:t>
                      </a:r>
                    </a:p>
                  </a:txBody>
                  <a:tcPr anchor="ctr">
                    <a:solidFill>
                      <a:srgbClr val="FFC000">
                        <a:alpha val="50196"/>
                      </a:srgbClr>
                    </a:solidFill>
                  </a:tcPr>
                </a:tc>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pPr algn="ctr"/>
                      <a:r>
                        <a:rPr lang="en-US" sz="1600" dirty="0">
                          <a:solidFill>
                            <a:schemeClr val="tx1">
                              <a:lumMod val="65000"/>
                              <a:lumOff val="35000"/>
                            </a:schemeClr>
                          </a:solidFill>
                        </a:rPr>
                        <a:t>Which part of the text supports your claim?</a:t>
                      </a:r>
                    </a:p>
                  </a:txBody>
                  <a:tcPr anchor="ctr"/>
                </a:tc>
                <a:extLst>
                  <a:ext uri="{0D108BD9-81ED-4DB2-BD59-A6C34878D82A}">
                    <a16:rowId xmlns:a16="http://schemas.microsoft.com/office/drawing/2014/main" val="502511458"/>
                  </a:ext>
                </a:extLst>
              </a:tr>
              <a:tr h="799132">
                <a:tc>
                  <a:txBody>
                    <a:bodyPr/>
                    <a:lstStyle/>
                    <a:p>
                      <a:pPr algn="ctr"/>
                      <a:r>
                        <a:rPr lang="en-US" b="1" dirty="0">
                          <a:solidFill>
                            <a:schemeClr val="tx1">
                              <a:lumMod val="65000"/>
                              <a:lumOff val="35000"/>
                            </a:schemeClr>
                          </a:solidFill>
                        </a:rPr>
                        <a:t>Always </a:t>
                      </a:r>
                    </a:p>
                  </a:txBody>
                  <a:tcPr anchor="ctr">
                    <a:solidFill>
                      <a:srgbClr val="FFFF00">
                        <a:alpha val="50196"/>
                      </a:srgbClr>
                    </a:solidFill>
                  </a:tcPr>
                </a:tc>
                <a:tc>
                  <a:txBody>
                    <a:bodyPr/>
                    <a:lstStyle/>
                    <a:p>
                      <a:pPr algn="ctr"/>
                      <a:r>
                        <a:rPr lang="en-US" b="1" dirty="0">
                          <a:solidFill>
                            <a:schemeClr val="tx1">
                              <a:lumMod val="65000"/>
                              <a:lumOff val="35000"/>
                            </a:schemeClr>
                          </a:solidFill>
                        </a:rPr>
                        <a:t>Analysis</a:t>
                      </a:r>
                    </a:p>
                  </a:txBody>
                  <a:tcPr anchor="ctr">
                    <a:solidFill>
                      <a:srgbClr val="FFFF00">
                        <a:alpha val="50196"/>
                      </a:srgbClr>
                    </a:solidFill>
                  </a:tcPr>
                </a:tc>
                <a:tc>
                  <a:txBody>
                    <a:bodyPr/>
                    <a:lstStyle/>
                    <a:p>
                      <a:pPr algn="ctr"/>
                      <a:r>
                        <a:rPr lang="en-US" sz="1600" dirty="0">
                          <a:solidFill>
                            <a:schemeClr val="tx1">
                              <a:lumMod val="65000"/>
                              <a:lumOff val="35000"/>
                            </a:schemeClr>
                          </a:solidFill>
                        </a:rPr>
                        <a:t>What connotations, tone, techniques, or devices can you find?</a:t>
                      </a:r>
                    </a:p>
                  </a:txBody>
                  <a:tcPr anchor="ctr"/>
                </a:tc>
                <a:extLst>
                  <a:ext uri="{0D108BD9-81ED-4DB2-BD59-A6C34878D82A}">
                    <a16:rowId xmlns:a16="http://schemas.microsoft.com/office/drawing/2014/main" val="419609925"/>
                  </a:ext>
                </a:extLst>
              </a:tr>
              <a:tr h="799132">
                <a:tc>
                  <a:txBody>
                    <a:bodyPr/>
                    <a:lstStyle/>
                    <a:p>
                      <a:pPr algn="ctr"/>
                      <a:r>
                        <a:rPr lang="en-US" b="1" dirty="0">
                          <a:solidFill>
                            <a:schemeClr val="tx1">
                              <a:lumMod val="65000"/>
                              <a:lumOff val="35000"/>
                            </a:schemeClr>
                          </a:solidFill>
                        </a:rPr>
                        <a:t>Eat</a:t>
                      </a:r>
                    </a:p>
                  </a:txBody>
                  <a:tcPr anchor="ctr">
                    <a:solidFill>
                      <a:srgbClr val="92D050">
                        <a:alpha val="50196"/>
                      </a:srgbClr>
                    </a:solidFill>
                  </a:tcPr>
                </a:tc>
                <a:tc>
                  <a:txBody>
                    <a:bodyPr/>
                    <a:lstStyle/>
                    <a:p>
                      <a:pPr algn="ctr"/>
                      <a:r>
                        <a:rPr lang="en-US" b="1" dirty="0">
                          <a:solidFill>
                            <a:schemeClr val="tx1">
                              <a:lumMod val="65000"/>
                              <a:lumOff val="35000"/>
                            </a:schemeClr>
                          </a:solidFill>
                        </a:rPr>
                        <a:t>Explain</a:t>
                      </a:r>
                    </a:p>
                  </a:txBody>
                  <a:tcPr anchor="ctr">
                    <a:solidFill>
                      <a:srgbClr val="92D050">
                        <a:alpha val="50196"/>
                      </a:srgbClr>
                    </a:solidFill>
                  </a:tcPr>
                </a:tc>
                <a:tc>
                  <a:txBody>
                    <a:bodyPr/>
                    <a:lstStyle/>
                    <a:p>
                      <a:pPr algn="ctr"/>
                      <a:r>
                        <a:rPr lang="en-US" sz="1600" dirty="0">
                          <a:solidFill>
                            <a:schemeClr val="tx1">
                              <a:lumMod val="65000"/>
                              <a:lumOff val="35000"/>
                            </a:schemeClr>
                          </a:solidFill>
                        </a:rPr>
                        <a:t>How do these choices influence the message?</a:t>
                      </a:r>
                    </a:p>
                  </a:txBody>
                  <a:tcPr anchor="ctr"/>
                </a:tc>
                <a:extLst>
                  <a:ext uri="{0D108BD9-81ED-4DB2-BD59-A6C34878D82A}">
                    <a16:rowId xmlns:a16="http://schemas.microsoft.com/office/drawing/2014/main" val="2022816316"/>
                  </a:ext>
                </a:extLst>
              </a:tr>
              <a:tr h="799132">
                <a:tc>
                  <a:txBody>
                    <a:bodyPr/>
                    <a:lstStyle/>
                    <a:p>
                      <a:pPr algn="ctr"/>
                      <a:r>
                        <a:rPr lang="en-US" b="1" dirty="0">
                          <a:solidFill>
                            <a:schemeClr val="tx1">
                              <a:lumMod val="65000"/>
                              <a:lumOff val="35000"/>
                            </a:schemeClr>
                          </a:solidFill>
                        </a:rPr>
                        <a:t>Ice </a:t>
                      </a:r>
                    </a:p>
                  </a:txBody>
                  <a:tcPr anchor="ctr">
                    <a:solidFill>
                      <a:srgbClr val="83CBEB">
                        <a:alpha val="50196"/>
                      </a:srgbClr>
                    </a:solidFill>
                  </a:tcPr>
                </a:tc>
                <a:tc>
                  <a:txBody>
                    <a:bodyPr/>
                    <a:lstStyle/>
                    <a:p>
                      <a:pPr algn="ctr"/>
                      <a:r>
                        <a:rPr lang="en-US" b="1" dirty="0">
                          <a:solidFill>
                            <a:schemeClr val="tx1">
                              <a:lumMod val="65000"/>
                              <a:lumOff val="35000"/>
                            </a:schemeClr>
                          </a:solidFill>
                        </a:rPr>
                        <a:t>Impact on Reader</a:t>
                      </a:r>
                    </a:p>
                  </a:txBody>
                  <a:tcPr anchor="ctr">
                    <a:solidFill>
                      <a:srgbClr val="83CBEB">
                        <a:alpha val="50196"/>
                      </a:srgbClr>
                    </a:solidFill>
                  </a:tcPr>
                </a:tc>
                <a:tc>
                  <a:txBody>
                    <a:bodyPr/>
                    <a:lstStyle/>
                    <a:p>
                      <a:pPr algn="ctr"/>
                      <a:r>
                        <a:rPr lang="en-US" sz="1600" dirty="0">
                          <a:solidFill>
                            <a:schemeClr val="tx1">
                              <a:lumMod val="65000"/>
                              <a:lumOff val="35000"/>
                            </a:schemeClr>
                          </a:solidFill>
                        </a:rPr>
                        <a:t>How might readers react? What thoughts/feelings are created?</a:t>
                      </a:r>
                    </a:p>
                  </a:txBody>
                  <a:tcPr anchor="ctr"/>
                </a:tc>
                <a:extLst>
                  <a:ext uri="{0D108BD9-81ED-4DB2-BD59-A6C34878D82A}">
                    <a16:rowId xmlns:a16="http://schemas.microsoft.com/office/drawing/2014/main" val="1170480981"/>
                  </a:ext>
                </a:extLst>
              </a:tr>
              <a:tr h="799132">
                <a:tc>
                  <a:txBody>
                    <a:bodyPr/>
                    <a:lstStyle/>
                    <a:p>
                      <a:pPr algn="ctr"/>
                      <a:r>
                        <a:rPr lang="en-US" b="1" dirty="0">
                          <a:solidFill>
                            <a:schemeClr val="tx1">
                              <a:lumMod val="65000"/>
                              <a:lumOff val="35000"/>
                            </a:schemeClr>
                          </a:solidFill>
                        </a:rPr>
                        <a:t>Cream</a:t>
                      </a:r>
                    </a:p>
                  </a:txBody>
                  <a:tcPr anchor="ctr">
                    <a:solidFill>
                      <a:schemeClr val="accent5">
                        <a:lumMod val="40000"/>
                        <a:lumOff val="60000"/>
                        <a:alpha val="50196"/>
                      </a:schemeClr>
                    </a:solidFill>
                  </a:tcPr>
                </a:tc>
                <a:tc>
                  <a:txBody>
                    <a:bodyPr/>
                    <a:lstStyle/>
                    <a:p>
                      <a:pPr algn="ctr"/>
                      <a:r>
                        <a:rPr lang="en-US" b="1" dirty="0">
                          <a:solidFill>
                            <a:schemeClr val="tx1">
                              <a:lumMod val="65000"/>
                              <a:lumOff val="35000"/>
                            </a:schemeClr>
                          </a:solidFill>
                        </a:rPr>
                        <a:t>Connections</a:t>
                      </a:r>
                    </a:p>
                  </a:txBody>
                  <a:tcPr anchor="ctr">
                    <a:solidFill>
                      <a:schemeClr val="accent5">
                        <a:lumMod val="40000"/>
                        <a:lumOff val="60000"/>
                        <a:alpha val="50196"/>
                      </a:schemeClr>
                    </a:solidFill>
                  </a:tcPr>
                </a:tc>
                <a:tc>
                  <a:txBody>
                    <a:bodyPr/>
                    <a:lstStyle/>
                    <a:p>
                      <a:pPr algn="ctr"/>
                      <a:r>
                        <a:rPr lang="en-US" sz="1600" dirty="0">
                          <a:solidFill>
                            <a:schemeClr val="tx1">
                              <a:lumMod val="65000"/>
                              <a:lumOff val="35000"/>
                            </a:schemeClr>
                          </a:solidFill>
                        </a:rPr>
                        <a:t>How does this link to the ‘big picture’? What issues are behind the writer’s choices? How does this fit into context?</a:t>
                      </a:r>
                    </a:p>
                  </a:txBody>
                  <a:tcPr anchor="ctr"/>
                </a:tc>
                <a:extLst>
                  <a:ext uri="{0D108BD9-81ED-4DB2-BD59-A6C34878D82A}">
                    <a16:rowId xmlns:a16="http://schemas.microsoft.com/office/drawing/2014/main" val="1966225662"/>
                  </a:ext>
                </a:extLst>
              </a:tr>
            </a:tbl>
          </a:graphicData>
        </a:graphic>
      </p:graphicFrame>
    </p:spTree>
    <p:extLst>
      <p:ext uri="{BB962C8B-B14F-4D97-AF65-F5344CB8AC3E}">
        <p14:creationId xmlns:p14="http://schemas.microsoft.com/office/powerpoint/2010/main" val="3599914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092406-B96F-A00A-B2F1-3357C33AE5BF}"/>
              </a:ext>
            </a:extLst>
          </p:cNvPr>
          <p:cNvPicPr>
            <a:picLocks noChangeAspect="1"/>
          </p:cNvPicPr>
          <p:nvPr/>
        </p:nvPicPr>
        <p:blipFill>
          <a:blip r:embed="rId2"/>
          <a:stretch>
            <a:fillRect/>
          </a:stretch>
        </p:blipFill>
        <p:spPr>
          <a:xfrm>
            <a:off x="1549399" y="0"/>
            <a:ext cx="9133891" cy="6827584"/>
          </a:xfrm>
          <a:prstGeom prst="rect">
            <a:avLst/>
          </a:prstGeom>
        </p:spPr>
      </p:pic>
      <p:sp>
        <p:nvSpPr>
          <p:cNvPr id="6" name="Rectangle 2">
            <a:extLst>
              <a:ext uri="{FF2B5EF4-FFF2-40B4-BE49-F238E27FC236}">
                <a16:creationId xmlns:a16="http://schemas.microsoft.com/office/drawing/2014/main" id="{9A298868-28B1-C5F7-C031-BDF0125C4F51}"/>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589125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F685C6-A95E-E39D-D39D-751233FDB579}"/>
              </a:ext>
            </a:extLst>
          </p:cNvPr>
          <p:cNvGraphicFramePr>
            <a:graphicFrameLocks noGrp="1"/>
          </p:cNvGraphicFramePr>
          <p:nvPr>
            <p:ph idx="1"/>
            <p:extLst>
              <p:ext uri="{D42A27DB-BD31-4B8C-83A1-F6EECF244321}">
                <p14:modId xmlns:p14="http://schemas.microsoft.com/office/powerpoint/2010/main" val="2565892067"/>
              </p:ext>
            </p:extLst>
          </p:nvPr>
        </p:nvGraphicFramePr>
        <p:xfrm>
          <a:off x="838200" y="512956"/>
          <a:ext cx="10515600" cy="5710880"/>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slogan presents the film as an extraordinary and unforgettable experience.</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“The most incredible story the screen has ever told!”</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“Most incredible… ever told” are superlatives; capitalized fonts and bold typography to provide emphasis; exclamation mark for drama.</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The slogan is exaggerated and hyperbolic. Incomparable with other film experiences. </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The slogan creates anticipation and excitement. Readers may also wonder if the film can truly live up to the claim.</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emphasis on the extraordinary associates with images elsewhere in the poster. Slogan prepares audiences to accept something strange, bizarre, and beyond belief.</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80703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A0EE-6F4B-3FC8-B478-B8643614C9B1}"/>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Slogan Analysis</a:t>
            </a:r>
          </a:p>
        </p:txBody>
      </p:sp>
      <p:sp>
        <p:nvSpPr>
          <p:cNvPr id="3" name="Content Placeholder 2">
            <a:extLst>
              <a:ext uri="{FF2B5EF4-FFF2-40B4-BE49-F238E27FC236}">
                <a16:creationId xmlns:a16="http://schemas.microsoft.com/office/drawing/2014/main" id="{B19A2F51-E98A-5051-B9CA-C9EEE338D963}"/>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slogan presents the film as an extraordinary and unforgettable cinematic experience. It describes the film as: “THE MOST INCREDIBLE STORY THE SCREEN HAS EVER TOLD!” The use of superlative phrases like “most incredible” and “ever told” suggests the film is incomparable with other films the viewer may have seen. Capital letters and bold typography maximize the slogan’s claims to excitement while the exclamation mark adds a note of drama, as if the claim is being shouted out loud. As a result, the slogan feels hyperbolic and even a touch exaggerated, suggesting the audience will see something they have never seen before. The slogan is designed to build anticipation and excitement in the readers of the poster, encouraging them to seek out the film in the cinema. Additionally, readers may become more curious about the film, not just the spectacular content teased in the poster images, but whether it can truly live up to such a claim. The emphasis on drama and excitement associates with incredible images elsewhere on the poster, such as a tiny man fighting a giant spider, preparing readers to accept the strange, bizarre, and extraordinary events of the film. </a:t>
            </a:r>
          </a:p>
        </p:txBody>
      </p:sp>
      <p:sp>
        <p:nvSpPr>
          <p:cNvPr id="4" name="Left Brace 3">
            <a:extLst>
              <a:ext uri="{FF2B5EF4-FFF2-40B4-BE49-F238E27FC236}">
                <a16:creationId xmlns:a16="http://schemas.microsoft.com/office/drawing/2014/main" id="{FD573A5B-1036-F020-4FB0-02AFDDC5716C}"/>
              </a:ext>
            </a:extLst>
          </p:cNvPr>
          <p:cNvSpPr/>
          <p:nvPr/>
        </p:nvSpPr>
        <p:spPr>
          <a:xfrm>
            <a:off x="972633" y="3914934"/>
            <a:ext cx="657922" cy="233346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C8882EAB-4732-D8B2-ACF3-CD26F423E280}"/>
              </a:ext>
            </a:extLst>
          </p:cNvPr>
          <p:cNvSpPr/>
          <p:nvPr/>
        </p:nvSpPr>
        <p:spPr>
          <a:xfrm>
            <a:off x="972635" y="2165822"/>
            <a:ext cx="657922" cy="168223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AA63FFE5-F2D6-2717-CA17-4D8EDBA67C73}"/>
              </a:ext>
            </a:extLst>
          </p:cNvPr>
          <p:cNvSpPr/>
          <p:nvPr/>
        </p:nvSpPr>
        <p:spPr>
          <a:xfrm>
            <a:off x="972633" y="1379477"/>
            <a:ext cx="657922" cy="71947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FAB026D1-EAF7-71F2-DFFD-75CE18FEDB67}"/>
              </a:ext>
            </a:extLst>
          </p:cNvPr>
          <p:cNvSpPr txBox="1"/>
          <p:nvPr/>
        </p:nvSpPr>
        <p:spPr>
          <a:xfrm>
            <a:off x="292409" y="154075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F929B1B7-1F17-FC76-ACA7-4955EA903FE0}"/>
              </a:ext>
            </a:extLst>
          </p:cNvPr>
          <p:cNvSpPr txBox="1"/>
          <p:nvPr/>
        </p:nvSpPr>
        <p:spPr>
          <a:xfrm>
            <a:off x="292409" y="2822275"/>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822E3715-A74F-ABEB-3EDD-136D1D3FAF1C}"/>
              </a:ext>
            </a:extLst>
          </p:cNvPr>
          <p:cNvSpPr txBox="1"/>
          <p:nvPr/>
        </p:nvSpPr>
        <p:spPr>
          <a:xfrm>
            <a:off x="292409" y="4872148"/>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18186553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DD96AD-CE29-07F5-C80F-C57A9E21DBA4}"/>
            </a:ext>
          </a:extLst>
        </p:cNvPr>
        <p:cNvGrpSpPr/>
        <p:nvPr/>
      </p:nvGrpSpPr>
      <p:grpSpPr>
        <a:xfrm>
          <a:off x="0" y="0"/>
          <a:ext cx="0" cy="0"/>
          <a:chOff x="0" y="0"/>
          <a:chExt cx="0" cy="0"/>
        </a:xfrm>
      </p:grpSpPr>
      <p:sp>
        <p:nvSpPr>
          <p:cNvPr id="3087" name="Rectangle 308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DAEBE2ED-FB71-9343-D828-099A8D38DD25}"/>
              </a:ext>
            </a:extLst>
          </p:cNvPr>
          <p:cNvPicPr>
            <a:picLocks noChangeAspect="1"/>
          </p:cNvPicPr>
          <p:nvPr/>
        </p:nvPicPr>
        <p:blipFill>
          <a:blip r:embed="rId2">
            <a:extLst>
              <a:ext uri="{28A0092B-C50C-407E-A947-70E740481C1C}">
                <a14:useLocalDpi xmlns:a14="http://schemas.microsoft.com/office/drawing/2010/main" val="0"/>
              </a:ext>
            </a:extLst>
          </a:blip>
          <a:srcRect t="33289" b="18626"/>
          <a:stretch>
            <a:fillRect/>
          </a:stretch>
        </p:blipFill>
        <p:spPr>
          <a:xfrm>
            <a:off x="20" y="1282"/>
            <a:ext cx="12191980" cy="6856718"/>
          </a:xfrm>
          <a:prstGeom prst="rect">
            <a:avLst/>
          </a:prstGeom>
        </p:spPr>
      </p:pic>
      <p:sp>
        <p:nvSpPr>
          <p:cNvPr id="6" name="Rectangle 2">
            <a:extLst>
              <a:ext uri="{FF2B5EF4-FFF2-40B4-BE49-F238E27FC236}">
                <a16:creationId xmlns:a16="http://schemas.microsoft.com/office/drawing/2014/main" id="{246525D7-4FE8-0E4C-DA06-EE54830E6AEC}"/>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 name="Rectangle 2">
            <a:extLst>
              <a:ext uri="{FF2B5EF4-FFF2-40B4-BE49-F238E27FC236}">
                <a16:creationId xmlns:a16="http://schemas.microsoft.com/office/drawing/2014/main" id="{35DAC465-E6C5-5FD5-2C2B-9E0AB88D5983}"/>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4631811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DDD5B-2534-D259-601C-3F9073410F5E}"/>
            </a:ext>
          </a:extLst>
        </p:cNvPr>
        <p:cNvGrpSpPr/>
        <p:nvPr/>
      </p:nvGrpSpPr>
      <p:grpSpPr>
        <a:xfrm>
          <a:off x="0" y="0"/>
          <a:ext cx="0" cy="0"/>
          <a:chOff x="0" y="0"/>
          <a:chExt cx="0" cy="0"/>
        </a:xfrm>
      </p:grpSpPr>
      <p:graphicFrame>
        <p:nvGraphicFramePr>
          <p:cNvPr id="8" name="Content Placeholder 3">
            <a:extLst>
              <a:ext uri="{FF2B5EF4-FFF2-40B4-BE49-F238E27FC236}">
                <a16:creationId xmlns:a16="http://schemas.microsoft.com/office/drawing/2014/main" id="{61E74C97-695D-39A7-BA42-5F2D9D95B31D}"/>
              </a:ext>
            </a:extLst>
          </p:cNvPr>
          <p:cNvGraphicFramePr>
            <a:graphicFrameLocks noGrp="1"/>
          </p:cNvGraphicFramePr>
          <p:nvPr>
            <p:ph idx="1"/>
            <p:extLst>
              <p:ext uri="{D42A27DB-BD31-4B8C-83A1-F6EECF244321}">
                <p14:modId xmlns:p14="http://schemas.microsoft.com/office/powerpoint/2010/main" val="3019575710"/>
              </p:ext>
            </p:extLst>
          </p:nvPr>
        </p:nvGraphicFramePr>
        <p:xfrm>
          <a:off x="838200" y="512956"/>
          <a:ext cx="10515600" cy="5728851"/>
        </p:xfrm>
        <a:graphic>
          <a:graphicData uri="http://schemas.openxmlformats.org/drawingml/2006/table">
            <a:tbl>
              <a:tblPr firstRow="1" bandRow="1">
                <a:tableStyleId>{5C22544A-7EE6-4342-B048-85BDC9FD1C3A}</a:tableStyleId>
              </a:tblPr>
              <a:tblGrid>
                <a:gridCol w="2257697">
                  <a:extLst>
                    <a:ext uri="{9D8B030D-6E8A-4147-A177-3AD203B41FA5}">
                      <a16:colId xmlns:a16="http://schemas.microsoft.com/office/drawing/2014/main" val="4181286665"/>
                    </a:ext>
                  </a:extLst>
                </a:gridCol>
                <a:gridCol w="8257903">
                  <a:extLst>
                    <a:ext uri="{9D8B030D-6E8A-4147-A177-3AD203B41FA5}">
                      <a16:colId xmlns:a16="http://schemas.microsoft.com/office/drawing/2014/main" val="1438779544"/>
                    </a:ext>
                  </a:extLst>
                </a:gridCol>
              </a:tblGrid>
              <a:tr h="880946">
                <a:tc gridSpan="2">
                  <a:txBody>
                    <a:bodyPr/>
                    <a:lstStyle/>
                    <a:p>
                      <a:pPr algn="ctr"/>
                      <a:endParaRPr lang="en-US" dirty="0"/>
                    </a:p>
                    <a:p>
                      <a:pPr algn="ctr"/>
                      <a:r>
                        <a:rPr lang="en-US" dirty="0"/>
                        <a:t>Clever Elephants Analysis Framework</a:t>
                      </a:r>
                    </a:p>
                  </a:txBody>
                  <a:tcPr/>
                </a:tc>
                <a:tc hMerge="1">
                  <a:txBody>
                    <a:bodyPr/>
                    <a:lstStyle/>
                    <a:p>
                      <a:endParaRPr lang="en-US" dirty="0"/>
                    </a:p>
                  </a:txBody>
                  <a:tcPr/>
                </a:tc>
                <a:extLst>
                  <a:ext uri="{0D108BD9-81ED-4DB2-BD59-A6C34878D82A}">
                    <a16:rowId xmlns:a16="http://schemas.microsoft.com/office/drawing/2014/main" val="649001100"/>
                  </a:ext>
                </a:extLst>
              </a:tr>
              <a:tr h="804989">
                <a:tc>
                  <a:txBody>
                    <a:bodyPr/>
                    <a:lstStyle/>
                    <a:p>
                      <a:pPr algn="ctr"/>
                      <a:r>
                        <a:rPr lang="en-US" b="1" dirty="0">
                          <a:solidFill>
                            <a:schemeClr val="tx1">
                              <a:lumMod val="65000"/>
                              <a:lumOff val="35000"/>
                            </a:schemeClr>
                          </a:solidFill>
                        </a:rPr>
                        <a:t>Claim</a:t>
                      </a:r>
                    </a:p>
                  </a:txBody>
                  <a:tcPr anchor="ctr">
                    <a:solidFill>
                      <a:srgbClr val="FF0000">
                        <a:alpha val="50196"/>
                      </a:srgbClr>
                    </a:solidFill>
                  </a:tcPr>
                </a:tc>
                <a:tc>
                  <a:txBody>
                    <a:bodyPr/>
                    <a:lstStyle/>
                    <a:p>
                      <a:r>
                        <a:rPr lang="en-US" sz="1600" dirty="0">
                          <a:solidFill>
                            <a:schemeClr val="tx1">
                              <a:lumMod val="65000"/>
                              <a:lumOff val="35000"/>
                            </a:schemeClr>
                          </a:solidFill>
                        </a:rPr>
                        <a:t>The slogan presents joining the police force as an opportunity to make a difference in society.</a:t>
                      </a:r>
                    </a:p>
                  </a:txBody>
                  <a:tcPr anchor="ctr"/>
                </a:tc>
                <a:extLst>
                  <a:ext uri="{0D108BD9-81ED-4DB2-BD59-A6C34878D82A}">
                    <a16:rowId xmlns:a16="http://schemas.microsoft.com/office/drawing/2014/main" val="1515094120"/>
                  </a:ext>
                </a:extLst>
              </a:tr>
              <a:tr h="804989">
                <a:tc>
                  <a:txBody>
                    <a:bodyPr/>
                    <a:lstStyle/>
                    <a:p>
                      <a:pPr algn="ctr"/>
                      <a:r>
                        <a:rPr lang="en-US" b="1" dirty="0">
                          <a:solidFill>
                            <a:schemeClr val="tx1">
                              <a:lumMod val="65000"/>
                              <a:lumOff val="35000"/>
                            </a:schemeClr>
                          </a:solidFill>
                        </a:rPr>
                        <a:t>Evidence</a:t>
                      </a:r>
                    </a:p>
                  </a:txBody>
                  <a:tcPr anchor="ctr">
                    <a:solidFill>
                      <a:srgbClr val="FFC000">
                        <a:alpha val="50196"/>
                      </a:srgbClr>
                    </a:solidFill>
                  </a:tcPr>
                </a:tc>
                <a:tc>
                  <a:txBody>
                    <a:bodyPr/>
                    <a:lstStyle/>
                    <a:p>
                      <a:r>
                        <a:rPr lang="en-US" sz="1600" dirty="0">
                          <a:solidFill>
                            <a:schemeClr val="tx1">
                              <a:lumMod val="65000"/>
                              <a:lumOff val="35000"/>
                            </a:schemeClr>
                          </a:solidFill>
                        </a:rPr>
                        <a:t>“Be the Change”</a:t>
                      </a:r>
                    </a:p>
                  </a:txBody>
                  <a:tcPr anchor="ctr"/>
                </a:tc>
                <a:extLst>
                  <a:ext uri="{0D108BD9-81ED-4DB2-BD59-A6C34878D82A}">
                    <a16:rowId xmlns:a16="http://schemas.microsoft.com/office/drawing/2014/main" val="4045292092"/>
                  </a:ext>
                </a:extLst>
              </a:tr>
              <a:tr h="804989">
                <a:tc>
                  <a:txBody>
                    <a:bodyPr/>
                    <a:lstStyle/>
                    <a:p>
                      <a:pPr algn="ctr"/>
                      <a:r>
                        <a:rPr lang="en-US" b="1" dirty="0">
                          <a:solidFill>
                            <a:schemeClr val="tx1">
                              <a:lumMod val="65000"/>
                              <a:lumOff val="35000"/>
                            </a:schemeClr>
                          </a:solidFill>
                        </a:rPr>
                        <a:t>Analyze</a:t>
                      </a:r>
                    </a:p>
                  </a:txBody>
                  <a:tcPr anchor="ctr">
                    <a:solidFill>
                      <a:srgbClr val="FFFF00">
                        <a:alpha val="50196"/>
                      </a:srgbClr>
                    </a:solidFill>
                  </a:tcPr>
                </a:tc>
                <a:tc>
                  <a:txBody>
                    <a:bodyPr/>
                    <a:lstStyle/>
                    <a:p>
                      <a:r>
                        <a:rPr lang="en-US" sz="1600" dirty="0">
                          <a:solidFill>
                            <a:schemeClr val="tx1">
                              <a:lumMod val="65000"/>
                              <a:lumOff val="35000"/>
                            </a:schemeClr>
                          </a:solidFill>
                        </a:rPr>
                        <a:t>“Be” is an imperative; “change” connotes positive improvement and progress; brevity of claim is powerful and persuasive.</a:t>
                      </a:r>
                    </a:p>
                  </a:txBody>
                  <a:tcPr anchor="ctr"/>
                </a:tc>
                <a:extLst>
                  <a:ext uri="{0D108BD9-81ED-4DB2-BD59-A6C34878D82A}">
                    <a16:rowId xmlns:a16="http://schemas.microsoft.com/office/drawing/2014/main" val="2849030841"/>
                  </a:ext>
                </a:extLst>
              </a:tr>
              <a:tr h="804989">
                <a:tc>
                  <a:txBody>
                    <a:bodyPr/>
                    <a:lstStyle/>
                    <a:p>
                      <a:pPr algn="ctr"/>
                      <a:r>
                        <a:rPr lang="en-US" b="1" dirty="0">
                          <a:solidFill>
                            <a:schemeClr val="tx1">
                              <a:lumMod val="65000"/>
                              <a:lumOff val="35000"/>
                            </a:schemeClr>
                          </a:solidFill>
                        </a:rPr>
                        <a:t>Explain</a:t>
                      </a:r>
                    </a:p>
                  </a:txBody>
                  <a:tcPr anchor="ctr">
                    <a:solidFill>
                      <a:srgbClr val="B4E5A2">
                        <a:alpha val="50196"/>
                      </a:srgbClr>
                    </a:solidFill>
                  </a:tcPr>
                </a:tc>
                <a:tc>
                  <a:txBody>
                    <a:bodyPr/>
                    <a:lstStyle/>
                    <a:p>
                      <a:r>
                        <a:rPr lang="en-US" sz="1600" dirty="0">
                          <a:solidFill>
                            <a:schemeClr val="tx1">
                              <a:lumMod val="65000"/>
                              <a:lumOff val="35000"/>
                            </a:schemeClr>
                          </a:solidFill>
                        </a:rPr>
                        <a:t>The slogan speaks directly to the reader encouraging them to take the opportunity to make a positive change in the community through active involvement.</a:t>
                      </a:r>
                    </a:p>
                  </a:txBody>
                  <a:tcPr anchor="ctr"/>
                </a:tc>
                <a:extLst>
                  <a:ext uri="{0D108BD9-81ED-4DB2-BD59-A6C34878D82A}">
                    <a16:rowId xmlns:a16="http://schemas.microsoft.com/office/drawing/2014/main" val="2047060984"/>
                  </a:ext>
                </a:extLst>
              </a:tr>
              <a:tr h="804989">
                <a:tc>
                  <a:txBody>
                    <a:bodyPr/>
                    <a:lstStyle/>
                    <a:p>
                      <a:pPr algn="ctr"/>
                      <a:r>
                        <a:rPr lang="en-US" b="1" dirty="0">
                          <a:solidFill>
                            <a:schemeClr val="tx1">
                              <a:lumMod val="65000"/>
                              <a:lumOff val="35000"/>
                            </a:schemeClr>
                          </a:solidFill>
                        </a:rPr>
                        <a:t>Impact</a:t>
                      </a:r>
                    </a:p>
                  </a:txBody>
                  <a:tcPr anchor="ctr">
                    <a:solidFill>
                      <a:srgbClr val="83CBEB">
                        <a:alpha val="50196"/>
                      </a:srgbClr>
                    </a:solidFill>
                  </a:tcPr>
                </a:tc>
                <a:tc>
                  <a:txBody>
                    <a:bodyPr/>
                    <a:lstStyle/>
                    <a:p>
                      <a:r>
                        <a:rPr lang="en-US" sz="1600" dirty="0">
                          <a:solidFill>
                            <a:schemeClr val="tx1">
                              <a:lumMod val="65000"/>
                              <a:lumOff val="35000"/>
                            </a:schemeClr>
                          </a:solidFill>
                        </a:rPr>
                        <a:t>The reader may feel empowered to believe that their personal contribution can make a difference.</a:t>
                      </a:r>
                    </a:p>
                  </a:txBody>
                  <a:tcPr anchor="ctr"/>
                </a:tc>
                <a:extLst>
                  <a:ext uri="{0D108BD9-81ED-4DB2-BD59-A6C34878D82A}">
                    <a16:rowId xmlns:a16="http://schemas.microsoft.com/office/drawing/2014/main" val="428196647"/>
                  </a:ext>
                </a:extLst>
              </a:tr>
              <a:tr h="804989">
                <a:tc>
                  <a:txBody>
                    <a:bodyPr/>
                    <a:lstStyle/>
                    <a:p>
                      <a:pPr algn="ctr"/>
                      <a:r>
                        <a:rPr lang="en-US" b="1" dirty="0">
                          <a:solidFill>
                            <a:schemeClr val="tx1">
                              <a:lumMod val="65000"/>
                              <a:lumOff val="35000"/>
                            </a:schemeClr>
                          </a:solidFill>
                        </a:rPr>
                        <a:t>Connections</a:t>
                      </a:r>
                    </a:p>
                  </a:txBody>
                  <a:tcPr anchor="ctr">
                    <a:solidFill>
                      <a:schemeClr val="accent5">
                        <a:lumMod val="20000"/>
                        <a:lumOff val="80000"/>
                      </a:schemeClr>
                    </a:solidFill>
                  </a:tcPr>
                </a:tc>
                <a:tc>
                  <a:txBody>
                    <a:bodyPr/>
                    <a:lstStyle/>
                    <a:p>
                      <a:r>
                        <a:rPr lang="en-US" sz="1600" dirty="0">
                          <a:solidFill>
                            <a:schemeClr val="tx1">
                              <a:lumMod val="65000"/>
                              <a:lumOff val="35000"/>
                            </a:schemeClr>
                          </a:solidFill>
                        </a:rPr>
                        <a:t>The message is reinforced by images of police interacting with members of the public to make a ‘positive change’. Superimposed over a photograph that suggests police can be role models.</a:t>
                      </a:r>
                    </a:p>
                  </a:txBody>
                  <a:tcPr anchor="ctr"/>
                </a:tc>
                <a:extLst>
                  <a:ext uri="{0D108BD9-81ED-4DB2-BD59-A6C34878D82A}">
                    <a16:rowId xmlns:a16="http://schemas.microsoft.com/office/drawing/2014/main" val="1832482211"/>
                  </a:ext>
                </a:extLst>
              </a:tr>
            </a:tbl>
          </a:graphicData>
        </a:graphic>
      </p:graphicFrame>
    </p:spTree>
    <p:extLst>
      <p:ext uri="{BB962C8B-B14F-4D97-AF65-F5344CB8AC3E}">
        <p14:creationId xmlns:p14="http://schemas.microsoft.com/office/powerpoint/2010/main" val="4325726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8EA38-1893-C28E-B8B1-55907DB01E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7D06C-4D00-9E73-6377-E0EE5D3B9E07}"/>
              </a:ext>
            </a:extLst>
          </p:cNvPr>
          <p:cNvSpPr>
            <a:spLocks noGrp="1"/>
          </p:cNvSpPr>
          <p:nvPr>
            <p:ph type="title"/>
          </p:nvPr>
        </p:nvSpPr>
        <p:spPr>
          <a:xfrm>
            <a:off x="838200" y="148315"/>
            <a:ext cx="10515600" cy="1325563"/>
          </a:xfrm>
        </p:spPr>
        <p:txBody>
          <a:bodyPr>
            <a:normAutofit/>
          </a:bodyPr>
          <a:lstStyle/>
          <a:p>
            <a:pPr algn="ctr"/>
            <a:r>
              <a:rPr lang="en-US" sz="3600" dirty="0">
                <a:solidFill>
                  <a:schemeClr val="tx1">
                    <a:lumMod val="65000"/>
                    <a:lumOff val="35000"/>
                  </a:schemeClr>
                </a:solidFill>
              </a:rPr>
              <a:t>Sample Clever Elephants Slogan Analysis</a:t>
            </a:r>
          </a:p>
        </p:txBody>
      </p:sp>
      <p:sp>
        <p:nvSpPr>
          <p:cNvPr id="3" name="Content Placeholder 2">
            <a:extLst>
              <a:ext uri="{FF2B5EF4-FFF2-40B4-BE49-F238E27FC236}">
                <a16:creationId xmlns:a16="http://schemas.microsoft.com/office/drawing/2014/main" id="{E9B26C65-34A0-CB1C-E429-2DDD27898245}"/>
              </a:ext>
            </a:extLst>
          </p:cNvPr>
          <p:cNvSpPr>
            <a:spLocks noGrp="1"/>
          </p:cNvSpPr>
          <p:nvPr>
            <p:ph idx="1"/>
          </p:nvPr>
        </p:nvSpPr>
        <p:spPr>
          <a:xfrm>
            <a:off x="1854200" y="1270000"/>
            <a:ext cx="9499600" cy="5110480"/>
          </a:xfrm>
        </p:spPr>
        <p:txBody>
          <a:bodyPr>
            <a:noAutofit/>
          </a:bodyPr>
          <a:lstStyle/>
          <a:p>
            <a:pPr marL="0" indent="0">
              <a:lnSpc>
                <a:spcPct val="170000"/>
              </a:lnSpc>
              <a:buNone/>
            </a:pPr>
            <a:r>
              <a:rPr lang="en-US" sz="1600" dirty="0">
                <a:solidFill>
                  <a:schemeClr val="tx1">
                    <a:lumMod val="65000"/>
                    <a:lumOff val="35000"/>
                  </a:schemeClr>
                </a:solidFill>
              </a:rPr>
              <a:t>The slogan presents joining the police force as an opportunity to make a positive change in the community. The campaign uses a concise three-word slogan: “Be the Change”. The imperative verb “be” directly addresses the reader, encouraging them to take action in a strong way. The word “change” connotes something positive and purposeful, so the phrase tells the reader it is possible for them to contribute to improvements in the city. The brevity of the slogan adds to the sense of purpose and makes it hard for the reader to disagree; it’s an entirely positive statement. As a result, the slogan empowers readers with the idea that they can actively shape their community through participation and active involvement. They may start to consider that a career in the police force has rewards that are not always tangible, such as making a difference, linking policing with service and impact. The message is accompanied by images of the police interacting with the public, acting out the slogan’s claim. In particular, being superimposed over the image of the child makes it seem like police can be role models and impact the next generation as well as the community around them.</a:t>
            </a:r>
          </a:p>
        </p:txBody>
      </p:sp>
      <p:sp>
        <p:nvSpPr>
          <p:cNvPr id="4" name="Left Brace 3">
            <a:extLst>
              <a:ext uri="{FF2B5EF4-FFF2-40B4-BE49-F238E27FC236}">
                <a16:creationId xmlns:a16="http://schemas.microsoft.com/office/drawing/2014/main" id="{7ED3E34F-A225-D43E-C214-3C8A34CFFBFD}"/>
              </a:ext>
            </a:extLst>
          </p:cNvPr>
          <p:cNvSpPr/>
          <p:nvPr/>
        </p:nvSpPr>
        <p:spPr>
          <a:xfrm>
            <a:off x="972633" y="3733268"/>
            <a:ext cx="657922" cy="251513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 name="Left Brace 4">
            <a:extLst>
              <a:ext uri="{FF2B5EF4-FFF2-40B4-BE49-F238E27FC236}">
                <a16:creationId xmlns:a16="http://schemas.microsoft.com/office/drawing/2014/main" id="{675ECF48-3CD5-4883-8B41-C9E3DB73B506}"/>
              </a:ext>
            </a:extLst>
          </p:cNvPr>
          <p:cNvSpPr/>
          <p:nvPr/>
        </p:nvSpPr>
        <p:spPr>
          <a:xfrm>
            <a:off x="972635" y="2165822"/>
            <a:ext cx="657922" cy="1500572"/>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Left Brace 5">
            <a:extLst>
              <a:ext uri="{FF2B5EF4-FFF2-40B4-BE49-F238E27FC236}">
                <a16:creationId xmlns:a16="http://schemas.microsoft.com/office/drawing/2014/main" id="{E51C0F5D-8B0A-8947-C5E9-C1CEF98B1CB7}"/>
              </a:ext>
            </a:extLst>
          </p:cNvPr>
          <p:cNvSpPr/>
          <p:nvPr/>
        </p:nvSpPr>
        <p:spPr>
          <a:xfrm>
            <a:off x="972633" y="1379477"/>
            <a:ext cx="657922" cy="719471"/>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0B553982-156B-A15A-6CE0-B8E716CD4D70}"/>
              </a:ext>
            </a:extLst>
          </p:cNvPr>
          <p:cNvSpPr txBox="1"/>
          <p:nvPr/>
        </p:nvSpPr>
        <p:spPr>
          <a:xfrm>
            <a:off x="292409" y="1540751"/>
            <a:ext cx="1338146" cy="369332"/>
          </a:xfrm>
          <a:prstGeom prst="rect">
            <a:avLst/>
          </a:prstGeom>
          <a:noFill/>
        </p:spPr>
        <p:txBody>
          <a:bodyPr wrap="square" rtlCol="0">
            <a:spAutoFit/>
          </a:bodyPr>
          <a:lstStyle/>
          <a:p>
            <a:r>
              <a:rPr lang="en-US" dirty="0">
                <a:solidFill>
                  <a:schemeClr val="tx1">
                    <a:lumMod val="65000"/>
                    <a:lumOff val="35000"/>
                  </a:schemeClr>
                </a:solidFill>
              </a:rPr>
              <a:t>What</a:t>
            </a:r>
          </a:p>
        </p:txBody>
      </p:sp>
      <p:sp>
        <p:nvSpPr>
          <p:cNvPr id="8" name="TextBox 7">
            <a:extLst>
              <a:ext uri="{FF2B5EF4-FFF2-40B4-BE49-F238E27FC236}">
                <a16:creationId xmlns:a16="http://schemas.microsoft.com/office/drawing/2014/main" id="{A7A0F4D3-A4B7-3A08-6224-D5E5123A00BC}"/>
              </a:ext>
            </a:extLst>
          </p:cNvPr>
          <p:cNvSpPr txBox="1"/>
          <p:nvPr/>
        </p:nvSpPr>
        <p:spPr>
          <a:xfrm>
            <a:off x="292409" y="2731442"/>
            <a:ext cx="1338146" cy="369332"/>
          </a:xfrm>
          <a:prstGeom prst="rect">
            <a:avLst/>
          </a:prstGeom>
          <a:noFill/>
        </p:spPr>
        <p:txBody>
          <a:bodyPr wrap="square" rtlCol="0">
            <a:spAutoFit/>
          </a:bodyPr>
          <a:lstStyle/>
          <a:p>
            <a:r>
              <a:rPr lang="en-US" dirty="0">
                <a:solidFill>
                  <a:schemeClr val="tx1">
                    <a:lumMod val="65000"/>
                    <a:lumOff val="35000"/>
                  </a:schemeClr>
                </a:solidFill>
              </a:rPr>
              <a:t>How</a:t>
            </a:r>
          </a:p>
        </p:txBody>
      </p:sp>
      <p:sp>
        <p:nvSpPr>
          <p:cNvPr id="9" name="TextBox 8">
            <a:extLst>
              <a:ext uri="{FF2B5EF4-FFF2-40B4-BE49-F238E27FC236}">
                <a16:creationId xmlns:a16="http://schemas.microsoft.com/office/drawing/2014/main" id="{5849FEB4-1613-029B-CD34-76FB4872CF03}"/>
              </a:ext>
            </a:extLst>
          </p:cNvPr>
          <p:cNvSpPr txBox="1"/>
          <p:nvPr/>
        </p:nvSpPr>
        <p:spPr>
          <a:xfrm>
            <a:off x="292409" y="4806167"/>
            <a:ext cx="1338146" cy="369332"/>
          </a:xfrm>
          <a:prstGeom prst="rect">
            <a:avLst/>
          </a:prstGeom>
          <a:noFill/>
        </p:spPr>
        <p:txBody>
          <a:bodyPr wrap="square" rtlCol="0">
            <a:spAutoFit/>
          </a:bodyPr>
          <a:lstStyle/>
          <a:p>
            <a:r>
              <a:rPr lang="en-US" dirty="0">
                <a:solidFill>
                  <a:schemeClr val="tx1">
                    <a:lumMod val="65000"/>
                    <a:lumOff val="35000"/>
                  </a:schemeClr>
                </a:solidFill>
              </a:rPr>
              <a:t>Why</a:t>
            </a:r>
          </a:p>
        </p:txBody>
      </p:sp>
    </p:spTree>
    <p:extLst>
      <p:ext uri="{BB962C8B-B14F-4D97-AF65-F5344CB8AC3E}">
        <p14:creationId xmlns:p14="http://schemas.microsoft.com/office/powerpoint/2010/main" val="23051261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7FCE7-F5EB-9179-3099-FE35391AD819}"/>
              </a:ext>
            </a:extLst>
          </p:cNvPr>
          <p:cNvSpPr>
            <a:spLocks noGrp="1"/>
          </p:cNvSpPr>
          <p:nvPr>
            <p:ph type="title"/>
          </p:nvPr>
        </p:nvSpPr>
        <p:spPr/>
        <p:txBody>
          <a:bodyPr>
            <a:normAutofit/>
          </a:bodyPr>
          <a:lstStyle/>
          <a:p>
            <a:r>
              <a:rPr lang="en-US" sz="4000" dirty="0">
                <a:solidFill>
                  <a:schemeClr val="tx1">
                    <a:lumMod val="65000"/>
                    <a:lumOff val="35000"/>
                  </a:schemeClr>
                </a:solidFill>
              </a:rPr>
              <a:t>Analysis Writing Practice: </a:t>
            </a:r>
            <a:r>
              <a:rPr lang="en-US" sz="4000" i="1" dirty="0">
                <a:solidFill>
                  <a:schemeClr val="tx1">
                    <a:lumMod val="65000"/>
                    <a:lumOff val="35000"/>
                  </a:schemeClr>
                </a:solidFill>
              </a:rPr>
              <a:t>Campaign</a:t>
            </a:r>
            <a:r>
              <a:rPr lang="en-US" sz="4000" dirty="0">
                <a:solidFill>
                  <a:schemeClr val="tx1">
                    <a:lumMod val="65000"/>
                    <a:lumOff val="35000"/>
                  </a:schemeClr>
                </a:solidFill>
              </a:rPr>
              <a:t> </a:t>
            </a:r>
            <a:r>
              <a:rPr lang="en-US" sz="4000" i="1" dirty="0">
                <a:solidFill>
                  <a:schemeClr val="tx1">
                    <a:lumMod val="65000"/>
                    <a:lumOff val="35000"/>
                  </a:schemeClr>
                </a:solidFill>
              </a:rPr>
              <a:t>Slogans</a:t>
            </a:r>
          </a:p>
        </p:txBody>
      </p:sp>
      <p:sp>
        <p:nvSpPr>
          <p:cNvPr id="3" name="Content Placeholder 2">
            <a:extLst>
              <a:ext uri="{FF2B5EF4-FFF2-40B4-BE49-F238E27FC236}">
                <a16:creationId xmlns:a16="http://schemas.microsoft.com/office/drawing/2014/main" id="{52B6750E-1731-E5BC-0F5B-614F0DD43213}"/>
              </a:ext>
            </a:extLst>
          </p:cNvPr>
          <p:cNvSpPr>
            <a:spLocks noGrp="1"/>
          </p:cNvSpPr>
          <p:nvPr>
            <p:ph idx="1"/>
          </p:nvPr>
        </p:nvSpPr>
        <p:spPr>
          <a:xfrm>
            <a:off x="838200" y="1690688"/>
            <a:ext cx="10515600" cy="4486275"/>
          </a:xfrm>
        </p:spPr>
        <p:txBody>
          <a:bodyPr>
            <a:normAutofit fontScale="92500" lnSpcReduction="20000"/>
          </a:bodyPr>
          <a:lstStyle/>
          <a:p>
            <a:pPr>
              <a:lnSpc>
                <a:spcPct val="140000"/>
              </a:lnSpc>
            </a:pPr>
            <a:r>
              <a:rPr lang="en-US" dirty="0">
                <a:solidFill>
                  <a:schemeClr val="tx1">
                    <a:lumMod val="65000"/>
                    <a:lumOff val="35000"/>
                  </a:schemeClr>
                </a:solidFill>
              </a:rPr>
              <a:t>On the following slides you’ll see plenty more examples of                      texts featuring campaign slogans;</a:t>
            </a:r>
          </a:p>
          <a:p>
            <a:pPr>
              <a:lnSpc>
                <a:spcPct val="140000"/>
              </a:lnSpc>
            </a:pPr>
            <a:r>
              <a:rPr lang="en-US" dirty="0">
                <a:solidFill>
                  <a:schemeClr val="tx1">
                    <a:lumMod val="65000"/>
                    <a:lumOff val="35000"/>
                  </a:schemeClr>
                </a:solidFill>
              </a:rPr>
              <a:t>Find the slogans you want to </a:t>
            </a:r>
            <a:r>
              <a:rPr lang="en-US" dirty="0" err="1">
                <a:solidFill>
                  <a:schemeClr val="tx1">
                    <a:lumMod val="65000"/>
                    <a:lumOff val="35000"/>
                  </a:schemeClr>
                </a:solidFill>
              </a:rPr>
              <a:t>analyse</a:t>
            </a:r>
            <a:r>
              <a:rPr lang="en-US" dirty="0">
                <a:solidFill>
                  <a:schemeClr val="tx1">
                    <a:lumMod val="65000"/>
                    <a:lumOff val="35000"/>
                  </a:schemeClr>
                </a:solidFill>
              </a:rPr>
              <a:t>;</a:t>
            </a:r>
          </a:p>
          <a:p>
            <a:pPr>
              <a:lnSpc>
                <a:spcPct val="140000"/>
              </a:lnSpc>
            </a:pPr>
            <a:r>
              <a:rPr lang="en-US" dirty="0">
                <a:solidFill>
                  <a:schemeClr val="tx1">
                    <a:lumMod val="65000"/>
                    <a:lumOff val="35000"/>
                  </a:schemeClr>
                </a:solidFill>
              </a:rPr>
              <a:t>Create a ‘clever elephants’ planning framework for your chosen text(s);</a:t>
            </a:r>
          </a:p>
          <a:p>
            <a:pPr>
              <a:lnSpc>
                <a:spcPct val="140000"/>
              </a:lnSpc>
            </a:pPr>
            <a:r>
              <a:rPr lang="en-US" dirty="0">
                <a:solidFill>
                  <a:schemeClr val="tx1">
                    <a:lumMod val="65000"/>
                    <a:lumOff val="35000"/>
                  </a:schemeClr>
                </a:solidFill>
              </a:rPr>
              <a:t>Use your framework(s) as the basis for practicing Clever Elephants analysis writing;</a:t>
            </a:r>
          </a:p>
          <a:p>
            <a:pPr>
              <a:lnSpc>
                <a:spcPct val="140000"/>
              </a:lnSpc>
            </a:pPr>
            <a:r>
              <a:rPr lang="en-US" dirty="0">
                <a:solidFill>
                  <a:schemeClr val="tx1">
                    <a:lumMod val="65000"/>
                    <a:lumOff val="35000"/>
                  </a:schemeClr>
                </a:solidFill>
              </a:rPr>
              <a:t>After you finish you could: </a:t>
            </a:r>
            <a:r>
              <a:rPr lang="en-US" dirty="0" err="1">
                <a:solidFill>
                  <a:schemeClr val="tx1">
                    <a:lumMod val="65000"/>
                    <a:lumOff val="35000"/>
                  </a:schemeClr>
                </a:solidFill>
              </a:rPr>
              <a:t>colour</a:t>
            </a:r>
            <a:r>
              <a:rPr lang="en-US" dirty="0">
                <a:solidFill>
                  <a:schemeClr val="tx1">
                    <a:lumMod val="65000"/>
                    <a:lumOff val="35000"/>
                  </a:schemeClr>
                </a:solidFill>
              </a:rPr>
              <a:t>-code your paragraph(s); swap with a friend to offer/receive feedback; submit your writing for checking.</a:t>
            </a:r>
          </a:p>
        </p:txBody>
      </p:sp>
      <p:pic>
        <p:nvPicPr>
          <p:cNvPr id="5" name="Picture 4">
            <a:extLst>
              <a:ext uri="{FF2B5EF4-FFF2-40B4-BE49-F238E27FC236}">
                <a16:creationId xmlns:a16="http://schemas.microsoft.com/office/drawing/2014/main" id="{BD442015-5AAB-B3D8-9726-A5FF5F43B5F0}"/>
              </a:ext>
            </a:extLst>
          </p:cNvPr>
          <p:cNvPicPr>
            <a:picLocks noChangeAspect="1"/>
          </p:cNvPicPr>
          <p:nvPr/>
        </p:nvPicPr>
        <p:blipFill>
          <a:blip r:embed="rId2">
            <a:alphaModFix amt="60000"/>
          </a:blip>
          <a:stretch>
            <a:fillRect/>
          </a:stretch>
        </p:blipFill>
        <p:spPr>
          <a:xfrm rot="632749">
            <a:off x="9902467" y="1480269"/>
            <a:ext cx="1659402" cy="1659402"/>
          </a:xfrm>
          <a:prstGeom prst="rect">
            <a:avLst/>
          </a:prstGeom>
        </p:spPr>
      </p:pic>
    </p:spTree>
    <p:extLst>
      <p:ext uri="{BB962C8B-B14F-4D97-AF65-F5344CB8AC3E}">
        <p14:creationId xmlns:p14="http://schemas.microsoft.com/office/powerpoint/2010/main" val="2473124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D922490-CA63-8607-D74B-4443F81D9F1B}"/>
              </a:ext>
            </a:extLst>
          </p:cNvPr>
          <p:cNvPicPr>
            <a:picLocks noChangeAspect="1"/>
          </p:cNvPicPr>
          <p:nvPr/>
        </p:nvPicPr>
        <p:blipFill>
          <a:blip r:embed="rId2"/>
          <a:stretch>
            <a:fillRect/>
          </a:stretch>
        </p:blipFill>
        <p:spPr>
          <a:xfrm>
            <a:off x="876299" y="466820"/>
            <a:ext cx="10590627" cy="6010180"/>
          </a:xfrm>
          <a:prstGeom prst="rect">
            <a:avLst/>
          </a:prstGeom>
        </p:spPr>
      </p:pic>
    </p:spTree>
    <p:extLst>
      <p:ext uri="{BB962C8B-B14F-4D97-AF65-F5344CB8AC3E}">
        <p14:creationId xmlns:p14="http://schemas.microsoft.com/office/powerpoint/2010/main" val="112657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CB61F9-B94B-4A09-C231-F5F5C2F85C7E}"/>
              </a:ext>
            </a:extLst>
          </p:cNvPr>
          <p:cNvPicPr>
            <a:picLocks noChangeAspect="1"/>
          </p:cNvPicPr>
          <p:nvPr/>
        </p:nvPicPr>
        <p:blipFill>
          <a:blip r:embed="rId2"/>
          <a:stretch>
            <a:fillRect/>
          </a:stretch>
        </p:blipFill>
        <p:spPr>
          <a:xfrm>
            <a:off x="3937000" y="201479"/>
            <a:ext cx="4305300" cy="6474137"/>
          </a:xfrm>
          <a:prstGeom prst="rect">
            <a:avLst/>
          </a:prstGeom>
        </p:spPr>
      </p:pic>
    </p:spTree>
    <p:extLst>
      <p:ext uri="{BB962C8B-B14F-4D97-AF65-F5344CB8AC3E}">
        <p14:creationId xmlns:p14="http://schemas.microsoft.com/office/powerpoint/2010/main" val="2461591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10603A-B8DA-AD7E-24AE-1DFE3E070B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7801" y="335661"/>
            <a:ext cx="6883400" cy="6074599"/>
          </a:xfrm>
          <a:prstGeom prst="rect">
            <a:avLst/>
          </a:prstGeom>
        </p:spPr>
      </p:pic>
    </p:spTree>
    <p:extLst>
      <p:ext uri="{BB962C8B-B14F-4D97-AF65-F5344CB8AC3E}">
        <p14:creationId xmlns:p14="http://schemas.microsoft.com/office/powerpoint/2010/main" val="1923831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DA97792-4ABD-E6D5-083D-DA1B9B7957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799" y="365252"/>
            <a:ext cx="8379253" cy="6200648"/>
          </a:xfrm>
          <a:prstGeom prst="rect">
            <a:avLst/>
          </a:prstGeom>
        </p:spPr>
      </p:pic>
    </p:spTree>
    <p:extLst>
      <p:ext uri="{BB962C8B-B14F-4D97-AF65-F5344CB8AC3E}">
        <p14:creationId xmlns:p14="http://schemas.microsoft.com/office/powerpoint/2010/main" val="3097840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D0AF59-99C3-4251-AB9A-C966C6AD44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855405F-37A2-4869-9154-F8BE3BECE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5B1575A5-55BD-CF1D-21F0-9E52CF985F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8272" y="643467"/>
            <a:ext cx="3955456" cy="5571066"/>
          </a:xfrm>
          <a:prstGeom prst="rect">
            <a:avLst/>
          </a:prstGeom>
        </p:spPr>
      </p:pic>
    </p:spTree>
    <p:extLst>
      <p:ext uri="{BB962C8B-B14F-4D97-AF65-F5344CB8AC3E}">
        <p14:creationId xmlns:p14="http://schemas.microsoft.com/office/powerpoint/2010/main" val="2440450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A233F7-A169-E356-4201-82AD2604EA1E}"/>
              </a:ext>
            </a:extLst>
          </p:cNvPr>
          <p:cNvPicPr>
            <a:picLocks noChangeAspect="1"/>
          </p:cNvPicPr>
          <p:nvPr/>
        </p:nvPicPr>
        <p:blipFill>
          <a:blip r:embed="rId2"/>
          <a:srcRect b="14815"/>
          <a:stretch>
            <a:fillRect/>
          </a:stretch>
        </p:blipFill>
        <p:spPr>
          <a:xfrm>
            <a:off x="3416300" y="258580"/>
            <a:ext cx="5333999" cy="6310788"/>
          </a:xfrm>
          <a:prstGeom prst="rect">
            <a:avLst/>
          </a:prstGeom>
        </p:spPr>
      </p:pic>
    </p:spTree>
    <p:extLst>
      <p:ext uri="{BB962C8B-B14F-4D97-AF65-F5344CB8AC3E}">
        <p14:creationId xmlns:p14="http://schemas.microsoft.com/office/powerpoint/2010/main" val="2952707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1370</TotalTime>
  <Words>1076</Words>
  <Application>Microsoft Macintosh PowerPoint</Application>
  <PresentationFormat>Widescreen</PresentationFormat>
  <Paragraphs>76</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Clever Elephants Always Eat Ice Cream</vt:lpstr>
      <vt:lpstr>Analysing Campaign Slogans</vt:lpstr>
      <vt:lpstr>PowerPoint Presentation</vt:lpstr>
      <vt:lpstr>PowerPoint Presentation</vt:lpstr>
      <vt:lpstr>PowerPoint Presentation</vt:lpstr>
      <vt:lpstr>Sample Clever Elephants Slogan Analysis</vt:lpstr>
      <vt:lpstr>PowerPoint Presentation</vt:lpstr>
      <vt:lpstr>PowerPoint Presentation</vt:lpstr>
      <vt:lpstr>Sample Clever Elephants Slogan Analysis</vt:lpstr>
      <vt:lpstr>Analysis Writing Practice: Campaign Slogans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Doug Sillett</dc:creator>
  <cp:lastModifiedBy>Doug Sillett</cp:lastModifiedBy>
  <cp:revision>9</cp:revision>
  <dcterms:created xsi:type="dcterms:W3CDTF">2026-09-14T02:51:02Z</dcterms:created>
  <dcterms:modified xsi:type="dcterms:W3CDTF">2026-10-17T08:52:41Z</dcterms:modified>
</cp:coreProperties>
</file>