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7" r:id="rId6"/>
    <p:sldId id="259" r:id="rId7"/>
    <p:sldId id="260" r:id="rId8"/>
    <p:sldId id="269"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50"/>
    <p:restoredTop sz="94687"/>
  </p:normalViewPr>
  <p:slideViewPr>
    <p:cSldViewPr snapToGrid="0">
      <p:cViewPr>
        <p:scale>
          <a:sx n="95" d="100"/>
          <a:sy n="95" d="100"/>
        </p:scale>
        <p:origin x="1864"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10/29/26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477981" y="1122363"/>
            <a:ext cx="4023360" cy="3204134"/>
          </a:xfrm>
        </p:spPr>
        <p:txBody>
          <a:bodyPr anchor="b">
            <a:normAutofit/>
          </a:bodyPr>
          <a:lstStyle/>
          <a:p>
            <a:pPr algn="l"/>
            <a:r>
              <a:rPr lang="en-US" sz="4800" b="1"/>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477980" y="4872922"/>
            <a:ext cx="4023359" cy="1208141"/>
          </a:xfrm>
        </p:spPr>
        <p:txBody>
          <a:bodyPr>
            <a:normAutofit/>
          </a:bodyPr>
          <a:lstStyle/>
          <a:p>
            <a:pPr algn="l"/>
            <a:r>
              <a:rPr lang="en-US" sz="2000" b="1" i="1" dirty="0"/>
              <a:t>Ode on a Grecian Urn</a:t>
            </a:r>
          </a:p>
          <a:p>
            <a:pPr algn="l"/>
            <a:r>
              <a:rPr lang="en-US" sz="2000" b="1" dirty="0"/>
              <a:t>Analysis Writing</a:t>
            </a:r>
          </a:p>
        </p:txBody>
      </p:sp>
      <p:sp>
        <p:nvSpPr>
          <p:cNvPr id="33" name="!!accent">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icture 5">
            <a:extLst>
              <a:ext uri="{FF2B5EF4-FFF2-40B4-BE49-F238E27FC236}">
                <a16:creationId xmlns:a16="http://schemas.microsoft.com/office/drawing/2014/main" id="{6CD3B750-6C52-9D5F-9135-A5A02564B3FF}"/>
              </a:ext>
            </a:extLst>
          </p:cNvPr>
          <p:cNvPicPr>
            <a:picLocks noChangeAspect="1"/>
          </p:cNvPicPr>
          <p:nvPr/>
        </p:nvPicPr>
        <p:blipFill>
          <a:blip r:embed="rId2"/>
          <a:srcRect l="14404" r="14404"/>
          <a:stretch/>
        </p:blipFill>
        <p:spPr>
          <a:xfrm>
            <a:off x="4868487" y="10"/>
            <a:ext cx="7323513"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10515600" cy="4696043"/>
          </a:xfrm>
        </p:spPr>
        <p:txBody>
          <a:bodyPr>
            <a:normAutofit fontScale="70000" lnSpcReduction="20000"/>
          </a:bodyPr>
          <a:lstStyle/>
          <a:p>
            <a:pPr marL="0" indent="0">
              <a:lnSpc>
                <a:spcPct val="150000"/>
              </a:lnSpc>
              <a:buNone/>
            </a:pPr>
            <a:r>
              <a:rPr lang="en-GB" dirty="0">
                <a:solidFill>
                  <a:schemeClr val="tx1">
                    <a:lumMod val="65000"/>
                    <a:lumOff val="35000"/>
                  </a:schemeClr>
                </a:solidFill>
              </a:rPr>
              <a:t>Have you ever seen an elephant eating ice cream? Maybe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  </a:t>
            </a:r>
          </a:p>
          <a:p>
            <a:pPr marL="0" indent="0">
              <a:lnSpc>
                <a:spcPct val="150000"/>
              </a:lnSpc>
              <a:buNone/>
            </a:pPr>
            <a:r>
              <a:rPr lang="en-GB" dirty="0">
                <a:solidFill>
                  <a:schemeClr val="tx1">
                    <a:lumMod val="65000"/>
                    <a:lumOff val="35000"/>
                  </a:schemeClr>
                </a:solidFill>
              </a:rPr>
              <a:t>Over the next few slides, you'll explore John Keats's </a:t>
            </a:r>
            <a:r>
              <a:rPr lang="en-GB" i="1" dirty="0">
                <a:solidFill>
                  <a:schemeClr val="tx1">
                    <a:lumMod val="65000"/>
                    <a:lumOff val="35000"/>
                  </a:schemeClr>
                </a:solidFill>
              </a:rPr>
              <a:t>Ode on a Grecian Urn</a:t>
            </a:r>
            <a:r>
              <a:rPr lang="en-GB" dirty="0">
                <a:solidFill>
                  <a:schemeClr val="tx1">
                    <a:lumMod val="65000"/>
                    <a:lumOff val="35000"/>
                  </a:schemeClr>
                </a:solidFill>
              </a:rPr>
              <a:t> and consider how the poem presents art as a force that can resist the passage of time. Through close analysis of poetic writing such as imagery, symbolism, apostrophe, or even paradox, you'll investigate how Keats portrays the urn as something that preserves beauty, youth, and human experience long after individuals have disappeared. By the end of this sequence, you'll be able to develop a clear analytical argument about the poem's central tension: whether the timeless perfection offered by art is ultimately more desirable than the changing, imperfect reality of human life.</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303470649"/>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will be the focus and argument of your paragraph?</a:t>
                      </a:r>
                    </a:p>
                  </a:txBody>
                  <a:tcPr anchor="ctr"/>
                </a:tc>
                <a:extLst>
                  <a:ext uri="{0D108BD9-81ED-4DB2-BD59-A6C34878D82A}">
                    <a16:rowId xmlns:a16="http://schemas.microsoft.com/office/drawing/2014/main" val="449031559"/>
                  </a:ext>
                </a:extLst>
              </a:tr>
              <a:tr h="799132">
                <a:tc>
                  <a:txBody>
                    <a:bodyPr/>
                    <a:lstStyle/>
                    <a:p>
                      <a:pPr algn="ctr"/>
                      <a:r>
                        <a:rPr lang="en-US"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extract supports your claim?</a:t>
                      </a:r>
                    </a:p>
                  </a:txBody>
                  <a:tcPr anchor="ctr"/>
                </a:tc>
                <a:extLst>
                  <a:ext uri="{0D108BD9-81ED-4DB2-BD59-A6C34878D82A}">
                    <a16:rowId xmlns:a16="http://schemas.microsoft.com/office/drawing/2014/main" val="502511458"/>
                  </a:ext>
                </a:extLst>
              </a:tr>
              <a:tr h="799132">
                <a:tc>
                  <a:txBody>
                    <a:bodyPr/>
                    <a:lstStyle/>
                    <a:p>
                      <a:pPr algn="ctr"/>
                      <a:r>
                        <a:rPr lang="en-US"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words, phrases, techniques, or writer’s choices can you find? </a:t>
                      </a:r>
                    </a:p>
                  </a:txBody>
                  <a:tcPr anchor="ctr"/>
                </a:tc>
                <a:extLst>
                  <a:ext uri="{0D108BD9-81ED-4DB2-BD59-A6C34878D82A}">
                    <a16:rowId xmlns:a16="http://schemas.microsoft.com/office/drawing/2014/main" val="419609925"/>
                  </a:ext>
                </a:extLst>
              </a:tr>
              <a:tr h="799132">
                <a:tc>
                  <a:txBody>
                    <a:bodyPr/>
                    <a:lstStyle/>
                    <a:p>
                      <a:pPr algn="ctr"/>
                      <a:r>
                        <a:rPr lang="en-US" dirty="0">
                          <a:solidFill>
                            <a:schemeClr val="tx1">
                              <a:lumMod val="65000"/>
                              <a:lumOff val="35000"/>
                            </a:schemeClr>
                          </a:solidFill>
                        </a:rPr>
                        <a:t>Eat =</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writer’s choices develop your argument?</a:t>
                      </a:r>
                    </a:p>
                  </a:txBody>
                  <a:tcPr anchor="ctr"/>
                </a:tc>
                <a:extLst>
                  <a:ext uri="{0D108BD9-81ED-4DB2-BD59-A6C34878D82A}">
                    <a16:rowId xmlns:a16="http://schemas.microsoft.com/office/drawing/2014/main" val="2022816316"/>
                  </a:ext>
                </a:extLst>
              </a:tr>
              <a:tr h="799132">
                <a:tc>
                  <a:txBody>
                    <a:bodyPr/>
                    <a:lstStyle/>
                    <a:p>
                      <a:pPr algn="ctr"/>
                      <a:r>
                        <a:rPr lang="en-US"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dirty="0">
                          <a:solidFill>
                            <a:schemeClr val="tx1">
                              <a:lumMod val="65000"/>
                              <a:lumOff val="35000"/>
                            </a:schemeClr>
                          </a:solidFill>
                        </a:rPr>
                        <a:t>Cream =</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contribute to your interpretation of the passage or work as a whole?</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710518" y="1505367"/>
            <a:ext cx="5499782" cy="5078313"/>
          </a:xfrm>
          <a:prstGeom prst="rect">
            <a:avLst/>
          </a:prstGeom>
          <a:noFill/>
        </p:spPr>
        <p:txBody>
          <a:bodyPr wrap="square">
            <a:spAutoFit/>
          </a:bodyPr>
          <a:lstStyle/>
          <a:p>
            <a:pPr fontAlgn="base">
              <a:lnSpc>
                <a:spcPct val="150000"/>
              </a:lnSpc>
            </a:pPr>
            <a:r>
              <a:rPr lang="en-GB" dirty="0">
                <a:solidFill>
                  <a:schemeClr val="tx1">
                    <a:lumMod val="65000"/>
                    <a:lumOff val="35000"/>
                  </a:schemeClr>
                </a:solidFill>
              </a:rPr>
              <a:t>Thou still </a:t>
            </a:r>
            <a:r>
              <a:rPr lang="en-GB" dirty="0" err="1">
                <a:solidFill>
                  <a:schemeClr val="tx1">
                    <a:lumMod val="65000"/>
                    <a:lumOff val="35000"/>
                  </a:schemeClr>
                </a:solidFill>
              </a:rPr>
              <a:t>unravish'd</a:t>
            </a:r>
            <a:r>
              <a:rPr lang="en-GB" dirty="0">
                <a:solidFill>
                  <a:schemeClr val="tx1">
                    <a:lumMod val="65000"/>
                    <a:lumOff val="35000"/>
                  </a:schemeClr>
                </a:solidFill>
              </a:rPr>
              <a:t> bride of quietness,</a:t>
            </a:r>
          </a:p>
          <a:p>
            <a:pPr fontAlgn="base">
              <a:lnSpc>
                <a:spcPct val="150000"/>
              </a:lnSpc>
            </a:pPr>
            <a:r>
              <a:rPr lang="en-GB" dirty="0">
                <a:solidFill>
                  <a:schemeClr val="tx1">
                    <a:lumMod val="65000"/>
                    <a:lumOff val="35000"/>
                  </a:schemeClr>
                </a:solidFill>
              </a:rPr>
              <a:t>       Thou foster-child of silence and slow time,</a:t>
            </a:r>
          </a:p>
          <a:p>
            <a:pPr fontAlgn="base">
              <a:lnSpc>
                <a:spcPct val="150000"/>
              </a:lnSpc>
            </a:pPr>
            <a:r>
              <a:rPr lang="en-GB" dirty="0">
                <a:solidFill>
                  <a:schemeClr val="tx1">
                    <a:lumMod val="65000"/>
                    <a:lumOff val="35000"/>
                  </a:schemeClr>
                </a:solidFill>
              </a:rPr>
              <a:t>Sylvan historian, who canst thus express</a:t>
            </a:r>
          </a:p>
          <a:p>
            <a:pPr fontAlgn="base">
              <a:lnSpc>
                <a:spcPct val="150000"/>
              </a:lnSpc>
            </a:pPr>
            <a:r>
              <a:rPr lang="en-GB" dirty="0">
                <a:solidFill>
                  <a:schemeClr val="tx1">
                    <a:lumMod val="65000"/>
                    <a:lumOff val="35000"/>
                  </a:schemeClr>
                </a:solidFill>
              </a:rPr>
              <a:t>       A flowery tale more sweetly than our rhyme:</a:t>
            </a:r>
          </a:p>
          <a:p>
            <a:pPr fontAlgn="base">
              <a:lnSpc>
                <a:spcPct val="150000"/>
              </a:lnSpc>
            </a:pPr>
            <a:r>
              <a:rPr lang="en-GB" dirty="0">
                <a:solidFill>
                  <a:schemeClr val="tx1">
                    <a:lumMod val="65000"/>
                    <a:lumOff val="35000"/>
                  </a:schemeClr>
                </a:solidFill>
              </a:rPr>
              <a:t>What leaf-</a:t>
            </a:r>
            <a:r>
              <a:rPr lang="en-GB" dirty="0" err="1">
                <a:solidFill>
                  <a:schemeClr val="tx1">
                    <a:lumMod val="65000"/>
                    <a:lumOff val="35000"/>
                  </a:schemeClr>
                </a:solidFill>
              </a:rPr>
              <a:t>fring'd</a:t>
            </a:r>
            <a:r>
              <a:rPr lang="en-GB" dirty="0">
                <a:solidFill>
                  <a:schemeClr val="tx1">
                    <a:lumMod val="65000"/>
                    <a:lumOff val="35000"/>
                  </a:schemeClr>
                </a:solidFill>
              </a:rPr>
              <a:t> legend haunts about thy shape</a:t>
            </a:r>
          </a:p>
          <a:p>
            <a:pPr fontAlgn="base">
              <a:lnSpc>
                <a:spcPct val="150000"/>
              </a:lnSpc>
            </a:pPr>
            <a:r>
              <a:rPr lang="en-GB" dirty="0">
                <a:solidFill>
                  <a:schemeClr val="tx1">
                    <a:lumMod val="65000"/>
                    <a:lumOff val="35000"/>
                  </a:schemeClr>
                </a:solidFill>
              </a:rPr>
              <a:t>       Of deities or mortals, or of both,</a:t>
            </a:r>
          </a:p>
          <a:p>
            <a:pPr fontAlgn="base">
              <a:lnSpc>
                <a:spcPct val="150000"/>
              </a:lnSpc>
            </a:pPr>
            <a:r>
              <a:rPr lang="en-GB" dirty="0">
                <a:solidFill>
                  <a:schemeClr val="tx1">
                    <a:lumMod val="65000"/>
                    <a:lumOff val="35000"/>
                  </a:schemeClr>
                </a:solidFill>
              </a:rPr>
              <a:t>               In Tempe or the dales of Arcady?</a:t>
            </a:r>
          </a:p>
          <a:p>
            <a:pPr fontAlgn="base">
              <a:lnSpc>
                <a:spcPct val="150000"/>
              </a:lnSpc>
            </a:pPr>
            <a:r>
              <a:rPr lang="en-GB" dirty="0">
                <a:solidFill>
                  <a:schemeClr val="tx1">
                    <a:lumMod val="65000"/>
                    <a:lumOff val="35000"/>
                  </a:schemeClr>
                </a:solidFill>
              </a:rPr>
              <a:t>       What men or gods are these? What maidens loth?</a:t>
            </a:r>
          </a:p>
          <a:p>
            <a:pPr fontAlgn="base">
              <a:lnSpc>
                <a:spcPct val="150000"/>
              </a:lnSpc>
            </a:pPr>
            <a:r>
              <a:rPr lang="en-GB" dirty="0">
                <a:solidFill>
                  <a:schemeClr val="tx1">
                    <a:lumMod val="65000"/>
                    <a:lumOff val="35000"/>
                  </a:schemeClr>
                </a:solidFill>
              </a:rPr>
              <a:t>What mad pursuit? What struggle to escape?</a:t>
            </a:r>
          </a:p>
          <a:p>
            <a:pPr fontAlgn="base">
              <a:lnSpc>
                <a:spcPct val="150000"/>
              </a:lnSpc>
            </a:pPr>
            <a:r>
              <a:rPr lang="en-GB" dirty="0">
                <a:solidFill>
                  <a:schemeClr val="tx1">
                    <a:lumMod val="65000"/>
                    <a:lumOff val="35000"/>
                  </a:schemeClr>
                </a:solidFill>
              </a:rPr>
              <a:t>               What pipes and timbrels? What wild ecstasy?</a:t>
            </a:r>
          </a:p>
          <a:p>
            <a:pPr fontAlgn="base"/>
            <a:r>
              <a:rPr lang="en-GB" dirty="0"/>
              <a:t> </a:t>
            </a:r>
          </a:p>
          <a:p>
            <a:pPr fontAlgn="base"/>
            <a:r>
              <a:rPr lang="en-GB" dirty="0"/>
              <a:t> </a:t>
            </a:r>
          </a:p>
          <a:p>
            <a:pPr fontAlgn="base"/>
            <a:endParaRPr lang="en-GB" dirty="0"/>
          </a:p>
        </p:txBody>
      </p:sp>
      <p:sp>
        <p:nvSpPr>
          <p:cNvPr id="2" name="TextBox 1">
            <a:extLst>
              <a:ext uri="{FF2B5EF4-FFF2-40B4-BE49-F238E27FC236}">
                <a16:creationId xmlns:a16="http://schemas.microsoft.com/office/drawing/2014/main" id="{6788F704-5A68-15E7-BF35-FB78227F0F27}"/>
              </a:ext>
            </a:extLst>
          </p:cNvPr>
          <p:cNvSpPr txBox="1"/>
          <p:nvPr/>
        </p:nvSpPr>
        <p:spPr>
          <a:xfrm>
            <a:off x="6543628" y="1505367"/>
            <a:ext cx="5499782" cy="5038367"/>
          </a:xfrm>
          <a:prstGeom prst="rect">
            <a:avLst/>
          </a:prstGeom>
          <a:noFill/>
        </p:spPr>
        <p:txBody>
          <a:bodyPr wrap="square">
            <a:spAutoFit/>
          </a:bodyPr>
          <a:lstStyle/>
          <a:p>
            <a:pPr fontAlgn="base">
              <a:lnSpc>
                <a:spcPct val="150000"/>
              </a:lnSpc>
            </a:pPr>
            <a:r>
              <a:rPr lang="en-GB" dirty="0"/>
              <a:t> </a:t>
            </a:r>
            <a:r>
              <a:rPr lang="en-GB" dirty="0">
                <a:solidFill>
                  <a:schemeClr val="tx1">
                    <a:lumMod val="65000"/>
                    <a:lumOff val="35000"/>
                  </a:schemeClr>
                </a:solidFill>
              </a:rPr>
              <a:t>Heard melodies are sweet, but those unheard</a:t>
            </a:r>
          </a:p>
          <a:p>
            <a:pPr fontAlgn="base">
              <a:lnSpc>
                <a:spcPct val="150000"/>
              </a:lnSpc>
            </a:pPr>
            <a:r>
              <a:rPr lang="en-GB" dirty="0">
                <a:solidFill>
                  <a:schemeClr val="tx1">
                    <a:lumMod val="65000"/>
                    <a:lumOff val="35000"/>
                  </a:schemeClr>
                </a:solidFill>
              </a:rPr>
              <a:t>       Are sweeter; therefore, ye soft pipes, play on;</a:t>
            </a:r>
          </a:p>
          <a:p>
            <a:pPr fontAlgn="base">
              <a:lnSpc>
                <a:spcPct val="150000"/>
              </a:lnSpc>
            </a:pPr>
            <a:r>
              <a:rPr lang="en-GB" dirty="0">
                <a:solidFill>
                  <a:schemeClr val="tx1">
                    <a:lumMod val="65000"/>
                    <a:lumOff val="35000"/>
                  </a:schemeClr>
                </a:solidFill>
              </a:rPr>
              <a:t>Not to the sensual ear, but, more </a:t>
            </a:r>
            <a:r>
              <a:rPr lang="en-GB" dirty="0" err="1">
                <a:solidFill>
                  <a:schemeClr val="tx1">
                    <a:lumMod val="65000"/>
                    <a:lumOff val="35000"/>
                  </a:schemeClr>
                </a:solidFill>
              </a:rPr>
              <a:t>endear'd</a:t>
            </a:r>
            <a:r>
              <a:rPr lang="en-GB" dirty="0">
                <a:solidFill>
                  <a:schemeClr val="tx1">
                    <a:lumMod val="65000"/>
                    <a:lumOff val="35000"/>
                  </a:schemeClr>
                </a:solidFill>
              </a:rPr>
              <a:t>,</a:t>
            </a:r>
          </a:p>
          <a:p>
            <a:pPr fontAlgn="base">
              <a:lnSpc>
                <a:spcPct val="150000"/>
              </a:lnSpc>
            </a:pPr>
            <a:r>
              <a:rPr lang="en-GB" dirty="0">
                <a:solidFill>
                  <a:schemeClr val="tx1">
                    <a:lumMod val="65000"/>
                    <a:lumOff val="35000"/>
                  </a:schemeClr>
                </a:solidFill>
              </a:rPr>
              <a:t>       Pipe to the spirit ditties of no tone:</a:t>
            </a:r>
          </a:p>
          <a:p>
            <a:pPr fontAlgn="base">
              <a:lnSpc>
                <a:spcPct val="150000"/>
              </a:lnSpc>
            </a:pPr>
            <a:r>
              <a:rPr lang="en-GB" dirty="0">
                <a:solidFill>
                  <a:schemeClr val="tx1">
                    <a:lumMod val="65000"/>
                    <a:lumOff val="35000"/>
                  </a:schemeClr>
                </a:solidFill>
              </a:rPr>
              <a:t>Fair youth, beneath the trees, thou canst not leave</a:t>
            </a:r>
          </a:p>
          <a:p>
            <a:pPr fontAlgn="base">
              <a:lnSpc>
                <a:spcPct val="150000"/>
              </a:lnSpc>
            </a:pPr>
            <a:r>
              <a:rPr lang="en-GB" dirty="0">
                <a:solidFill>
                  <a:schemeClr val="tx1">
                    <a:lumMod val="65000"/>
                    <a:lumOff val="35000"/>
                  </a:schemeClr>
                </a:solidFill>
              </a:rPr>
              <a:t>       Thy song, nor ever can those trees be bare;</a:t>
            </a:r>
          </a:p>
          <a:p>
            <a:pPr fontAlgn="base">
              <a:lnSpc>
                <a:spcPct val="150000"/>
              </a:lnSpc>
            </a:pPr>
            <a:r>
              <a:rPr lang="en-GB" dirty="0">
                <a:solidFill>
                  <a:schemeClr val="tx1">
                    <a:lumMod val="65000"/>
                    <a:lumOff val="35000"/>
                  </a:schemeClr>
                </a:solidFill>
              </a:rPr>
              <a:t>               Bold Lover, never, never canst thou kiss,</a:t>
            </a:r>
          </a:p>
          <a:p>
            <a:pPr fontAlgn="base">
              <a:lnSpc>
                <a:spcPct val="150000"/>
              </a:lnSpc>
            </a:pPr>
            <a:r>
              <a:rPr lang="en-GB" dirty="0">
                <a:solidFill>
                  <a:schemeClr val="tx1">
                    <a:lumMod val="65000"/>
                    <a:lumOff val="35000"/>
                  </a:schemeClr>
                </a:solidFill>
              </a:rPr>
              <a:t>Though winning near the goal yet, do not grieve;</a:t>
            </a:r>
          </a:p>
          <a:p>
            <a:pPr fontAlgn="base">
              <a:lnSpc>
                <a:spcPct val="150000"/>
              </a:lnSpc>
            </a:pPr>
            <a:r>
              <a:rPr lang="en-GB" dirty="0">
                <a:solidFill>
                  <a:schemeClr val="tx1">
                    <a:lumMod val="65000"/>
                    <a:lumOff val="35000"/>
                  </a:schemeClr>
                </a:solidFill>
              </a:rPr>
              <a:t>       She cannot fade, though thou hast not thy bliss,</a:t>
            </a:r>
          </a:p>
          <a:p>
            <a:pPr fontAlgn="base">
              <a:lnSpc>
                <a:spcPct val="150000"/>
              </a:lnSpc>
            </a:pPr>
            <a:r>
              <a:rPr lang="en-GB" dirty="0">
                <a:solidFill>
                  <a:schemeClr val="tx1">
                    <a:lumMod val="65000"/>
                    <a:lumOff val="35000"/>
                  </a:schemeClr>
                </a:solidFill>
              </a:rPr>
              <a:t>               For ever wilt thou love, and she be fair!</a:t>
            </a:r>
          </a:p>
          <a:p>
            <a:pPr fontAlgn="base">
              <a:lnSpc>
                <a:spcPct val="150000"/>
              </a:lnSpc>
            </a:pPr>
            <a:r>
              <a:rPr lang="en-GB" dirty="0">
                <a:solidFill>
                  <a:schemeClr val="tx1">
                    <a:lumMod val="65000"/>
                    <a:lumOff val="35000"/>
                  </a:schemeClr>
                </a:solidFill>
              </a:rPr>
              <a:t> </a:t>
            </a:r>
          </a:p>
          <a:p>
            <a:pPr fontAlgn="base">
              <a:lnSpc>
                <a:spcPct val="150000"/>
              </a:lnSpc>
            </a:pPr>
            <a:endParaRPr lang="en-GB" dirty="0"/>
          </a:p>
        </p:txBody>
      </p:sp>
      <p:sp>
        <p:nvSpPr>
          <p:cNvPr id="3" name="TextBox 2">
            <a:extLst>
              <a:ext uri="{FF2B5EF4-FFF2-40B4-BE49-F238E27FC236}">
                <a16:creationId xmlns:a16="http://schemas.microsoft.com/office/drawing/2014/main" id="{7FF15EDC-E377-0F45-94BD-9E82E4379FA5}"/>
              </a:ext>
            </a:extLst>
          </p:cNvPr>
          <p:cNvSpPr txBox="1"/>
          <p:nvPr/>
        </p:nvSpPr>
        <p:spPr>
          <a:xfrm>
            <a:off x="1645920" y="674370"/>
            <a:ext cx="9292590" cy="369332"/>
          </a:xfrm>
          <a:prstGeom prst="rect">
            <a:avLst/>
          </a:prstGeom>
          <a:noFill/>
        </p:spPr>
        <p:txBody>
          <a:bodyPr wrap="square" rtlCol="0">
            <a:spAutoFit/>
          </a:bodyPr>
          <a:lstStyle/>
          <a:p>
            <a:pPr algn="ctr"/>
            <a:r>
              <a:rPr lang="en-US" dirty="0">
                <a:solidFill>
                  <a:schemeClr val="tx1">
                    <a:lumMod val="65000"/>
                    <a:lumOff val="35000"/>
                  </a:schemeClr>
                </a:solidFill>
              </a:rPr>
              <a:t>- </a:t>
            </a:r>
            <a:r>
              <a:rPr lang="en-US" i="1" dirty="0">
                <a:solidFill>
                  <a:schemeClr val="tx1">
                    <a:lumMod val="65000"/>
                    <a:lumOff val="35000"/>
                  </a:schemeClr>
                </a:solidFill>
              </a:rPr>
              <a:t>How does Keats present the power of art to convey beauty in this poem? </a:t>
            </a: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B486-2974-6ADF-F35E-032CAFC06F8F}"/>
            </a:ext>
          </a:extLst>
        </p:cNvPr>
        <p:cNvGrpSpPr/>
        <p:nvPr/>
      </p:nvGrpSpPr>
      <p:grpSpPr>
        <a:xfrm>
          <a:off x="0" y="0"/>
          <a:ext cx="0" cy="0"/>
          <a:chOff x="0" y="0"/>
          <a:chExt cx="0" cy="0"/>
        </a:xfrm>
      </p:grpSpPr>
      <p:grpSp>
        <p:nvGrpSpPr>
          <p:cNvPr id="1034" name="Group 1033">
            <a:extLst>
              <a:ext uri="{FF2B5EF4-FFF2-40B4-BE49-F238E27FC236}">
                <a16:creationId xmlns:a16="http://schemas.microsoft.com/office/drawing/2014/main" id="{7C9C90C2-BC24-37D1-A69E-960C01F13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2AFE4B1E-D698-E060-305B-E50505D46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887C25C-9D02-76F2-5B18-A20A1E828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C8574058-04F9-5B64-30A6-97C8FE7B08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27925F-CD5C-04BF-5214-EA21AEBA39C0}"/>
              </a:ext>
            </a:extLst>
          </p:cNvPr>
          <p:cNvSpPr txBox="1"/>
          <p:nvPr/>
        </p:nvSpPr>
        <p:spPr>
          <a:xfrm>
            <a:off x="2184988" y="620092"/>
            <a:ext cx="4383868" cy="6124754"/>
          </a:xfrm>
          <a:prstGeom prst="rect">
            <a:avLst/>
          </a:prstGeom>
          <a:noFill/>
        </p:spPr>
        <p:txBody>
          <a:bodyPr wrap="square">
            <a:spAutoFit/>
          </a:bodyPr>
          <a:lstStyle/>
          <a:p>
            <a:pPr fontAlgn="base">
              <a:lnSpc>
                <a:spcPct val="150000"/>
              </a:lnSpc>
            </a:pPr>
            <a:r>
              <a:rPr lang="en-GB" sz="1200" dirty="0">
                <a:solidFill>
                  <a:schemeClr val="tx1">
                    <a:lumMod val="65000"/>
                    <a:lumOff val="35000"/>
                  </a:schemeClr>
                </a:solidFill>
              </a:rPr>
              <a:t>Ah, happy, happy boughs! that cannot shed</a:t>
            </a:r>
          </a:p>
          <a:p>
            <a:pPr fontAlgn="base">
              <a:lnSpc>
                <a:spcPct val="150000"/>
              </a:lnSpc>
            </a:pPr>
            <a:r>
              <a:rPr lang="en-GB" sz="1200" dirty="0">
                <a:solidFill>
                  <a:schemeClr val="tx1">
                    <a:lumMod val="65000"/>
                    <a:lumOff val="35000"/>
                  </a:schemeClr>
                </a:solidFill>
              </a:rPr>
              <a:t>         Your leaves, nor ever bid the Spring adieu;</a:t>
            </a:r>
          </a:p>
          <a:p>
            <a:pPr fontAlgn="base">
              <a:lnSpc>
                <a:spcPct val="150000"/>
              </a:lnSpc>
            </a:pPr>
            <a:r>
              <a:rPr lang="en-GB" sz="1200" dirty="0">
                <a:solidFill>
                  <a:schemeClr val="tx1">
                    <a:lumMod val="65000"/>
                    <a:lumOff val="35000"/>
                  </a:schemeClr>
                </a:solidFill>
              </a:rPr>
              <a:t>And, happy melodist, unwearied,</a:t>
            </a:r>
          </a:p>
          <a:p>
            <a:pPr fontAlgn="base">
              <a:lnSpc>
                <a:spcPct val="150000"/>
              </a:lnSpc>
            </a:pPr>
            <a:r>
              <a:rPr lang="en-GB" sz="1200" dirty="0">
                <a:solidFill>
                  <a:schemeClr val="tx1">
                    <a:lumMod val="65000"/>
                    <a:lumOff val="35000"/>
                  </a:schemeClr>
                </a:solidFill>
              </a:rPr>
              <a:t>         For ever piping songs for ever new;</a:t>
            </a:r>
          </a:p>
          <a:p>
            <a:pPr fontAlgn="base">
              <a:lnSpc>
                <a:spcPct val="150000"/>
              </a:lnSpc>
            </a:pPr>
            <a:r>
              <a:rPr lang="en-GB" sz="1200" dirty="0">
                <a:solidFill>
                  <a:schemeClr val="tx1">
                    <a:lumMod val="65000"/>
                    <a:lumOff val="35000"/>
                  </a:schemeClr>
                </a:solidFill>
              </a:rPr>
              <a:t>More happy love! more happy, happy love!</a:t>
            </a:r>
          </a:p>
          <a:p>
            <a:pPr fontAlgn="base">
              <a:lnSpc>
                <a:spcPct val="150000"/>
              </a:lnSpc>
            </a:pPr>
            <a:r>
              <a:rPr lang="en-GB" sz="1200" dirty="0">
                <a:solidFill>
                  <a:schemeClr val="tx1">
                    <a:lumMod val="65000"/>
                    <a:lumOff val="35000"/>
                  </a:schemeClr>
                </a:solidFill>
              </a:rPr>
              <a:t>         For ever warm and still to be </a:t>
            </a:r>
            <a:r>
              <a:rPr lang="en-GB" sz="1200" dirty="0" err="1">
                <a:solidFill>
                  <a:schemeClr val="tx1">
                    <a:lumMod val="65000"/>
                    <a:lumOff val="35000"/>
                  </a:schemeClr>
                </a:solidFill>
              </a:rPr>
              <a:t>enjoy'd</a:t>
            </a:r>
            <a:r>
              <a:rPr lang="en-GB" sz="1200" dirty="0">
                <a:solidFill>
                  <a:schemeClr val="tx1">
                    <a:lumMod val="65000"/>
                    <a:lumOff val="35000"/>
                  </a:schemeClr>
                </a:solidFill>
              </a:rPr>
              <a:t>,</a:t>
            </a:r>
          </a:p>
          <a:p>
            <a:pPr fontAlgn="base">
              <a:lnSpc>
                <a:spcPct val="150000"/>
              </a:lnSpc>
            </a:pPr>
            <a:r>
              <a:rPr lang="en-GB" sz="1200" dirty="0">
                <a:solidFill>
                  <a:schemeClr val="tx1">
                    <a:lumMod val="65000"/>
                    <a:lumOff val="35000"/>
                  </a:schemeClr>
                </a:solidFill>
              </a:rPr>
              <a:t>                For ever panting, and for ever young;</a:t>
            </a:r>
          </a:p>
          <a:p>
            <a:pPr fontAlgn="base">
              <a:lnSpc>
                <a:spcPct val="150000"/>
              </a:lnSpc>
            </a:pPr>
            <a:r>
              <a:rPr lang="en-GB" sz="1200" dirty="0">
                <a:solidFill>
                  <a:schemeClr val="tx1">
                    <a:lumMod val="65000"/>
                    <a:lumOff val="35000"/>
                  </a:schemeClr>
                </a:solidFill>
              </a:rPr>
              <a:t>All breathing human passion far above,</a:t>
            </a:r>
          </a:p>
          <a:p>
            <a:pPr fontAlgn="base">
              <a:lnSpc>
                <a:spcPct val="150000"/>
              </a:lnSpc>
            </a:pPr>
            <a:r>
              <a:rPr lang="en-GB" sz="1200" dirty="0">
                <a:solidFill>
                  <a:schemeClr val="tx1">
                    <a:lumMod val="65000"/>
                    <a:lumOff val="35000"/>
                  </a:schemeClr>
                </a:solidFill>
              </a:rPr>
              <a:t>         That leaves a heart high-sorrowful and </a:t>
            </a:r>
            <a:r>
              <a:rPr lang="en-GB" sz="1200" dirty="0" err="1">
                <a:solidFill>
                  <a:schemeClr val="tx1">
                    <a:lumMod val="65000"/>
                    <a:lumOff val="35000"/>
                  </a:schemeClr>
                </a:solidFill>
              </a:rPr>
              <a:t>cloy'd</a:t>
            </a:r>
            <a:r>
              <a:rPr lang="en-GB" sz="1200" dirty="0">
                <a:solidFill>
                  <a:schemeClr val="tx1">
                    <a:lumMod val="65000"/>
                    <a:lumOff val="35000"/>
                  </a:schemeClr>
                </a:solidFill>
              </a:rPr>
              <a:t>,</a:t>
            </a:r>
          </a:p>
          <a:p>
            <a:pPr fontAlgn="base">
              <a:lnSpc>
                <a:spcPct val="150000"/>
              </a:lnSpc>
            </a:pPr>
            <a:r>
              <a:rPr lang="en-GB" sz="1200" dirty="0">
                <a:solidFill>
                  <a:schemeClr val="tx1">
                    <a:lumMod val="65000"/>
                    <a:lumOff val="35000"/>
                  </a:schemeClr>
                </a:solidFill>
              </a:rPr>
              <a:t>                A burning forehead, and a parching tongue.</a:t>
            </a:r>
          </a:p>
          <a:p>
            <a:pPr fontAlgn="base">
              <a:lnSpc>
                <a:spcPct val="150000"/>
              </a:lnSpc>
            </a:pPr>
            <a:r>
              <a:rPr lang="en-GB" sz="1200" dirty="0">
                <a:solidFill>
                  <a:schemeClr val="tx1">
                    <a:lumMod val="65000"/>
                    <a:lumOff val="35000"/>
                  </a:schemeClr>
                </a:solidFill>
              </a:rPr>
              <a:t> </a:t>
            </a:r>
          </a:p>
          <a:p>
            <a:pPr fontAlgn="base">
              <a:lnSpc>
                <a:spcPct val="150000"/>
              </a:lnSpc>
            </a:pPr>
            <a:r>
              <a:rPr lang="en-GB" sz="1200" dirty="0">
                <a:solidFill>
                  <a:schemeClr val="tx1">
                    <a:lumMod val="65000"/>
                    <a:lumOff val="35000"/>
                  </a:schemeClr>
                </a:solidFill>
              </a:rPr>
              <a:t>Who are these coming to the sacrifice?</a:t>
            </a:r>
          </a:p>
          <a:p>
            <a:pPr fontAlgn="base">
              <a:lnSpc>
                <a:spcPct val="150000"/>
              </a:lnSpc>
            </a:pPr>
            <a:r>
              <a:rPr lang="en-GB" sz="1200" dirty="0">
                <a:solidFill>
                  <a:schemeClr val="tx1">
                    <a:lumMod val="65000"/>
                    <a:lumOff val="35000"/>
                  </a:schemeClr>
                </a:solidFill>
              </a:rPr>
              <a:t>         To what green altar, O mysterious priest,</a:t>
            </a:r>
          </a:p>
          <a:p>
            <a:pPr fontAlgn="base">
              <a:lnSpc>
                <a:spcPct val="150000"/>
              </a:lnSpc>
            </a:pPr>
            <a:r>
              <a:rPr lang="en-GB" sz="1200" dirty="0" err="1">
                <a:solidFill>
                  <a:schemeClr val="tx1">
                    <a:lumMod val="65000"/>
                    <a:lumOff val="35000"/>
                  </a:schemeClr>
                </a:solidFill>
              </a:rPr>
              <a:t>Lead'st</a:t>
            </a:r>
            <a:r>
              <a:rPr lang="en-GB" sz="1200" dirty="0">
                <a:solidFill>
                  <a:schemeClr val="tx1">
                    <a:lumMod val="65000"/>
                    <a:lumOff val="35000"/>
                  </a:schemeClr>
                </a:solidFill>
              </a:rPr>
              <a:t> thou that heifer lowing at the skies,</a:t>
            </a:r>
          </a:p>
          <a:p>
            <a:pPr fontAlgn="base">
              <a:lnSpc>
                <a:spcPct val="150000"/>
              </a:lnSpc>
            </a:pPr>
            <a:r>
              <a:rPr lang="en-GB" sz="1200" dirty="0">
                <a:solidFill>
                  <a:schemeClr val="tx1">
                    <a:lumMod val="65000"/>
                    <a:lumOff val="35000"/>
                  </a:schemeClr>
                </a:solidFill>
              </a:rPr>
              <a:t>         And all her silken flanks with garlands </a:t>
            </a:r>
            <a:r>
              <a:rPr lang="en-GB" sz="1200" dirty="0" err="1">
                <a:solidFill>
                  <a:schemeClr val="tx1">
                    <a:lumMod val="65000"/>
                    <a:lumOff val="35000"/>
                  </a:schemeClr>
                </a:solidFill>
              </a:rPr>
              <a:t>drest</a:t>
            </a:r>
            <a:r>
              <a:rPr lang="en-GB" sz="1200" dirty="0">
                <a:solidFill>
                  <a:schemeClr val="tx1">
                    <a:lumMod val="65000"/>
                    <a:lumOff val="35000"/>
                  </a:schemeClr>
                </a:solidFill>
              </a:rPr>
              <a:t>?</a:t>
            </a:r>
          </a:p>
          <a:p>
            <a:pPr fontAlgn="base">
              <a:lnSpc>
                <a:spcPct val="150000"/>
              </a:lnSpc>
            </a:pPr>
            <a:r>
              <a:rPr lang="en-GB" sz="1200" dirty="0">
                <a:solidFill>
                  <a:schemeClr val="tx1">
                    <a:lumMod val="65000"/>
                    <a:lumOff val="35000"/>
                  </a:schemeClr>
                </a:solidFill>
              </a:rPr>
              <a:t>What little town by river or sea shore,</a:t>
            </a:r>
          </a:p>
          <a:p>
            <a:pPr fontAlgn="base">
              <a:lnSpc>
                <a:spcPct val="150000"/>
              </a:lnSpc>
            </a:pPr>
            <a:r>
              <a:rPr lang="en-GB" sz="1200" dirty="0">
                <a:solidFill>
                  <a:schemeClr val="tx1">
                    <a:lumMod val="65000"/>
                    <a:lumOff val="35000"/>
                  </a:schemeClr>
                </a:solidFill>
              </a:rPr>
              <a:t>         Or mountain-built with peaceful citadel,</a:t>
            </a:r>
          </a:p>
          <a:p>
            <a:pPr fontAlgn="base">
              <a:lnSpc>
                <a:spcPct val="150000"/>
              </a:lnSpc>
            </a:pPr>
            <a:r>
              <a:rPr lang="en-GB" sz="1200" dirty="0">
                <a:solidFill>
                  <a:schemeClr val="tx1">
                    <a:lumMod val="65000"/>
                    <a:lumOff val="35000"/>
                  </a:schemeClr>
                </a:solidFill>
              </a:rPr>
              <a:t>                Is emptied of this folk, this pious morn?</a:t>
            </a:r>
          </a:p>
          <a:p>
            <a:pPr fontAlgn="base">
              <a:lnSpc>
                <a:spcPct val="150000"/>
              </a:lnSpc>
            </a:pPr>
            <a:r>
              <a:rPr lang="en-GB" sz="1200" dirty="0">
                <a:solidFill>
                  <a:schemeClr val="tx1">
                    <a:lumMod val="65000"/>
                    <a:lumOff val="35000"/>
                  </a:schemeClr>
                </a:solidFill>
              </a:rPr>
              <a:t>And, little town, thy streets for evermore</a:t>
            </a:r>
          </a:p>
          <a:p>
            <a:pPr fontAlgn="base">
              <a:lnSpc>
                <a:spcPct val="150000"/>
              </a:lnSpc>
            </a:pPr>
            <a:r>
              <a:rPr lang="en-GB" sz="1200" dirty="0">
                <a:solidFill>
                  <a:schemeClr val="tx1">
                    <a:lumMod val="65000"/>
                    <a:lumOff val="35000"/>
                  </a:schemeClr>
                </a:solidFill>
              </a:rPr>
              <a:t>         Will silent be; and not a soul to tell</a:t>
            </a:r>
          </a:p>
          <a:p>
            <a:pPr fontAlgn="base">
              <a:lnSpc>
                <a:spcPct val="150000"/>
              </a:lnSpc>
            </a:pPr>
            <a:r>
              <a:rPr lang="en-GB" sz="1200" dirty="0">
                <a:solidFill>
                  <a:schemeClr val="tx1">
                    <a:lumMod val="65000"/>
                    <a:lumOff val="35000"/>
                  </a:schemeClr>
                </a:solidFill>
              </a:rPr>
              <a:t>                Why thou art desolate, can e'er return.</a:t>
            </a:r>
          </a:p>
          <a:p>
            <a:pPr fontAlgn="base"/>
            <a:r>
              <a:rPr lang="en-GB" sz="1400" dirty="0">
                <a:solidFill>
                  <a:schemeClr val="tx1">
                    <a:lumMod val="65000"/>
                    <a:lumOff val="35000"/>
                  </a:schemeClr>
                </a:solidFill>
              </a:rPr>
              <a:t> </a:t>
            </a:r>
          </a:p>
        </p:txBody>
      </p:sp>
      <p:sp>
        <p:nvSpPr>
          <p:cNvPr id="2" name="TextBox 1">
            <a:extLst>
              <a:ext uri="{FF2B5EF4-FFF2-40B4-BE49-F238E27FC236}">
                <a16:creationId xmlns:a16="http://schemas.microsoft.com/office/drawing/2014/main" id="{B56C2B04-BB1B-6CBE-7968-B38A748B3ACC}"/>
              </a:ext>
            </a:extLst>
          </p:cNvPr>
          <p:cNvSpPr txBox="1"/>
          <p:nvPr/>
        </p:nvSpPr>
        <p:spPr>
          <a:xfrm>
            <a:off x="6568856" y="620092"/>
            <a:ext cx="4383868" cy="3389711"/>
          </a:xfrm>
          <a:prstGeom prst="rect">
            <a:avLst/>
          </a:prstGeom>
          <a:noFill/>
        </p:spPr>
        <p:txBody>
          <a:bodyPr wrap="square">
            <a:spAutoFit/>
          </a:bodyPr>
          <a:lstStyle/>
          <a:p>
            <a:pPr fontAlgn="base">
              <a:lnSpc>
                <a:spcPct val="150000"/>
              </a:lnSpc>
            </a:pPr>
            <a:r>
              <a:rPr lang="en-GB" sz="1200" dirty="0">
                <a:solidFill>
                  <a:schemeClr val="tx1">
                    <a:lumMod val="65000"/>
                    <a:lumOff val="35000"/>
                  </a:schemeClr>
                </a:solidFill>
              </a:rPr>
              <a:t>O Attic shape! Fair attitude! with brede</a:t>
            </a:r>
          </a:p>
          <a:p>
            <a:pPr fontAlgn="base">
              <a:lnSpc>
                <a:spcPct val="150000"/>
              </a:lnSpc>
            </a:pPr>
            <a:r>
              <a:rPr lang="en-GB" sz="1200" dirty="0">
                <a:solidFill>
                  <a:schemeClr val="tx1">
                    <a:lumMod val="65000"/>
                    <a:lumOff val="35000"/>
                  </a:schemeClr>
                </a:solidFill>
              </a:rPr>
              <a:t>         Of marble men and maidens overwrought,</a:t>
            </a:r>
          </a:p>
          <a:p>
            <a:pPr fontAlgn="base">
              <a:lnSpc>
                <a:spcPct val="150000"/>
              </a:lnSpc>
            </a:pPr>
            <a:r>
              <a:rPr lang="en-GB" sz="1200" dirty="0">
                <a:solidFill>
                  <a:schemeClr val="tx1">
                    <a:lumMod val="65000"/>
                    <a:lumOff val="35000"/>
                  </a:schemeClr>
                </a:solidFill>
              </a:rPr>
              <a:t>With forest branches and the trodden weed;</a:t>
            </a:r>
          </a:p>
          <a:p>
            <a:pPr fontAlgn="base">
              <a:lnSpc>
                <a:spcPct val="150000"/>
              </a:lnSpc>
            </a:pPr>
            <a:r>
              <a:rPr lang="en-GB" sz="1200" dirty="0">
                <a:solidFill>
                  <a:schemeClr val="tx1">
                    <a:lumMod val="65000"/>
                    <a:lumOff val="35000"/>
                  </a:schemeClr>
                </a:solidFill>
              </a:rPr>
              <a:t>         Thou, silent form, dost tease us out of thought</a:t>
            </a:r>
          </a:p>
          <a:p>
            <a:pPr fontAlgn="base">
              <a:lnSpc>
                <a:spcPct val="150000"/>
              </a:lnSpc>
            </a:pPr>
            <a:r>
              <a:rPr lang="en-GB" sz="1200" dirty="0">
                <a:solidFill>
                  <a:schemeClr val="tx1">
                    <a:lumMod val="65000"/>
                    <a:lumOff val="35000"/>
                  </a:schemeClr>
                </a:solidFill>
              </a:rPr>
              <a:t>As doth eternity: Cold Pastoral!</a:t>
            </a:r>
          </a:p>
          <a:p>
            <a:pPr fontAlgn="base">
              <a:lnSpc>
                <a:spcPct val="150000"/>
              </a:lnSpc>
            </a:pPr>
            <a:r>
              <a:rPr lang="en-GB" sz="1200" dirty="0">
                <a:solidFill>
                  <a:schemeClr val="tx1">
                    <a:lumMod val="65000"/>
                    <a:lumOff val="35000"/>
                  </a:schemeClr>
                </a:solidFill>
              </a:rPr>
              <a:t>         When old age shall this generation waste,</a:t>
            </a:r>
          </a:p>
          <a:p>
            <a:pPr fontAlgn="base">
              <a:lnSpc>
                <a:spcPct val="150000"/>
              </a:lnSpc>
            </a:pPr>
            <a:r>
              <a:rPr lang="en-GB" sz="1200" dirty="0">
                <a:solidFill>
                  <a:schemeClr val="tx1">
                    <a:lumMod val="65000"/>
                    <a:lumOff val="35000"/>
                  </a:schemeClr>
                </a:solidFill>
              </a:rPr>
              <a:t>                Thou shalt remain, in midst of other woe</a:t>
            </a:r>
          </a:p>
          <a:p>
            <a:pPr fontAlgn="base">
              <a:lnSpc>
                <a:spcPct val="150000"/>
              </a:lnSpc>
            </a:pPr>
            <a:r>
              <a:rPr lang="en-GB" sz="1200" dirty="0">
                <a:solidFill>
                  <a:schemeClr val="tx1">
                    <a:lumMod val="65000"/>
                    <a:lumOff val="35000"/>
                  </a:schemeClr>
                </a:solidFill>
              </a:rPr>
              <a:t>Than ours, a friend to man, to whom thou </a:t>
            </a:r>
            <a:r>
              <a:rPr lang="en-GB" sz="1200" dirty="0" err="1">
                <a:solidFill>
                  <a:schemeClr val="tx1">
                    <a:lumMod val="65000"/>
                    <a:lumOff val="35000"/>
                  </a:schemeClr>
                </a:solidFill>
              </a:rPr>
              <a:t>say'st</a:t>
            </a:r>
            <a:r>
              <a:rPr lang="en-GB" sz="1200" dirty="0">
                <a:solidFill>
                  <a:schemeClr val="tx1">
                    <a:lumMod val="65000"/>
                    <a:lumOff val="35000"/>
                  </a:schemeClr>
                </a:solidFill>
              </a:rPr>
              <a:t>,</a:t>
            </a:r>
          </a:p>
          <a:p>
            <a:pPr fontAlgn="base">
              <a:lnSpc>
                <a:spcPct val="150000"/>
              </a:lnSpc>
            </a:pPr>
            <a:r>
              <a:rPr lang="en-GB" sz="1200" dirty="0">
                <a:solidFill>
                  <a:schemeClr val="tx1">
                    <a:lumMod val="65000"/>
                    <a:lumOff val="35000"/>
                  </a:schemeClr>
                </a:solidFill>
              </a:rPr>
              <a:t>         "Beauty is truth, truth beauty,—that is all</a:t>
            </a:r>
          </a:p>
          <a:p>
            <a:pPr fontAlgn="base">
              <a:lnSpc>
                <a:spcPct val="150000"/>
              </a:lnSpc>
            </a:pPr>
            <a:r>
              <a:rPr lang="en-GB" sz="1200" dirty="0">
                <a:solidFill>
                  <a:schemeClr val="tx1">
                    <a:lumMod val="65000"/>
                    <a:lumOff val="35000"/>
                  </a:schemeClr>
                </a:solidFill>
              </a:rPr>
              <a:t>                Ye know on earth, and all ye need to know."</a:t>
            </a:r>
          </a:p>
          <a:p>
            <a:pPr>
              <a:lnSpc>
                <a:spcPct val="150000"/>
              </a:lnSpc>
            </a:pPr>
            <a:endParaRPr lang="en-GB" sz="1200" dirty="0">
              <a:solidFill>
                <a:schemeClr val="tx1">
                  <a:lumMod val="65000"/>
                  <a:lumOff val="35000"/>
                </a:schemeClr>
              </a:solidFill>
            </a:endParaRPr>
          </a:p>
          <a:p>
            <a:pPr algn="r">
              <a:lnSpc>
                <a:spcPct val="150000"/>
              </a:lnSpc>
            </a:pPr>
            <a:r>
              <a:rPr lang="en-GB" sz="1200" i="1" dirty="0">
                <a:solidFill>
                  <a:schemeClr val="tx1">
                    <a:lumMod val="65000"/>
                    <a:lumOff val="35000"/>
                  </a:schemeClr>
                </a:solidFill>
              </a:rPr>
              <a:t>John Keats (1819)</a:t>
            </a:r>
            <a:endParaRPr lang="en-GB" sz="1200" dirty="0">
              <a:solidFill>
                <a:schemeClr val="tx1">
                  <a:lumMod val="65000"/>
                  <a:lumOff val="35000"/>
                </a:schemeClr>
              </a:solidFill>
            </a:endParaRPr>
          </a:p>
        </p:txBody>
      </p:sp>
    </p:spTree>
    <p:extLst>
      <p:ext uri="{BB962C8B-B14F-4D97-AF65-F5344CB8AC3E}">
        <p14:creationId xmlns:p14="http://schemas.microsoft.com/office/powerpoint/2010/main" val="36432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2166710367"/>
              </p:ext>
            </p:extLst>
          </p:nvPr>
        </p:nvGraphicFramePr>
        <p:xfrm>
          <a:off x="838200" y="446048"/>
          <a:ext cx="10515600" cy="5898997"/>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1126825">
                <a:tc gridSpan="2">
                  <a:txBody>
                    <a:bodyPr/>
                    <a:lstStyle/>
                    <a:p>
                      <a:pPr algn="ctr"/>
                      <a:endParaRPr lang="en-US" dirty="0"/>
                    </a:p>
                    <a:p>
                      <a:pPr algn="ctr"/>
                      <a:r>
                        <a:rPr lang="en-US" dirty="0"/>
                        <a:t>Clever Elephants Analysis Framework</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795362">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Keats uses the images on the urn to show that art conveys an imperfect replication of beauty.</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95362">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“Bold Lover, never canst thou kiss…”</a:t>
                      </a:r>
                    </a:p>
                    <a:p>
                      <a:r>
                        <a:rPr lang="en-US" sz="1600" dirty="0">
                          <a:solidFill>
                            <a:schemeClr val="tx1">
                              <a:lumMod val="65000"/>
                              <a:lumOff val="35000"/>
                            </a:schemeClr>
                          </a:solidFill>
                        </a:rPr>
                        <a:t>“She cannot fade, though thou hast not thy bliss"</a:t>
                      </a:r>
                    </a:p>
                  </a:txBody>
                  <a:tcPr anchor="ctr"/>
                </a:tc>
                <a:extLst>
                  <a:ext uri="{0D108BD9-81ED-4DB2-BD59-A6C34878D82A}">
                    <a16:rowId xmlns:a16="http://schemas.microsoft.com/office/drawing/2014/main" val="4045292092"/>
                  </a:ext>
                </a:extLst>
              </a:tr>
              <a:tr h="795362">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“Cannot fade” implies art preserves an image of beauty forever</a:t>
                      </a:r>
                    </a:p>
                    <a:p>
                      <a:r>
                        <a:rPr lang="en-US" sz="1600" dirty="0">
                          <a:solidFill>
                            <a:schemeClr val="tx1">
                              <a:lumMod val="65000"/>
                              <a:lumOff val="35000"/>
                            </a:schemeClr>
                          </a:solidFill>
                        </a:rPr>
                        <a:t>“hast not thy bliss” reveals that this beauty is imperfect, lacks feeling</a:t>
                      </a:r>
                    </a:p>
                  </a:txBody>
                  <a:tcPr anchor="ctr"/>
                </a:tc>
                <a:extLst>
                  <a:ext uri="{0D108BD9-81ED-4DB2-BD59-A6C34878D82A}">
                    <a16:rowId xmlns:a16="http://schemas.microsoft.com/office/drawing/2014/main" val="2849030841"/>
                  </a:ext>
                </a:extLst>
              </a:tr>
              <a:tr h="795362">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Art can preserve beauty, but the depicted beauty lacks depth. ‘Bliss’ implies heightened emotion; art replicates some emotions but it cannot convey full range of human desires.</a:t>
                      </a:r>
                    </a:p>
                  </a:txBody>
                  <a:tcPr anchor="ctr"/>
                </a:tc>
                <a:extLst>
                  <a:ext uri="{0D108BD9-81ED-4DB2-BD59-A6C34878D82A}">
                    <a16:rowId xmlns:a16="http://schemas.microsoft.com/office/drawing/2014/main" val="2047060984"/>
                  </a:ext>
                </a:extLst>
              </a:tr>
              <a:tr h="795362">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might feel the art on the vase is a bit ‘flat’, lacking the heightened emotion that characterizes true beauty. </a:t>
                      </a:r>
                    </a:p>
                  </a:txBody>
                  <a:tcPr anchor="ctr"/>
                </a:tc>
                <a:extLst>
                  <a:ext uri="{0D108BD9-81ED-4DB2-BD59-A6C34878D82A}">
                    <a16:rowId xmlns:a16="http://schemas.microsoft.com/office/drawing/2014/main" val="428196647"/>
                  </a:ext>
                </a:extLst>
              </a:tr>
              <a:tr h="795362">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vase conveys beauty, but imperfectly so. Beauty is protected from the effects of time, but is also stripped of depth of feeling or emotion.</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960880" y="1641786"/>
            <a:ext cx="9629140" cy="4351338"/>
          </a:xfrm>
        </p:spPr>
        <p:txBody>
          <a:bodyPr>
            <a:noAutofit/>
          </a:bodyPr>
          <a:lstStyle/>
          <a:p>
            <a:pPr marL="0" indent="0">
              <a:lnSpc>
                <a:spcPct val="130000"/>
              </a:lnSpc>
              <a:buNone/>
            </a:pPr>
            <a:r>
              <a:rPr lang="en-GB" sz="1800" dirty="0">
                <a:solidFill>
                  <a:schemeClr val="tx1">
                    <a:lumMod val="65000"/>
                    <a:lumOff val="35000"/>
                  </a:schemeClr>
                </a:solidFill>
              </a:rPr>
              <a:t>Keats uses the images on the urn to show that art conveys an imperfect replication of beauty. Describing the lovers on the urn, Keats writes, </a:t>
            </a:r>
            <a:r>
              <a:rPr lang="en-GB" sz="1800" i="1" dirty="0">
                <a:solidFill>
                  <a:schemeClr val="tx1">
                    <a:lumMod val="65000"/>
                    <a:lumOff val="35000"/>
                  </a:schemeClr>
                </a:solidFill>
              </a:rPr>
              <a:t>“Bold Lover, never canst thou kiss”</a:t>
            </a:r>
            <a:r>
              <a:rPr lang="en-GB" sz="1800" dirty="0">
                <a:solidFill>
                  <a:schemeClr val="tx1">
                    <a:lumMod val="65000"/>
                    <a:lumOff val="35000"/>
                  </a:schemeClr>
                </a:solidFill>
              </a:rPr>
              <a:t> and </a:t>
            </a:r>
            <a:r>
              <a:rPr lang="en-GB" sz="1800" i="1" dirty="0">
                <a:solidFill>
                  <a:schemeClr val="tx1">
                    <a:lumMod val="65000"/>
                    <a:lumOff val="35000"/>
                  </a:schemeClr>
                </a:solidFill>
              </a:rPr>
              <a:t>“She cannot fade, though thou hast not thy bliss.”</a:t>
            </a:r>
            <a:r>
              <a:rPr lang="en-GB" sz="1800" dirty="0">
                <a:solidFill>
                  <a:schemeClr val="tx1">
                    <a:lumMod val="65000"/>
                    <a:lumOff val="35000"/>
                  </a:schemeClr>
                </a:solidFill>
              </a:rPr>
              <a:t> The phrase </a:t>
            </a:r>
            <a:r>
              <a:rPr lang="en-GB" sz="1800" i="1" dirty="0">
                <a:solidFill>
                  <a:schemeClr val="tx1">
                    <a:lumMod val="65000"/>
                    <a:lumOff val="35000"/>
                  </a:schemeClr>
                </a:solidFill>
              </a:rPr>
              <a:t>“cannot fade”</a:t>
            </a:r>
            <a:r>
              <a:rPr lang="en-GB" sz="1800" dirty="0">
                <a:solidFill>
                  <a:schemeClr val="tx1">
                    <a:lumMod val="65000"/>
                    <a:lumOff val="35000"/>
                  </a:schemeClr>
                </a:solidFill>
              </a:rPr>
              <a:t> suggests that art can preserve beauty forever, protecting it from the effects of time and change. However, the statement </a:t>
            </a:r>
            <a:r>
              <a:rPr lang="en-GB" sz="1800" i="1" dirty="0">
                <a:solidFill>
                  <a:schemeClr val="tx1">
                    <a:lumMod val="65000"/>
                    <a:lumOff val="35000"/>
                  </a:schemeClr>
                </a:solidFill>
              </a:rPr>
              <a:t>“hast not thy bliss”</a:t>
            </a:r>
            <a:r>
              <a:rPr lang="en-GB" sz="1800" dirty="0">
                <a:solidFill>
                  <a:schemeClr val="tx1">
                    <a:lumMod val="65000"/>
                    <a:lumOff val="35000"/>
                  </a:schemeClr>
                </a:solidFill>
              </a:rPr>
              <a:t> reveals a limitation of this preservation because the lover can never experience the fulfilment of his desires. The word </a:t>
            </a:r>
            <a:r>
              <a:rPr lang="en-GB" sz="1800" i="1" dirty="0">
                <a:solidFill>
                  <a:schemeClr val="tx1">
                    <a:lumMod val="65000"/>
                    <a:lumOff val="35000"/>
                  </a:schemeClr>
                </a:solidFill>
              </a:rPr>
              <a:t>“bliss”</a:t>
            </a:r>
            <a:r>
              <a:rPr lang="en-GB" sz="1800" dirty="0">
                <a:solidFill>
                  <a:schemeClr val="tx1">
                    <a:lumMod val="65000"/>
                    <a:lumOff val="35000"/>
                  </a:schemeClr>
                </a:solidFill>
              </a:rPr>
              <a:t> implies a heightened emotional experience, yet the lover remains permanently unable to achieve it. This suggests that while art can preserve beauty, the beauty it depicts lacks emotional depth. As a result, readers may feel that the beauty captured on the urn is somewhat flat or incomplete, lacking the depth of feeling that characterises real human experience. Therefore, Keats presents art as a powerful way of conveying beauty, but not a perfect one. Although the urn protects beauty from the effects of time, it also strips that beauty of the emotions and desires that make it fully meaningful.</a:t>
            </a:r>
          </a:p>
          <a:p>
            <a:pPr marL="0" indent="0">
              <a:lnSpc>
                <a:spcPct val="130000"/>
              </a:lnSpc>
              <a:buNone/>
            </a:pPr>
            <a:endParaRPr lang="en-US" sz="1200" dirty="0">
              <a:solidFill>
                <a:schemeClr val="tx1">
                  <a:lumMod val="65000"/>
                  <a:lumOff val="35000"/>
                </a:schemeClr>
              </a:solidFill>
            </a:endParaRPr>
          </a:p>
        </p:txBody>
      </p:sp>
      <p:sp>
        <p:nvSpPr>
          <p:cNvPr id="4" name="Left Brace 3">
            <a:extLst>
              <a:ext uri="{FF2B5EF4-FFF2-40B4-BE49-F238E27FC236}">
                <a16:creationId xmlns:a16="http://schemas.microsoft.com/office/drawing/2014/main" id="{FD573A5B-1036-F020-4FB0-02AFDDC5716C}"/>
              </a:ext>
            </a:extLst>
          </p:cNvPr>
          <p:cNvSpPr/>
          <p:nvPr/>
        </p:nvSpPr>
        <p:spPr>
          <a:xfrm>
            <a:off x="1070579" y="4510690"/>
            <a:ext cx="657922" cy="148243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1084147" y="2716394"/>
            <a:ext cx="657922" cy="165722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1084145" y="1817133"/>
            <a:ext cx="657922" cy="76218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85317" y="2013560"/>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85317" y="3360197"/>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85317" y="5067241"/>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B46B8-001F-9FAD-7760-DB93D8FFB303}"/>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6CE37A5-44A8-16CC-790A-CB5B65FA6DFD}"/>
              </a:ext>
            </a:extLst>
          </p:cNvPr>
          <p:cNvGraphicFramePr>
            <a:graphicFrameLocks noGrp="1"/>
          </p:cNvGraphicFramePr>
          <p:nvPr>
            <p:ph idx="1"/>
            <p:extLst>
              <p:ext uri="{D42A27DB-BD31-4B8C-83A1-F6EECF244321}">
                <p14:modId xmlns:p14="http://schemas.microsoft.com/office/powerpoint/2010/main" val="1476539482"/>
              </p:ext>
            </p:extLst>
          </p:nvPr>
        </p:nvGraphicFramePr>
        <p:xfrm>
          <a:off x="838200" y="446048"/>
          <a:ext cx="10515600" cy="5926595"/>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1126825">
                <a:tc gridSpan="2">
                  <a:txBody>
                    <a:bodyPr/>
                    <a:lstStyle/>
                    <a:p>
                      <a:pPr algn="ctr"/>
                      <a:endParaRPr lang="en-US" dirty="0"/>
                    </a:p>
                    <a:p>
                      <a:pPr algn="ctr"/>
                      <a:r>
                        <a:rPr lang="en-US" dirty="0"/>
                        <a:t>Clever Elephants Analysis Framework</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795362">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Keats uses the images on the urn to show that art conveys an imperfect replication of beauty.</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95362">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“Bold Lover, never canst thou kiss… She cannot fade, though thou hast not thy bliss”</a:t>
                      </a:r>
                    </a:p>
                    <a:p>
                      <a:r>
                        <a:rPr lang="en-US" sz="1600" dirty="0">
                          <a:solidFill>
                            <a:schemeClr val="tx1">
                              <a:lumMod val="65000"/>
                              <a:lumOff val="35000"/>
                            </a:schemeClr>
                          </a:solidFill>
                        </a:rPr>
                        <a:t>“Happy boughs! That cannot shed your leaves, nor bid the spring adieu”</a:t>
                      </a:r>
                    </a:p>
                  </a:txBody>
                  <a:tcPr anchor="ctr"/>
                </a:tc>
                <a:extLst>
                  <a:ext uri="{0D108BD9-81ED-4DB2-BD59-A6C34878D82A}">
                    <a16:rowId xmlns:a16="http://schemas.microsoft.com/office/drawing/2014/main" val="4045292092"/>
                  </a:ext>
                </a:extLst>
              </a:tr>
              <a:tr h="795362">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“Cannot fade” = beauty preserved forever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65000"/>
                              <a:lumOff val="35000"/>
                            </a:schemeClr>
                          </a:solidFill>
                        </a:rPr>
                        <a:t>”Cannot shed your leaves” = trees frozen in a forever spring</a:t>
                      </a:r>
                    </a:p>
                    <a:p>
                      <a:r>
                        <a:rPr lang="en-US" sz="1600" dirty="0">
                          <a:solidFill>
                            <a:schemeClr val="tx1">
                              <a:lumMod val="65000"/>
                              <a:lumOff val="35000"/>
                            </a:schemeClr>
                          </a:solidFill>
                        </a:rPr>
                        <a:t>“hast not thy bliss” = fulfilment denied</a:t>
                      </a:r>
                    </a:p>
                  </a:txBody>
                  <a:tcPr anchor="ctr"/>
                </a:tc>
                <a:extLst>
                  <a:ext uri="{0D108BD9-81ED-4DB2-BD59-A6C34878D82A}">
                    <a16:rowId xmlns:a16="http://schemas.microsoft.com/office/drawing/2014/main" val="2849030841"/>
                  </a:ext>
                </a:extLst>
              </a:tr>
              <a:tr h="795362">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Art can preserve beauty but lacks aspects of real life or deep emotion. Lovers cannot fulfil desire, trees cannot grow or change with the seasons.</a:t>
                      </a:r>
                    </a:p>
                  </a:txBody>
                  <a:tcPr anchor="ctr"/>
                </a:tc>
                <a:extLst>
                  <a:ext uri="{0D108BD9-81ED-4DB2-BD59-A6C34878D82A}">
                    <a16:rowId xmlns:a16="http://schemas.microsoft.com/office/drawing/2014/main" val="2047060984"/>
                  </a:ext>
                </a:extLst>
              </a:tr>
              <a:tr h="795362">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may admire the urn’s beauty and power to outlast time, but recognize what has been sacrificed in doing so.</a:t>
                      </a:r>
                    </a:p>
                  </a:txBody>
                  <a:tcPr anchor="ctr"/>
                </a:tc>
                <a:extLst>
                  <a:ext uri="{0D108BD9-81ED-4DB2-BD59-A6C34878D82A}">
                    <a16:rowId xmlns:a16="http://schemas.microsoft.com/office/drawing/2014/main" val="428196647"/>
                  </a:ext>
                </a:extLst>
              </a:tr>
              <a:tr h="795362">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Similar pattern across poem: images show ‘lessened’ beauty. Art can convey beauty, but cannot reproduce change, growth, or depth of experience.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3980745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a:xfrm>
            <a:off x="838200" y="137754"/>
            <a:ext cx="10515600" cy="1325563"/>
          </a:xfrm>
        </p:spPr>
        <p:txBody>
          <a:bodyPr>
            <a:normAutofit/>
          </a:bodyPr>
          <a:lstStyle/>
          <a:p>
            <a:pPr algn="ctr"/>
            <a:r>
              <a:rPr lang="en-US" sz="3600" dirty="0">
                <a:solidFill>
                  <a:schemeClr val="tx1">
                    <a:lumMod val="65000"/>
                    <a:lumOff val="35000"/>
                  </a:schemeClr>
                </a:solidFill>
              </a:rPr>
              <a:t>Clever Elephants Layered Analysis</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1841958" y="1307774"/>
            <a:ext cx="9779621" cy="4224815"/>
          </a:xfrm>
        </p:spPr>
        <p:txBody>
          <a:bodyPr>
            <a:noAutofit/>
          </a:bodyPr>
          <a:lstStyle/>
          <a:p>
            <a:pPr marL="0" indent="0">
              <a:lnSpc>
                <a:spcPct val="130000"/>
              </a:lnSpc>
              <a:buNone/>
            </a:pPr>
            <a:r>
              <a:rPr lang="en-GB" sz="1600" dirty="0">
                <a:solidFill>
                  <a:schemeClr val="tx1">
                    <a:lumMod val="65000"/>
                    <a:lumOff val="35000"/>
                  </a:schemeClr>
                </a:solidFill>
              </a:rPr>
              <a:t>Keats uses the images on the urn to show that art conveys an imperfect replication of beauty. Describing the figures on the urn, Keats writes, </a:t>
            </a:r>
            <a:r>
              <a:rPr lang="en-GB" sz="1600" i="1" dirty="0">
                <a:solidFill>
                  <a:schemeClr val="tx1">
                    <a:lumMod val="65000"/>
                    <a:lumOff val="35000"/>
                  </a:schemeClr>
                </a:solidFill>
              </a:rPr>
              <a:t>“Bold Lover, never canst thou kiss… She cannot fade, though thou hast not thy bliss”</a:t>
            </a:r>
            <a:r>
              <a:rPr lang="en-GB" sz="1600" dirty="0">
                <a:solidFill>
                  <a:schemeClr val="tx1">
                    <a:lumMod val="65000"/>
                    <a:lumOff val="35000"/>
                  </a:schemeClr>
                </a:solidFill>
              </a:rPr>
              <a:t> and later depicts the </a:t>
            </a:r>
            <a:r>
              <a:rPr lang="en-GB" sz="1600" i="1" dirty="0">
                <a:solidFill>
                  <a:schemeClr val="tx1">
                    <a:lumMod val="65000"/>
                    <a:lumOff val="35000"/>
                  </a:schemeClr>
                </a:solidFill>
              </a:rPr>
              <a:t>“Happy boughs! That cannot shed your leaves, nor bid the spring adieu.”</a:t>
            </a:r>
            <a:r>
              <a:rPr lang="en-GB" sz="1600" dirty="0">
                <a:solidFill>
                  <a:schemeClr val="tx1">
                    <a:lumMod val="65000"/>
                    <a:lumOff val="35000"/>
                  </a:schemeClr>
                </a:solidFill>
              </a:rPr>
              <a:t> The phrase </a:t>
            </a:r>
            <a:r>
              <a:rPr lang="en-GB" sz="1600" i="1" dirty="0">
                <a:solidFill>
                  <a:schemeClr val="tx1">
                    <a:lumMod val="65000"/>
                    <a:lumOff val="35000"/>
                  </a:schemeClr>
                </a:solidFill>
              </a:rPr>
              <a:t>“cannot fade”</a:t>
            </a:r>
            <a:r>
              <a:rPr lang="en-GB" sz="1600" dirty="0">
                <a:solidFill>
                  <a:schemeClr val="tx1">
                    <a:lumMod val="65000"/>
                    <a:lumOff val="35000"/>
                  </a:schemeClr>
                </a:solidFill>
              </a:rPr>
              <a:t> suggests that art preserves beauty forever, protecting it from the effects of time and decay. However, </a:t>
            </a:r>
            <a:r>
              <a:rPr lang="en-GB" sz="1600" i="1" dirty="0">
                <a:solidFill>
                  <a:schemeClr val="tx1">
                    <a:lumMod val="65000"/>
                    <a:lumOff val="35000"/>
                  </a:schemeClr>
                </a:solidFill>
              </a:rPr>
              <a:t>“hast not thy bliss”</a:t>
            </a:r>
            <a:r>
              <a:rPr lang="en-GB" sz="1600" dirty="0">
                <a:solidFill>
                  <a:schemeClr val="tx1">
                    <a:lumMod val="65000"/>
                    <a:lumOff val="35000"/>
                  </a:schemeClr>
                </a:solidFill>
              </a:rPr>
              <a:t> reveals the limitation of art’s power, as the lover can never fulfil his desires. Similarly, the description of boughs that </a:t>
            </a:r>
            <a:r>
              <a:rPr lang="en-GB" sz="1600" i="1" dirty="0">
                <a:solidFill>
                  <a:schemeClr val="tx1">
                    <a:lumMod val="65000"/>
                    <a:lumOff val="35000"/>
                  </a:schemeClr>
                </a:solidFill>
              </a:rPr>
              <a:t>“cannot shed”</a:t>
            </a:r>
            <a:r>
              <a:rPr lang="en-GB" sz="1600" dirty="0">
                <a:solidFill>
                  <a:schemeClr val="tx1">
                    <a:lumMod val="65000"/>
                    <a:lumOff val="35000"/>
                  </a:schemeClr>
                </a:solidFill>
              </a:rPr>
              <a:t> their leaves presents the trees as frozen in a permanent state of spring. This suggests that while art can preserve beauty, it cannot fully reproduce the richness and variety of lived experience. The word </a:t>
            </a:r>
            <a:r>
              <a:rPr lang="en-GB" sz="1600" i="1" dirty="0">
                <a:solidFill>
                  <a:schemeClr val="tx1">
                    <a:lumMod val="65000"/>
                    <a:lumOff val="35000"/>
                  </a:schemeClr>
                </a:solidFill>
              </a:rPr>
              <a:t>“bliss”</a:t>
            </a:r>
            <a:r>
              <a:rPr lang="en-GB" sz="1600" dirty="0">
                <a:solidFill>
                  <a:schemeClr val="tx1">
                    <a:lumMod val="65000"/>
                    <a:lumOff val="35000"/>
                  </a:schemeClr>
                </a:solidFill>
              </a:rPr>
              <a:t> implies intense emotional fulfilment, yet the lover remains unable to achieve it, while the trees are denied the seasonal changes that form part of their natural identity. As a result, readers may admire the urn's beauty and its power to outlast time, while also recognising what has been sacrificed in the process.</a:t>
            </a:r>
            <a:r>
              <a:rPr lang="en-GB" sz="1600" b="1" dirty="0">
                <a:solidFill>
                  <a:schemeClr val="tx1">
                    <a:lumMod val="65000"/>
                    <a:lumOff val="35000"/>
                  </a:schemeClr>
                </a:solidFill>
              </a:rPr>
              <a:t> </a:t>
            </a:r>
            <a:r>
              <a:rPr lang="en-GB" sz="1600" dirty="0">
                <a:solidFill>
                  <a:schemeClr val="tx1">
                    <a:lumMod val="65000"/>
                    <a:lumOff val="35000"/>
                  </a:schemeClr>
                </a:solidFill>
              </a:rPr>
              <a:t>The repeated images encourage readers to question whether such immortality is worth the loss of emotional depth and expressive range. Throughout the poem, Keats presents images of ‘lessened’ beauty: music that cannot be heard, trees that cannot grow, and lovers who can never consummate desire. Through these images, Keats suggests that art can preserve beauty permanently, but is ultimately incapable of reproducing the change, fulfilment, and growth that give beauty its fullest meaning.</a:t>
            </a:r>
          </a:p>
        </p:txBody>
      </p:sp>
      <p:sp>
        <p:nvSpPr>
          <p:cNvPr id="7" name="TextBox 6">
            <a:extLst>
              <a:ext uri="{FF2B5EF4-FFF2-40B4-BE49-F238E27FC236}">
                <a16:creationId xmlns:a16="http://schemas.microsoft.com/office/drawing/2014/main" id="{5E7FBA8B-F910-320A-2BE6-42CFECA3CDDA}"/>
              </a:ext>
            </a:extLst>
          </p:cNvPr>
          <p:cNvSpPr txBox="1"/>
          <p:nvPr/>
        </p:nvSpPr>
        <p:spPr>
          <a:xfrm>
            <a:off x="258953" y="1620658"/>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601BCD40-3453-3447-B227-20FF2FAC5F93}"/>
              </a:ext>
            </a:extLst>
          </p:cNvPr>
          <p:cNvSpPr txBox="1"/>
          <p:nvPr/>
        </p:nvSpPr>
        <p:spPr>
          <a:xfrm>
            <a:off x="258953" y="3192719"/>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14" name="TextBox 13">
            <a:extLst>
              <a:ext uri="{FF2B5EF4-FFF2-40B4-BE49-F238E27FC236}">
                <a16:creationId xmlns:a16="http://schemas.microsoft.com/office/drawing/2014/main" id="{69CCCB76-3C05-0EAA-0ED4-13EA3272A6A7}"/>
              </a:ext>
            </a:extLst>
          </p:cNvPr>
          <p:cNvSpPr txBox="1"/>
          <p:nvPr/>
        </p:nvSpPr>
        <p:spPr>
          <a:xfrm>
            <a:off x="258953" y="5073134"/>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
        <p:nvSpPr>
          <p:cNvPr id="20" name="Left Brace 19">
            <a:extLst>
              <a:ext uri="{FF2B5EF4-FFF2-40B4-BE49-F238E27FC236}">
                <a16:creationId xmlns:a16="http://schemas.microsoft.com/office/drawing/2014/main" id="{023466B7-A5CF-8A8A-6DD0-955D90C24DCC}"/>
              </a:ext>
            </a:extLst>
          </p:cNvPr>
          <p:cNvSpPr/>
          <p:nvPr/>
        </p:nvSpPr>
        <p:spPr>
          <a:xfrm>
            <a:off x="939177" y="4389120"/>
            <a:ext cx="657922" cy="173736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Left Brace 20">
            <a:extLst>
              <a:ext uri="{FF2B5EF4-FFF2-40B4-BE49-F238E27FC236}">
                <a16:creationId xmlns:a16="http://schemas.microsoft.com/office/drawing/2014/main" id="{D2CB0C30-8428-E480-D23C-2103BFB8407E}"/>
              </a:ext>
            </a:extLst>
          </p:cNvPr>
          <p:cNvSpPr/>
          <p:nvPr/>
        </p:nvSpPr>
        <p:spPr>
          <a:xfrm>
            <a:off x="939179" y="2365650"/>
            <a:ext cx="657922" cy="193203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39E3F3B8-5628-3937-1D11-86E4CF9E64B2}"/>
              </a:ext>
            </a:extLst>
          </p:cNvPr>
          <p:cNvSpPr/>
          <p:nvPr/>
        </p:nvSpPr>
        <p:spPr>
          <a:xfrm>
            <a:off x="939177" y="1348069"/>
            <a:ext cx="657922" cy="92614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a:xfrm>
            <a:off x="838200" y="492445"/>
            <a:ext cx="10515600" cy="1325563"/>
          </a:xfrm>
        </p:spPr>
        <p:txBody>
          <a:bodyPr/>
          <a:lstStyle/>
          <a:p>
            <a:r>
              <a:rPr lang="en-US" dirty="0">
                <a:solidFill>
                  <a:schemeClr val="tx1">
                    <a:lumMod val="65000"/>
                    <a:lumOff val="35000"/>
                  </a:schemeClr>
                </a:solidFill>
              </a:rPr>
              <a:t>Analysis Writing Practice: </a:t>
            </a:r>
            <a:r>
              <a:rPr lang="en-US" i="1" dirty="0">
                <a:solidFill>
                  <a:schemeClr val="tx1">
                    <a:lumMod val="65000"/>
                    <a:lumOff val="35000"/>
                  </a:schemeClr>
                </a:solidFill>
              </a:rPr>
              <a:t>Grecian Urn</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866261"/>
            <a:ext cx="10515600" cy="4486275"/>
          </a:xfrm>
        </p:spPr>
        <p:txBody>
          <a:bodyPr>
            <a:normAutofit fontScale="70000" lnSpcReduction="20000"/>
          </a:bodyPr>
          <a:lstStyle/>
          <a:p>
            <a:pPr>
              <a:lnSpc>
                <a:spcPct val="140000"/>
              </a:lnSpc>
            </a:pPr>
            <a:r>
              <a:rPr lang="en-US" dirty="0">
                <a:solidFill>
                  <a:schemeClr val="tx1">
                    <a:lumMod val="65000"/>
                    <a:lumOff val="35000"/>
                  </a:schemeClr>
                </a:solidFill>
              </a:rPr>
              <a:t>Choose another moment, image, or example from </a:t>
            </a:r>
            <a:r>
              <a:rPr lang="en-US" i="1" dirty="0">
                <a:solidFill>
                  <a:schemeClr val="tx1">
                    <a:lumMod val="65000"/>
                    <a:lumOff val="35000"/>
                  </a:schemeClr>
                </a:solidFill>
              </a:rPr>
              <a:t>Ode on a Grecian Urn </a:t>
            </a:r>
            <a:r>
              <a:rPr lang="en-US" dirty="0">
                <a:solidFill>
                  <a:schemeClr val="tx1">
                    <a:lumMod val="65000"/>
                    <a:lumOff val="35000"/>
                  </a:schemeClr>
                </a:solidFill>
              </a:rPr>
              <a:t>that you can use to explore John Keats’ presentation of beauty and the power of art;</a:t>
            </a:r>
            <a:endParaRPr lang="en-US" i="1" dirty="0">
              <a:solidFill>
                <a:schemeClr val="tx1">
                  <a:lumMod val="65000"/>
                  <a:lumOff val="35000"/>
                </a:schemeClr>
              </a:solidFill>
            </a:endParaRPr>
          </a:p>
          <a:p>
            <a:pPr>
              <a:lnSpc>
                <a:spcPct val="140000"/>
              </a:lnSpc>
            </a:pPr>
            <a:r>
              <a:rPr lang="en-US" dirty="0">
                <a:solidFill>
                  <a:schemeClr val="tx1">
                    <a:lumMod val="65000"/>
                    <a:lumOff val="35000"/>
                  </a:schemeClr>
                </a:solidFill>
              </a:rPr>
              <a:t>For instance: you could look at the happy musicians and the music they play, the abandoned town, the mysterious priest and the sacrificial procession, an example of apostrophe or questioning, the poem’s famous closing lines, or any other aspect of the poem you find interesting and relevant.</a:t>
            </a:r>
          </a:p>
          <a:p>
            <a:pPr>
              <a:lnSpc>
                <a:spcPct val="140000"/>
              </a:lnSpc>
            </a:pPr>
            <a:r>
              <a:rPr lang="en-US" dirty="0">
                <a:solidFill>
                  <a:schemeClr val="tx1">
                    <a:lumMod val="65000"/>
                    <a:lumOff val="35000"/>
                  </a:schemeClr>
                </a:solidFill>
              </a:rPr>
              <a:t>Create a Clever Elephants planning frame(s) for at least one paragraph and write your answer.</a:t>
            </a:r>
          </a:p>
          <a:p>
            <a:pPr>
              <a:lnSpc>
                <a:spcPct val="140000"/>
              </a:lnSpc>
            </a:pPr>
            <a:r>
              <a:rPr lang="en-US" dirty="0">
                <a:solidFill>
                  <a:schemeClr val="tx1">
                    <a:lumMod val="65000"/>
                    <a:lumOff val="35000"/>
                  </a:schemeClr>
                </a:solidFill>
              </a:rPr>
              <a:t>If this is the first time you’ve used the Clever Elephants mnemonic, to make doubly sure you’ve included all the different analysis elements, </a:t>
            </a:r>
            <a:r>
              <a:rPr lang="en-US" dirty="0" err="1">
                <a:solidFill>
                  <a:schemeClr val="tx1">
                    <a:lumMod val="65000"/>
                    <a:lumOff val="35000"/>
                  </a:schemeClr>
                </a:solidFill>
              </a:rPr>
              <a:t>colour</a:t>
            </a:r>
            <a:r>
              <a:rPr lang="en-US" dirty="0">
                <a:solidFill>
                  <a:schemeClr val="tx1">
                    <a:lumMod val="65000"/>
                    <a:lumOff val="35000"/>
                  </a:schemeClr>
                </a:solidFill>
              </a:rPr>
              <a:t>-code your writing and submit to get some feedback on your analysis skills.</a:t>
            </a:r>
          </a:p>
        </p:txBody>
      </p:sp>
      <p:pic>
        <p:nvPicPr>
          <p:cNvPr id="4" name="Picture 3">
            <a:extLst>
              <a:ext uri="{FF2B5EF4-FFF2-40B4-BE49-F238E27FC236}">
                <a16:creationId xmlns:a16="http://schemas.microsoft.com/office/drawing/2014/main" id="{06A635BA-CBA4-4554-A637-78A9DA0A1651}"/>
              </a:ext>
            </a:extLst>
          </p:cNvPr>
          <p:cNvPicPr>
            <a:picLocks noChangeAspect="1"/>
          </p:cNvPicPr>
          <p:nvPr/>
        </p:nvPicPr>
        <p:blipFill>
          <a:blip r:embed="rId2">
            <a:alphaModFix amt="79000"/>
          </a:blip>
          <a:stretch>
            <a:fillRect/>
          </a:stretch>
        </p:blipFill>
        <p:spPr>
          <a:xfrm rot="632749">
            <a:off x="9717520" y="423803"/>
            <a:ext cx="1287278" cy="1287278"/>
          </a:xfrm>
          <a:prstGeom prst="rect">
            <a:avLst/>
          </a:prstGeom>
        </p:spPr>
      </p:pic>
    </p:spTree>
    <p:extLst>
      <p:ext uri="{BB962C8B-B14F-4D97-AF65-F5344CB8AC3E}">
        <p14:creationId xmlns:p14="http://schemas.microsoft.com/office/powerpoint/2010/main" val="2473124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2513</TotalTime>
  <Words>1824</Words>
  <Application>Microsoft Macintosh PowerPoint</Application>
  <PresentationFormat>Widescreen</PresentationFormat>
  <Paragraphs>132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Calibri</vt:lpstr>
      <vt:lpstr>Office Theme</vt:lpstr>
      <vt:lpstr>Clever Elephants Always Eat Ice Cream</vt:lpstr>
      <vt:lpstr>Introduction</vt:lpstr>
      <vt:lpstr>PowerPoint Presentation</vt:lpstr>
      <vt:lpstr>PowerPoint Presentation</vt:lpstr>
      <vt:lpstr>PowerPoint Presentation</vt:lpstr>
      <vt:lpstr>PowerPoint Presentation</vt:lpstr>
      <vt:lpstr>Clever Elephants Analysis Sample</vt:lpstr>
      <vt:lpstr>PowerPoint Presentation</vt:lpstr>
      <vt:lpstr>Clever Elephants Layered Analysis</vt:lpstr>
      <vt:lpstr>Analysis Writing Practice: Grecian 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16</cp:revision>
  <dcterms:created xsi:type="dcterms:W3CDTF">2026-09-14T02:51:02Z</dcterms:created>
  <dcterms:modified xsi:type="dcterms:W3CDTF">2026-10-29T15:27:08Z</dcterms:modified>
</cp:coreProperties>
</file>