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67" r:id="rId6"/>
    <p:sldId id="259" r:id="rId7"/>
    <p:sldId id="260" r:id="rId8"/>
    <p:sldId id="262" r:id="rId9"/>
    <p:sldId id="264" r:id="rId10"/>
    <p:sldId id="266"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3"/>
    <p:restoredTop sz="94669"/>
  </p:normalViewPr>
  <p:slideViewPr>
    <p:cSldViewPr snapToGrid="0">
      <p:cViewPr varScale="1">
        <p:scale>
          <a:sx n="114" d="100"/>
          <a:sy n="114" d="100"/>
        </p:scale>
        <p:origin x="3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873"/>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773408" y="992094"/>
            <a:ext cx="3616913" cy="2795160"/>
          </a:xfrm>
        </p:spPr>
        <p:txBody>
          <a:bodyPr anchor="t">
            <a:normAutofit/>
          </a:bodyPr>
          <a:lstStyle/>
          <a:p>
            <a:r>
              <a:rPr lang="en-US" sz="4400" b="1"/>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996287" y="4121253"/>
            <a:ext cx="3125337" cy="1136843"/>
          </a:xfrm>
        </p:spPr>
        <p:txBody>
          <a:bodyPr>
            <a:normAutofit/>
          </a:bodyPr>
          <a:lstStyle/>
          <a:p>
            <a:r>
              <a:rPr lang="en-US" sz="1800" b="1" i="1" dirty="0"/>
              <a:t>Sleep</a:t>
            </a:r>
            <a:r>
              <a:rPr lang="en-US" sz="1800" b="1" dirty="0"/>
              <a:t> by Haruki Murakami</a:t>
            </a:r>
          </a:p>
          <a:p>
            <a:r>
              <a:rPr lang="en-US" sz="1800" b="1" dirty="0"/>
              <a:t>Analysis Writing</a:t>
            </a:r>
          </a:p>
        </p:txBody>
      </p:sp>
      <p:pic>
        <p:nvPicPr>
          <p:cNvPr id="6" name="Picture 5">
            <a:extLst>
              <a:ext uri="{FF2B5EF4-FFF2-40B4-BE49-F238E27FC236}">
                <a16:creationId xmlns:a16="http://schemas.microsoft.com/office/drawing/2014/main" id="{29675D09-DC8B-6FE6-AB49-D73794758A63}"/>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p:txBody>
          <a:bodyPr>
            <a:normAutofit/>
          </a:bodyPr>
          <a:lstStyle/>
          <a:p>
            <a:pPr algn="ctr"/>
            <a:r>
              <a:rPr lang="en-US" sz="54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690688"/>
            <a:ext cx="10515600" cy="4696043"/>
          </a:xfrm>
        </p:spPr>
        <p:txBody>
          <a:bodyPr>
            <a:normAutofit fontScale="70000" lnSpcReduction="20000"/>
          </a:bodyPr>
          <a:lstStyle/>
          <a:p>
            <a:pPr marL="0" indent="0">
              <a:lnSpc>
                <a:spcPct val="150000"/>
              </a:lnSpc>
              <a:buNone/>
            </a:pPr>
            <a:r>
              <a:rPr lang="en-GB" dirty="0">
                <a:solidFill>
                  <a:schemeClr val="tx1">
                    <a:lumMod val="65000"/>
                    <a:lumOff val="35000"/>
                  </a:schemeClr>
                </a:solidFill>
              </a:rPr>
              <a:t>Have you ever seen an elephant eating ice cream? Probably not! But this memorable image will help us remember the important ingredients of a strong analysis paragraph. Using the mnemonic </a:t>
            </a:r>
            <a:r>
              <a:rPr lang="en-GB" b="1" dirty="0">
                <a:solidFill>
                  <a:schemeClr val="tx1">
                    <a:lumMod val="65000"/>
                    <a:lumOff val="35000"/>
                  </a:schemeClr>
                </a:solidFill>
              </a:rPr>
              <a:t>Clever Elephants Always Eat Ice Cream</a:t>
            </a:r>
            <a:r>
              <a:rPr lang="en-GB" dirty="0">
                <a:solidFill>
                  <a:schemeClr val="tx1">
                    <a:lumMod val="65000"/>
                    <a:lumOff val="35000"/>
                  </a:schemeClr>
                </a:solidFill>
              </a:rPr>
              <a:t>, you’ll learn how to develop ideas, explain evidence, and create thoughtful responses to texts.</a:t>
            </a:r>
          </a:p>
          <a:p>
            <a:pPr marL="0" indent="0">
              <a:lnSpc>
                <a:spcPct val="150000"/>
              </a:lnSpc>
              <a:buNone/>
            </a:pPr>
            <a:r>
              <a:rPr lang="en-GB" dirty="0">
                <a:solidFill>
                  <a:schemeClr val="tx1">
                    <a:lumMod val="65000"/>
                    <a:lumOff val="35000"/>
                  </a:schemeClr>
                </a:solidFill>
              </a:rPr>
              <a:t>Over the next few slides, you’ll look at a passage from Haruki Murakami’s short story </a:t>
            </a:r>
            <a:r>
              <a:rPr lang="en-GB" i="1" dirty="0">
                <a:solidFill>
                  <a:schemeClr val="tx1">
                    <a:lumMod val="65000"/>
                    <a:lumOff val="35000"/>
                  </a:schemeClr>
                </a:solidFill>
              </a:rPr>
              <a:t>Sleep</a:t>
            </a:r>
            <a:r>
              <a:rPr lang="en-GB" dirty="0">
                <a:solidFill>
                  <a:schemeClr val="tx1">
                    <a:lumMod val="65000"/>
                    <a:lumOff val="35000"/>
                  </a:schemeClr>
                </a:solidFill>
              </a:rPr>
              <a:t> (from The Elephant Vanishes collection) and explore how Murakami uses language, metaphor, and stylistic choices to develop the story’s ideas. Through selecting evidence, analysing key details, and exploring the impact of the text on readers, by the end of this sequence you’ll know how to craft thoughtful analytical paragraphs that don’t just summarise the story, but unlock the secrets of Murakami’s alluring-yet-mysterious world. </a:t>
            </a: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2732867190"/>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will be the focus and argument of your paragraph?</a:t>
                      </a:r>
                    </a:p>
                  </a:txBody>
                  <a:tcPr anchor="ctr"/>
                </a:tc>
                <a:extLst>
                  <a:ext uri="{0D108BD9-81ED-4DB2-BD59-A6C34878D82A}">
                    <a16:rowId xmlns:a16="http://schemas.microsoft.com/office/drawing/2014/main" val="449031559"/>
                  </a:ext>
                </a:extLst>
              </a:tr>
              <a:tr h="799132">
                <a:tc>
                  <a:txBody>
                    <a:bodyPr/>
                    <a:lstStyle/>
                    <a:p>
                      <a:pPr algn="ctr"/>
                      <a:r>
                        <a:rPr lang="en-US"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extract supports your claim?</a:t>
                      </a:r>
                    </a:p>
                  </a:txBody>
                  <a:tcPr anchor="ctr"/>
                </a:tc>
                <a:extLst>
                  <a:ext uri="{0D108BD9-81ED-4DB2-BD59-A6C34878D82A}">
                    <a16:rowId xmlns:a16="http://schemas.microsoft.com/office/drawing/2014/main" val="502511458"/>
                  </a:ext>
                </a:extLst>
              </a:tr>
              <a:tr h="799132">
                <a:tc>
                  <a:txBody>
                    <a:bodyPr/>
                    <a:lstStyle/>
                    <a:p>
                      <a:pPr algn="ctr"/>
                      <a:r>
                        <a:rPr lang="en-US"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words, phrases, techniques, or writer’s choices can you find? </a:t>
                      </a:r>
                    </a:p>
                  </a:txBody>
                  <a:tcPr anchor="ctr"/>
                </a:tc>
                <a:extLst>
                  <a:ext uri="{0D108BD9-81ED-4DB2-BD59-A6C34878D82A}">
                    <a16:rowId xmlns:a16="http://schemas.microsoft.com/office/drawing/2014/main" val="419609925"/>
                  </a:ext>
                </a:extLst>
              </a:tr>
              <a:tr h="799132">
                <a:tc>
                  <a:txBody>
                    <a:bodyPr/>
                    <a:lstStyle/>
                    <a:p>
                      <a:pPr algn="ctr"/>
                      <a:r>
                        <a:rPr lang="en-US" dirty="0">
                          <a:solidFill>
                            <a:schemeClr val="tx1">
                              <a:lumMod val="65000"/>
                              <a:lumOff val="35000"/>
                            </a:schemeClr>
                          </a:solidFill>
                        </a:rPr>
                        <a:t>Eat =</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writer’s choices develop your argument?</a:t>
                      </a:r>
                    </a:p>
                  </a:txBody>
                  <a:tcPr anchor="ctr"/>
                </a:tc>
                <a:extLst>
                  <a:ext uri="{0D108BD9-81ED-4DB2-BD59-A6C34878D82A}">
                    <a16:rowId xmlns:a16="http://schemas.microsoft.com/office/drawing/2014/main" val="2022816316"/>
                  </a:ext>
                </a:extLst>
              </a:tr>
              <a:tr h="799132">
                <a:tc>
                  <a:txBody>
                    <a:bodyPr/>
                    <a:lstStyle/>
                    <a:p>
                      <a:pPr algn="ctr"/>
                      <a:r>
                        <a:rPr lang="en-US"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dirty="0">
                          <a:solidFill>
                            <a:schemeClr val="tx1">
                              <a:lumMod val="65000"/>
                              <a:lumOff val="35000"/>
                            </a:schemeClr>
                          </a:solidFill>
                        </a:rPr>
                        <a:t>Cream =</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Circle Back</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contribute to your interpretation of the passage as a whole?</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4" name="Group 1033">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9EE0D184-E111-1726-7CE3-D0EAA60A30B7}"/>
              </a:ext>
            </a:extLst>
          </p:cNvPr>
          <p:cNvSpPr txBox="1"/>
          <p:nvPr/>
        </p:nvSpPr>
        <p:spPr>
          <a:xfrm>
            <a:off x="596218" y="197011"/>
            <a:ext cx="11122926" cy="6463308"/>
          </a:xfrm>
          <a:prstGeom prst="rect">
            <a:avLst/>
          </a:prstGeom>
          <a:noFill/>
        </p:spPr>
        <p:txBody>
          <a:bodyPr wrap="square">
            <a:spAutoFit/>
          </a:bodyPr>
          <a:lstStyle/>
          <a:p>
            <a:r>
              <a:rPr lang="en-GB" i="1" dirty="0"/>
              <a:t>In Sleep by Haruki Murakami, the narrator has experienced seventeen days and nights without sleep. In this extract she wonders about the effects of her sleeplessness on her life.</a:t>
            </a:r>
          </a:p>
          <a:p>
            <a:endParaRPr lang="en-GB" dirty="0"/>
          </a:p>
          <a:p>
            <a:r>
              <a:rPr lang="en-GB" i="1" dirty="0"/>
              <a:t>- How does the writer develop the narrator’s thoughts and feelings about her experiences across this extract? </a:t>
            </a:r>
            <a:endParaRPr lang="en-GB" dirty="0"/>
          </a:p>
          <a:p>
            <a:r>
              <a:rPr lang="en-GB" i="1" dirty="0"/>
              <a:t> </a:t>
            </a:r>
            <a:endParaRPr lang="en-GB" dirty="0"/>
          </a:p>
          <a:p>
            <a:r>
              <a:rPr lang="en-GB" dirty="0"/>
              <a:t>Now my inability to sleep ceased to frighten me. What was there to be afraid of? Think of the advantages! Now the hours from ten at night to six in the morning belonged to me alone. Until now, a third of every day had been used up by sleep. But no more. No more. Now it was mine, just mine, nobody else’s, all mine. I could use this time in any way I liked. No one would get in my way. No one would make demands on me. Yes, that was it. I had expanded my life. I had increased it by a third.</a:t>
            </a:r>
          </a:p>
          <a:p>
            <a:r>
              <a:rPr lang="en-GB" dirty="0"/>
              <a:t>	</a:t>
            </a:r>
          </a:p>
          <a:p>
            <a:r>
              <a:rPr lang="en-GB" dirty="0"/>
              <a:t>You are probably going to tell me that this is biologically abnormal. And you may be right. And maybe someday in the future I’ll have to pay back the debt I’m building up by continuing to do this biologically abnormal thing. Maybe life will try to collect on the expanded part – this ‘advance’ it is paying me now. This is a groundless hypothesis, but there is no ground for negating it, and it feels right to me somehow. Which means that, in the end, the balance sheet of borrowed time will even out.</a:t>
            </a:r>
          </a:p>
          <a:p>
            <a:r>
              <a:rPr lang="en-GB" dirty="0"/>
              <a:t>	</a:t>
            </a:r>
          </a:p>
          <a:p>
            <a:r>
              <a:rPr lang="en-GB" dirty="0"/>
              <a:t>Honestly, though, I didn’t give a damn, even if I had to die young. The best thing to do with a hypothesis is to let it run any course it pleases. Now, at least, I was expanding my life, and it was wonderful. My hands weren’t empty anymore. Here I was – alive, and I could feel it. It was real. I wasn’t being consumed any longer. Or at least there was a part of me in existence that was not being consumed, and that was what gave me this intensely real feeling of being alive. A life without that feeling might go on forever, but it would have no meaning at all. I saw that with absolute clarity now.</a:t>
            </a:r>
          </a:p>
        </p:txBody>
      </p:sp>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CAB486-2974-6ADF-F35E-032CAFC06F8F}"/>
            </a:ext>
          </a:extLst>
        </p:cNvPr>
        <p:cNvGrpSpPr/>
        <p:nvPr/>
      </p:nvGrpSpPr>
      <p:grpSpPr>
        <a:xfrm>
          <a:off x="0" y="0"/>
          <a:ext cx="0" cy="0"/>
          <a:chOff x="0" y="0"/>
          <a:chExt cx="0" cy="0"/>
        </a:xfrm>
      </p:grpSpPr>
      <p:grpSp>
        <p:nvGrpSpPr>
          <p:cNvPr id="1034" name="Group 1033">
            <a:extLst>
              <a:ext uri="{FF2B5EF4-FFF2-40B4-BE49-F238E27FC236}">
                <a16:creationId xmlns:a16="http://schemas.microsoft.com/office/drawing/2014/main" id="{7C9C90C2-BC24-37D1-A69E-960C01F134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2AFE4B1E-D698-E060-305B-E50505D468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887C25C-9D02-76F2-5B18-A20A1E828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C8574058-04F9-5B64-30A6-97C8FE7B08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4C27925F-CD5C-04BF-5214-EA21AEBA39C0}"/>
              </a:ext>
            </a:extLst>
          </p:cNvPr>
          <p:cNvSpPr txBox="1"/>
          <p:nvPr/>
        </p:nvSpPr>
        <p:spPr>
          <a:xfrm>
            <a:off x="596218" y="620092"/>
            <a:ext cx="11122926" cy="5078313"/>
          </a:xfrm>
          <a:prstGeom prst="rect">
            <a:avLst/>
          </a:prstGeom>
          <a:noFill/>
        </p:spPr>
        <p:txBody>
          <a:bodyPr wrap="square">
            <a:spAutoFit/>
          </a:bodyPr>
          <a:lstStyle/>
          <a:p>
            <a:r>
              <a:rPr lang="en-GB" dirty="0"/>
              <a:t>After checking to see that my husband was asleep, I would go sit on the living-room sofa, drink brandy by myself, and open my book. I read Anna Karenina three times. Each time, I made new discoveries. This enormous novel was full of revelations and riddles. Like a Chinese box, the world of the novel contained smaller worlds, and inside those were yet smaller worlds. Together these worlds made up a single universe, and the universe waited there in the book to be discovered by the reader. The old me had been able to understand only the tiniest fragment of it, but the gaze of this new me could penetrate to the core with perfect understanding. I know exactly what the great Tolstoy wanted to say, what he wanted the reader to get from his book; I could see how his message had organically crystallized as a novel, and what in that novel had surpassed the author himself.</a:t>
            </a:r>
          </a:p>
          <a:p>
            <a:endParaRPr lang="en-GB" dirty="0"/>
          </a:p>
          <a:p>
            <a:r>
              <a:rPr lang="en-GB" dirty="0"/>
              <a:t>No matter how hard I concentrated, I never tired. After reading Anna Karenina as many times as I could, I read </a:t>
            </a:r>
            <a:r>
              <a:rPr lang="en-GB" dirty="0" err="1"/>
              <a:t>Dostoyevski</a:t>
            </a:r>
            <a:r>
              <a:rPr lang="en-GB" dirty="0"/>
              <a:t>. I could read book after book with utter concentration and never tire. I could understand the most difficult passages without effort. And I responded with deep emotion.</a:t>
            </a:r>
          </a:p>
          <a:p>
            <a:endParaRPr lang="en-GB" dirty="0"/>
          </a:p>
          <a:p>
            <a:r>
              <a:rPr lang="en-GB" dirty="0"/>
              <a:t>I felt that I had always been meant to be like this. By abandoning sleep, I had expanded myself. The power to concentrate was the most important thing. Living without this power would be like opening one’s eyes without seeing anything.</a:t>
            </a:r>
          </a:p>
          <a:p>
            <a:endParaRPr lang="en-GB" dirty="0"/>
          </a:p>
          <a:p>
            <a:pPr algn="r"/>
            <a:r>
              <a:rPr lang="en-GB" i="1" dirty="0"/>
              <a:t>From The Elephant Vanishes by Haruki Murakami (1993)</a:t>
            </a:r>
            <a:endParaRPr lang="en-GB" dirty="0"/>
          </a:p>
        </p:txBody>
      </p:sp>
    </p:spTree>
    <p:extLst>
      <p:ext uri="{BB962C8B-B14F-4D97-AF65-F5344CB8AC3E}">
        <p14:creationId xmlns:p14="http://schemas.microsoft.com/office/powerpoint/2010/main" val="364323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1408033802"/>
              </p:ext>
            </p:extLst>
          </p:nvPr>
        </p:nvGraphicFramePr>
        <p:xfrm>
          <a:off x="838200" y="624468"/>
          <a:ext cx="10515600" cy="5493088"/>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925552">
                <a:tc gridSpan="2">
                  <a:txBody>
                    <a:bodyPr/>
                    <a:lstStyle/>
                    <a:p>
                      <a:pPr algn="ctr"/>
                      <a:endParaRPr lang="en-US" dirty="0"/>
                    </a:p>
                    <a:p>
                      <a:pPr algn="ctr"/>
                      <a:r>
                        <a:rPr lang="en-US" dirty="0"/>
                        <a:t>Clever Elephants Analysis Framework</a:t>
                      </a:r>
                    </a:p>
                    <a:p>
                      <a:pPr algn="ctr"/>
                      <a:endParaRPr lang="en-US" dirty="0"/>
                    </a:p>
                  </a:txBody>
                  <a:tcPr/>
                </a:tc>
                <a:tc hMerge="1">
                  <a:txBody>
                    <a:bodyPr/>
                    <a:lstStyle/>
                    <a:p>
                      <a:endParaRPr lang="en-US" dirty="0"/>
                    </a:p>
                  </a:txBody>
                  <a:tcPr/>
                </a:tc>
                <a:extLst>
                  <a:ext uri="{0D108BD9-81ED-4DB2-BD59-A6C34878D82A}">
                    <a16:rowId xmlns:a16="http://schemas.microsoft.com/office/drawing/2014/main" val="649001100"/>
                  </a:ext>
                </a:extLst>
              </a:tr>
              <a:tr h="761256">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600" kern="1200" dirty="0">
                          <a:solidFill>
                            <a:schemeClr val="tx1">
                              <a:lumMod val="65000"/>
                              <a:lumOff val="35000"/>
                            </a:schemeClr>
                          </a:solidFill>
                          <a:effectLst/>
                          <a:latin typeface="+mn-lt"/>
                          <a:ea typeface="+mn-ea"/>
                          <a:cs typeface="+mn-cs"/>
                        </a:rPr>
                        <a:t>Repetition and short sentences conveys the narrator’s excitement</a:t>
                      </a:r>
                      <a:endParaRPr lang="en-US" sz="16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761256">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“But no more. No more. Now it was mine, just mine, nobody else’s, all mine.”</a:t>
                      </a:r>
                    </a:p>
                  </a:txBody>
                  <a:tcPr anchor="ctr"/>
                </a:tc>
                <a:extLst>
                  <a:ext uri="{0D108BD9-81ED-4DB2-BD59-A6C34878D82A}">
                    <a16:rowId xmlns:a16="http://schemas.microsoft.com/office/drawing/2014/main" val="4045292092"/>
                  </a:ext>
                </a:extLst>
              </a:tr>
              <a:tr h="761256">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“Mine” is a possessive word; repetition builds the feeling of strong possessiveness.</a:t>
                      </a:r>
                    </a:p>
                  </a:txBody>
                  <a:tcPr anchor="ctr"/>
                </a:tc>
                <a:extLst>
                  <a:ext uri="{0D108BD9-81ED-4DB2-BD59-A6C34878D82A}">
                    <a16:rowId xmlns:a16="http://schemas.microsoft.com/office/drawing/2014/main" val="2849030841"/>
                  </a:ext>
                </a:extLst>
              </a:tr>
              <a:tr h="761256">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Repetition combines with short sentences to create energy and determination.</a:t>
                      </a:r>
                    </a:p>
                  </a:txBody>
                  <a:tcPr anchor="ctr"/>
                </a:tc>
                <a:extLst>
                  <a:ext uri="{0D108BD9-81ED-4DB2-BD59-A6C34878D82A}">
                    <a16:rowId xmlns:a16="http://schemas.microsoft.com/office/drawing/2014/main" val="2047060984"/>
                  </a:ext>
                </a:extLst>
              </a:tr>
              <a:tr h="761256">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can sense excitement, but also her jealousy, especially through culmination of the phrase: “all mine”.</a:t>
                      </a:r>
                    </a:p>
                  </a:txBody>
                  <a:tcPr anchor="ctr"/>
                </a:tc>
                <a:extLst>
                  <a:ext uri="{0D108BD9-81ED-4DB2-BD59-A6C34878D82A}">
                    <a16:rowId xmlns:a16="http://schemas.microsoft.com/office/drawing/2014/main" val="428196647"/>
                  </a:ext>
                </a:extLst>
              </a:tr>
              <a:tr h="761256">
                <a:tc>
                  <a:txBody>
                    <a:bodyPr/>
                    <a:lstStyle/>
                    <a:p>
                      <a:pPr algn="ctr"/>
                      <a:r>
                        <a:rPr lang="en-US" b="1" dirty="0">
                          <a:solidFill>
                            <a:schemeClr val="tx1">
                              <a:lumMod val="65000"/>
                              <a:lumOff val="35000"/>
                            </a:schemeClr>
                          </a:solidFill>
                        </a:rPr>
                        <a:t>Circle back</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The narrator is excited about her sleepless powers but also fears that they might be lost or taken away.</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p:txBody>
          <a:bodyPr>
            <a:normAutofit/>
          </a:bodyPr>
          <a:lstStyle/>
          <a:p>
            <a:pPr algn="ctr"/>
            <a:r>
              <a:rPr lang="en-US" sz="3600" dirty="0">
                <a:solidFill>
                  <a:schemeClr val="tx1">
                    <a:lumMod val="65000"/>
                    <a:lumOff val="35000"/>
                  </a:schemeClr>
                </a:solidFill>
              </a:rPr>
              <a:t>Clever Elephants Analysis Sample</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851102" y="1437997"/>
            <a:ext cx="9502698" cy="4351338"/>
          </a:xfrm>
        </p:spPr>
        <p:txBody>
          <a:bodyPr>
            <a:noAutofit/>
          </a:bodyPr>
          <a:lstStyle/>
          <a:p>
            <a:pPr marL="0" indent="0">
              <a:lnSpc>
                <a:spcPct val="150000"/>
              </a:lnSpc>
              <a:buNone/>
            </a:pPr>
            <a:r>
              <a:rPr lang="en-GB" sz="2000" dirty="0">
                <a:solidFill>
                  <a:schemeClr val="tx1">
                    <a:lumMod val="65000"/>
                    <a:lumOff val="35000"/>
                  </a:schemeClr>
                </a:solidFill>
              </a:rPr>
              <a:t>Through repetition and patterns of short sentences, Murakami conveys the narrator’s excitement over her sleepless situation. This is especially apparent in the first paragraph of the extract when she says: </a:t>
            </a:r>
            <a:r>
              <a:rPr lang="en-GB" sz="2000" i="1" dirty="0">
                <a:solidFill>
                  <a:schemeClr val="tx1">
                    <a:lumMod val="65000"/>
                    <a:lumOff val="35000"/>
                  </a:schemeClr>
                </a:solidFill>
              </a:rPr>
              <a:t>“But no more. No more. Now it was mine, just mine, nobody else’s, all mine.” </a:t>
            </a:r>
            <a:r>
              <a:rPr lang="en-GB" sz="2000" dirty="0">
                <a:solidFill>
                  <a:schemeClr val="tx1">
                    <a:lumMod val="65000"/>
                    <a:lumOff val="35000"/>
                  </a:schemeClr>
                </a:solidFill>
              </a:rPr>
              <a:t>The word</a:t>
            </a:r>
            <a:r>
              <a:rPr lang="en-GB" sz="2000" i="1" dirty="0">
                <a:solidFill>
                  <a:schemeClr val="tx1">
                    <a:lumMod val="65000"/>
                    <a:lumOff val="35000"/>
                  </a:schemeClr>
                </a:solidFill>
              </a:rPr>
              <a:t> ‘mine’ </a:t>
            </a:r>
            <a:r>
              <a:rPr lang="en-GB" sz="2000" dirty="0">
                <a:solidFill>
                  <a:schemeClr val="tx1">
                    <a:lumMod val="65000"/>
                    <a:lumOff val="35000"/>
                  </a:schemeClr>
                </a:solidFill>
              </a:rPr>
              <a:t>implies feelings of possessiveness; repetition strengthens this feeling, culminating in the strongly possessive phrase: </a:t>
            </a:r>
            <a:r>
              <a:rPr lang="en-GB" sz="2000" i="1" dirty="0">
                <a:solidFill>
                  <a:schemeClr val="tx1">
                    <a:lumMod val="65000"/>
                    <a:lumOff val="35000"/>
                  </a:schemeClr>
                </a:solidFill>
              </a:rPr>
              <a:t>“all mine.”</a:t>
            </a:r>
            <a:r>
              <a:rPr lang="en-GB" sz="2000" dirty="0">
                <a:solidFill>
                  <a:schemeClr val="tx1">
                    <a:lumMod val="65000"/>
                    <a:lumOff val="35000"/>
                  </a:schemeClr>
                </a:solidFill>
              </a:rPr>
              <a:t> She speaks in short, sharp sentences, making strong declarations that are both energetic and determined to keep hold of her new possession. As well as relishing her power, the reader may sense that she’s guarding it jealously. Therefore, repetition combines with short sharp phrases to connote the idea that, while excited about her sleepless power and determined to use it for herself, nevertheless the narrator also fears that it may be lost or taken away.</a:t>
            </a:r>
            <a:endParaRPr lang="en-US" sz="2000" dirty="0">
              <a:solidFill>
                <a:schemeClr val="tx1">
                  <a:lumMod val="65000"/>
                  <a:lumOff val="35000"/>
                </a:schemeClr>
              </a:solidFill>
            </a:endParaRPr>
          </a:p>
        </p:txBody>
      </p:sp>
      <p:sp>
        <p:nvSpPr>
          <p:cNvPr id="4" name="Left Brace 3">
            <a:extLst>
              <a:ext uri="{FF2B5EF4-FFF2-40B4-BE49-F238E27FC236}">
                <a16:creationId xmlns:a16="http://schemas.microsoft.com/office/drawing/2014/main" id="{FD573A5B-1036-F020-4FB0-02AFDDC5716C}"/>
              </a:ext>
            </a:extLst>
          </p:cNvPr>
          <p:cNvSpPr/>
          <p:nvPr/>
        </p:nvSpPr>
        <p:spPr>
          <a:xfrm>
            <a:off x="972322" y="4818534"/>
            <a:ext cx="657922" cy="157430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972324" y="3195451"/>
            <a:ext cx="657922" cy="149766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972322" y="1690688"/>
            <a:ext cx="657922" cy="135701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098" y="2184530"/>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92098" y="3763255"/>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92409" y="5408662"/>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DC896FF-1D13-9CBD-82ED-97FFBB5DC173}"/>
              </a:ext>
            </a:extLst>
          </p:cNvPr>
          <p:cNvGraphicFramePr>
            <a:graphicFrameLocks noGrp="1"/>
          </p:cNvGraphicFramePr>
          <p:nvPr>
            <p:ph idx="1"/>
            <p:extLst>
              <p:ext uri="{D42A27DB-BD31-4B8C-83A1-F6EECF244321}">
                <p14:modId xmlns:p14="http://schemas.microsoft.com/office/powerpoint/2010/main" val="2410812790"/>
              </p:ext>
            </p:extLst>
          </p:nvPr>
        </p:nvGraphicFramePr>
        <p:xfrm>
          <a:off x="838200" y="702527"/>
          <a:ext cx="10515600" cy="5622769"/>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1076784">
                <a:tc gridSpan="2">
                  <a:txBody>
                    <a:bodyPr/>
                    <a:lstStyle/>
                    <a:p>
                      <a:pPr algn="ctr"/>
                      <a:endParaRPr lang="en-US" dirty="0"/>
                    </a:p>
                    <a:p>
                      <a:pPr algn="ctr"/>
                      <a:r>
                        <a:rPr lang="en-US" dirty="0"/>
                        <a:t>Clever Elephants Analysis Framework (Layered)</a:t>
                      </a:r>
                    </a:p>
                    <a:p>
                      <a:pPr algn="ctr"/>
                      <a:endParaRPr lang="en-US" dirty="0"/>
                    </a:p>
                  </a:txBody>
                  <a:tcPr/>
                </a:tc>
                <a:tc hMerge="1">
                  <a:txBody>
                    <a:bodyPr/>
                    <a:lstStyle/>
                    <a:p>
                      <a:endParaRPr lang="en-US" dirty="0"/>
                    </a:p>
                  </a:txBody>
                  <a:tcPr/>
                </a:tc>
                <a:extLst>
                  <a:ext uri="{0D108BD9-81ED-4DB2-BD59-A6C34878D82A}">
                    <a16:rowId xmlns:a16="http://schemas.microsoft.com/office/drawing/2014/main" val="649001100"/>
                  </a:ext>
                </a:extLst>
              </a:tr>
              <a:tr h="75374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500" kern="1200" dirty="0">
                          <a:solidFill>
                            <a:schemeClr val="tx1">
                              <a:lumMod val="65000"/>
                              <a:lumOff val="35000"/>
                            </a:schemeClr>
                          </a:solidFill>
                          <a:effectLst/>
                          <a:latin typeface="+mn-lt"/>
                          <a:ea typeface="+mn-ea"/>
                          <a:cs typeface="+mn-cs"/>
                        </a:rPr>
                        <a:t>Repetition and short sentences conveys the narrator’s excitement</a:t>
                      </a:r>
                      <a:endParaRPr lang="en-US" sz="15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75374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500" dirty="0">
                          <a:solidFill>
                            <a:schemeClr val="tx1">
                              <a:lumMod val="65000"/>
                              <a:lumOff val="35000"/>
                            </a:schemeClr>
                          </a:solidFill>
                        </a:rPr>
                        <a:t>“But no more. No more. Now it was mine, just mine, nobody else’s, all mine.”</a:t>
                      </a:r>
                    </a:p>
                    <a:p>
                      <a:r>
                        <a:rPr lang="en-US" sz="1500" dirty="0">
                          <a:solidFill>
                            <a:schemeClr val="tx1">
                              <a:lumMod val="65000"/>
                              <a:lumOff val="35000"/>
                            </a:schemeClr>
                          </a:solidFill>
                        </a:rPr>
                        <a:t>“My hands weren’t empty anymore” </a:t>
                      </a:r>
                    </a:p>
                  </a:txBody>
                  <a:tcPr anchor="ctr"/>
                </a:tc>
                <a:extLst>
                  <a:ext uri="{0D108BD9-81ED-4DB2-BD59-A6C34878D82A}">
                    <a16:rowId xmlns:a16="http://schemas.microsoft.com/office/drawing/2014/main" val="4045292092"/>
                  </a:ext>
                </a:extLst>
              </a:tr>
              <a:tr h="75374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500" dirty="0">
                          <a:solidFill>
                            <a:schemeClr val="tx1">
                              <a:lumMod val="65000"/>
                              <a:lumOff val="35000"/>
                            </a:schemeClr>
                          </a:solidFill>
                        </a:rPr>
                        <a:t>“Mine” is a possessive word; repetition builds the feeling of strong possessiveness.</a:t>
                      </a:r>
                    </a:p>
                    <a:p>
                      <a:r>
                        <a:rPr lang="en-US" sz="1500" dirty="0">
                          <a:solidFill>
                            <a:schemeClr val="tx1">
                              <a:lumMod val="65000"/>
                              <a:lumOff val="35000"/>
                            </a:schemeClr>
                          </a:solidFill>
                        </a:rPr>
                        <a:t>Metaphor of empty hands suggests a lack of power or control.</a:t>
                      </a:r>
                    </a:p>
                  </a:txBody>
                  <a:tcPr anchor="ctr"/>
                </a:tc>
                <a:extLst>
                  <a:ext uri="{0D108BD9-81ED-4DB2-BD59-A6C34878D82A}">
                    <a16:rowId xmlns:a16="http://schemas.microsoft.com/office/drawing/2014/main" val="2849030841"/>
                  </a:ext>
                </a:extLst>
              </a:tr>
              <a:tr h="75374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500" dirty="0">
                          <a:solidFill>
                            <a:schemeClr val="tx1">
                              <a:lumMod val="65000"/>
                              <a:lumOff val="35000"/>
                            </a:schemeClr>
                          </a:solidFill>
                        </a:rPr>
                        <a:t>The narrator’s sleeplessness is a power that allows her to transform herself. Her ‘old self’ was confined to a housewife role, but her new self experiences autonomy; she can decide for herself how to spend her time.</a:t>
                      </a:r>
                    </a:p>
                  </a:txBody>
                  <a:tcPr anchor="ctr"/>
                </a:tc>
                <a:extLst>
                  <a:ext uri="{0D108BD9-81ED-4DB2-BD59-A6C34878D82A}">
                    <a16:rowId xmlns:a16="http://schemas.microsoft.com/office/drawing/2014/main" val="2047060984"/>
                  </a:ext>
                </a:extLst>
              </a:tr>
              <a:tr h="75374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500" dirty="0">
                          <a:solidFill>
                            <a:schemeClr val="tx1">
                              <a:lumMod val="65000"/>
                              <a:lumOff val="35000"/>
                            </a:schemeClr>
                          </a:solidFill>
                        </a:rPr>
                        <a:t>Readers can sense excitement, but also a feeling of protectiveness because of her previous experiences. She doesn’t want to go back to her previous ‘housewife’ role.</a:t>
                      </a:r>
                    </a:p>
                  </a:txBody>
                  <a:tcPr anchor="ctr"/>
                </a:tc>
                <a:extLst>
                  <a:ext uri="{0D108BD9-81ED-4DB2-BD59-A6C34878D82A}">
                    <a16:rowId xmlns:a16="http://schemas.microsoft.com/office/drawing/2014/main" val="428196647"/>
                  </a:ext>
                </a:extLst>
              </a:tr>
              <a:tr h="753749">
                <a:tc>
                  <a:txBody>
                    <a:bodyPr/>
                    <a:lstStyle/>
                    <a:p>
                      <a:pPr algn="ctr"/>
                      <a:r>
                        <a:rPr lang="en-US" b="1" dirty="0">
                          <a:solidFill>
                            <a:schemeClr val="tx1">
                              <a:lumMod val="65000"/>
                              <a:lumOff val="35000"/>
                            </a:schemeClr>
                          </a:solidFill>
                        </a:rPr>
                        <a:t>Circle Back</a:t>
                      </a:r>
                    </a:p>
                  </a:txBody>
                  <a:tcPr anchor="ctr">
                    <a:solidFill>
                      <a:schemeClr val="accent5">
                        <a:lumMod val="20000"/>
                        <a:lumOff val="80000"/>
                      </a:schemeClr>
                    </a:solidFill>
                  </a:tcPr>
                </a:tc>
                <a:tc>
                  <a:txBody>
                    <a:bodyPr/>
                    <a:lstStyle/>
                    <a:p>
                      <a:r>
                        <a:rPr lang="en-US" sz="1500" dirty="0">
                          <a:solidFill>
                            <a:schemeClr val="tx1">
                              <a:lumMod val="65000"/>
                              <a:lumOff val="35000"/>
                            </a:schemeClr>
                          </a:solidFill>
                        </a:rPr>
                        <a:t>Repetition combines with metaphor to suggest excitement, but also protectiveness. The narrator is jealous of her new independence and does not want to go back to her previous life.</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43257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r"/>
        </a:blipFill>
        <a:effectLst/>
      </p:bgPr>
    </p:bg>
    <p:spTree>
      <p:nvGrpSpPr>
        <p:cNvPr id="1" name="">
          <a:extLst>
            <a:ext uri="{FF2B5EF4-FFF2-40B4-BE49-F238E27FC236}">
              <a16:creationId xmlns:a16="http://schemas.microsoft.com/office/drawing/2014/main" id="{B32C3F7F-C503-9DF6-835C-E2CFB4BD8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D605D-EB25-B929-F2F3-8217FC67EB2B}"/>
              </a:ext>
            </a:extLst>
          </p:cNvPr>
          <p:cNvSpPr>
            <a:spLocks noGrp="1"/>
          </p:cNvSpPr>
          <p:nvPr>
            <p:ph type="title"/>
          </p:nvPr>
        </p:nvSpPr>
        <p:spPr>
          <a:xfrm>
            <a:off x="838199" y="125224"/>
            <a:ext cx="10515600" cy="1325563"/>
          </a:xfrm>
        </p:spPr>
        <p:txBody>
          <a:bodyPr>
            <a:normAutofit/>
          </a:bodyPr>
          <a:lstStyle/>
          <a:p>
            <a:pPr algn="ctr"/>
            <a:r>
              <a:rPr lang="en-US" sz="3600" dirty="0">
                <a:solidFill>
                  <a:schemeClr val="tx1">
                    <a:lumMod val="65000"/>
                    <a:lumOff val="35000"/>
                  </a:schemeClr>
                </a:solidFill>
              </a:rPr>
              <a:t>Clever Elephants Layered Analysis</a:t>
            </a:r>
          </a:p>
        </p:txBody>
      </p:sp>
      <p:sp>
        <p:nvSpPr>
          <p:cNvPr id="3" name="Content Placeholder 2">
            <a:extLst>
              <a:ext uri="{FF2B5EF4-FFF2-40B4-BE49-F238E27FC236}">
                <a16:creationId xmlns:a16="http://schemas.microsoft.com/office/drawing/2014/main" id="{42B20249-88F2-5597-2816-DDE0E42BA693}"/>
              </a:ext>
            </a:extLst>
          </p:cNvPr>
          <p:cNvSpPr>
            <a:spLocks noGrp="1"/>
          </p:cNvSpPr>
          <p:nvPr>
            <p:ph idx="1"/>
          </p:nvPr>
        </p:nvSpPr>
        <p:spPr>
          <a:xfrm>
            <a:off x="2007221" y="1399136"/>
            <a:ext cx="9346580" cy="4785448"/>
          </a:xfrm>
        </p:spPr>
        <p:txBody>
          <a:bodyPr>
            <a:noAutofit/>
          </a:bodyPr>
          <a:lstStyle/>
          <a:p>
            <a:pPr marL="0" indent="0">
              <a:lnSpc>
                <a:spcPct val="130000"/>
              </a:lnSpc>
              <a:buNone/>
            </a:pPr>
            <a:r>
              <a:rPr lang="en-GB" sz="1600" dirty="0">
                <a:solidFill>
                  <a:schemeClr val="tx1">
                    <a:lumMod val="65000"/>
                    <a:lumOff val="35000"/>
                  </a:schemeClr>
                </a:solidFill>
              </a:rPr>
              <a:t>Through repetition and patterns of short sentences, Murakami conveys the narrator’s excitement over her sleepless situation. This is especially apparent in the first paragraph of the extract when she says: </a:t>
            </a:r>
            <a:r>
              <a:rPr lang="en-GB" sz="1600" i="1" dirty="0">
                <a:solidFill>
                  <a:schemeClr val="tx1">
                    <a:lumMod val="65000"/>
                    <a:lumOff val="35000"/>
                  </a:schemeClr>
                </a:solidFill>
              </a:rPr>
              <a:t>“But no more. No more. Now it was mine, just mine, nobody else’s, all mine.” </a:t>
            </a:r>
            <a:r>
              <a:rPr lang="en-GB" sz="1600" dirty="0">
                <a:solidFill>
                  <a:schemeClr val="tx1">
                    <a:lumMod val="65000"/>
                    <a:lumOff val="35000"/>
                  </a:schemeClr>
                </a:solidFill>
              </a:rPr>
              <a:t>The word</a:t>
            </a:r>
            <a:r>
              <a:rPr lang="en-GB" sz="1600" i="1" dirty="0">
                <a:solidFill>
                  <a:schemeClr val="tx1">
                    <a:lumMod val="65000"/>
                    <a:lumOff val="35000"/>
                  </a:schemeClr>
                </a:solidFill>
              </a:rPr>
              <a:t> ‘mine’ </a:t>
            </a:r>
            <a:r>
              <a:rPr lang="en-GB" sz="1600" dirty="0">
                <a:solidFill>
                  <a:schemeClr val="tx1">
                    <a:lumMod val="65000"/>
                    <a:lumOff val="35000"/>
                  </a:schemeClr>
                </a:solidFill>
              </a:rPr>
              <a:t>implies feelings of possessiveness; repetition strengthens this feeling, culminating in the strongly possessive phrase: </a:t>
            </a:r>
            <a:r>
              <a:rPr lang="en-GB" sz="1600" i="1" dirty="0">
                <a:solidFill>
                  <a:schemeClr val="tx1">
                    <a:lumMod val="65000"/>
                    <a:lumOff val="35000"/>
                  </a:schemeClr>
                </a:solidFill>
              </a:rPr>
              <a:t>“all mine.”</a:t>
            </a:r>
            <a:r>
              <a:rPr lang="en-GB" sz="1600" dirty="0">
                <a:solidFill>
                  <a:schemeClr val="tx1">
                    <a:lumMod val="65000"/>
                    <a:lumOff val="35000"/>
                  </a:schemeClr>
                </a:solidFill>
              </a:rPr>
              <a:t> She speaks in short, sharp sentences, making strong declarations that are both energetic and suggest she’s determined to keep hold of her new possession. Furthermore, the phrase “</a:t>
            </a:r>
            <a:r>
              <a:rPr lang="en-GB" sz="1600" i="1" dirty="0">
                <a:solidFill>
                  <a:schemeClr val="tx1">
                    <a:lumMod val="65000"/>
                    <a:lumOff val="35000"/>
                  </a:schemeClr>
                </a:solidFill>
              </a:rPr>
              <a:t>nobody else’s”</a:t>
            </a:r>
            <a:r>
              <a:rPr lang="en-GB" sz="1600" dirty="0">
                <a:solidFill>
                  <a:schemeClr val="tx1">
                    <a:lumMod val="65000"/>
                    <a:lumOff val="35000"/>
                  </a:schemeClr>
                </a:solidFill>
              </a:rPr>
              <a:t> combines with clues elsewhere in the passage to suggest that having power and control may be a new experience for her. A reference to her husband hints at a limiting force, as does the third paragraph metaphor </a:t>
            </a:r>
            <a:r>
              <a:rPr lang="en-GB" sz="1600" i="1" dirty="0">
                <a:solidFill>
                  <a:schemeClr val="tx1">
                    <a:lumMod val="65000"/>
                    <a:lumOff val="35000"/>
                  </a:schemeClr>
                </a:solidFill>
              </a:rPr>
              <a:t>“my hands weren’t empty anymore.”</a:t>
            </a:r>
            <a:r>
              <a:rPr lang="en-GB" sz="1600" dirty="0">
                <a:solidFill>
                  <a:schemeClr val="tx1">
                    <a:lumMod val="65000"/>
                    <a:lumOff val="35000"/>
                  </a:schemeClr>
                </a:solidFill>
              </a:rPr>
              <a:t> The image of empty hands is one of powerlessness; by implication, the opposite image of holding something suggests she now has the ability to take control. In this way, the reader feels the narrator’s positive energy also has a tone of protective jealousy, revealing excitement about her sleepless powers – but also the fear that they will be taken away. Through combining repetition with metaphor, Murakami further suggests the narrator’s transformation from an ‘old self’ who may have been somewhat timid to a ‘new self’ who takes control into her own hands and fiercely guards her newfound autonomy and freedom.</a:t>
            </a:r>
          </a:p>
        </p:txBody>
      </p:sp>
      <p:sp>
        <p:nvSpPr>
          <p:cNvPr id="13" name="Left Brace 12">
            <a:extLst>
              <a:ext uri="{FF2B5EF4-FFF2-40B4-BE49-F238E27FC236}">
                <a16:creationId xmlns:a16="http://schemas.microsoft.com/office/drawing/2014/main" id="{FD325499-1FC0-6DCC-A6C2-8DB5CF265312}"/>
              </a:ext>
            </a:extLst>
          </p:cNvPr>
          <p:cNvSpPr/>
          <p:nvPr/>
        </p:nvSpPr>
        <p:spPr>
          <a:xfrm>
            <a:off x="921213" y="4690147"/>
            <a:ext cx="657922" cy="157430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Left Brace 16">
            <a:extLst>
              <a:ext uri="{FF2B5EF4-FFF2-40B4-BE49-F238E27FC236}">
                <a16:creationId xmlns:a16="http://schemas.microsoft.com/office/drawing/2014/main" id="{48FC6891-2D57-6600-C1A5-D72CB968929D}"/>
              </a:ext>
            </a:extLst>
          </p:cNvPr>
          <p:cNvSpPr/>
          <p:nvPr/>
        </p:nvSpPr>
        <p:spPr>
          <a:xfrm>
            <a:off x="921215" y="2897648"/>
            <a:ext cx="657922" cy="166707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Left Brace 19">
            <a:extLst>
              <a:ext uri="{FF2B5EF4-FFF2-40B4-BE49-F238E27FC236}">
                <a16:creationId xmlns:a16="http://schemas.microsoft.com/office/drawing/2014/main" id="{4AE566B1-8915-B1B1-CDFA-E393C7EA3E12}"/>
              </a:ext>
            </a:extLst>
          </p:cNvPr>
          <p:cNvSpPr/>
          <p:nvPr/>
        </p:nvSpPr>
        <p:spPr>
          <a:xfrm>
            <a:off x="921213" y="1562301"/>
            <a:ext cx="657922" cy="120992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B691C5C4-F972-87B0-AEA3-B5527B05ED93}"/>
              </a:ext>
            </a:extLst>
          </p:cNvPr>
          <p:cNvSpPr txBox="1"/>
          <p:nvPr/>
        </p:nvSpPr>
        <p:spPr>
          <a:xfrm>
            <a:off x="240989" y="1963726"/>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22" name="TextBox 21">
            <a:extLst>
              <a:ext uri="{FF2B5EF4-FFF2-40B4-BE49-F238E27FC236}">
                <a16:creationId xmlns:a16="http://schemas.microsoft.com/office/drawing/2014/main" id="{4FEB143F-AEDA-2824-89A0-98E86ACA84CA}"/>
              </a:ext>
            </a:extLst>
          </p:cNvPr>
          <p:cNvSpPr txBox="1"/>
          <p:nvPr/>
        </p:nvSpPr>
        <p:spPr>
          <a:xfrm>
            <a:off x="240989" y="3546520"/>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23" name="TextBox 22">
            <a:extLst>
              <a:ext uri="{FF2B5EF4-FFF2-40B4-BE49-F238E27FC236}">
                <a16:creationId xmlns:a16="http://schemas.microsoft.com/office/drawing/2014/main" id="{413F5F3F-E2F0-7245-A46E-6E7ABFC9D9A0}"/>
              </a:ext>
            </a:extLst>
          </p:cNvPr>
          <p:cNvSpPr txBox="1"/>
          <p:nvPr/>
        </p:nvSpPr>
        <p:spPr>
          <a:xfrm>
            <a:off x="252140" y="5292633"/>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775223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p:txBody>
          <a:bodyPr/>
          <a:lstStyle/>
          <a:p>
            <a:pPr algn="ctr"/>
            <a:r>
              <a:rPr lang="en-US" dirty="0">
                <a:solidFill>
                  <a:schemeClr val="tx1">
                    <a:lumMod val="65000"/>
                    <a:lumOff val="35000"/>
                  </a:schemeClr>
                </a:solidFill>
              </a:rPr>
              <a:t>Analysis Writing Practice: </a:t>
            </a:r>
            <a:r>
              <a:rPr lang="en-US" i="1" dirty="0">
                <a:solidFill>
                  <a:schemeClr val="tx1">
                    <a:lumMod val="65000"/>
                    <a:lumOff val="35000"/>
                  </a:schemeClr>
                </a:solidFill>
              </a:rPr>
              <a:t>Murakami</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690688"/>
            <a:ext cx="10515600" cy="4486275"/>
          </a:xfrm>
        </p:spPr>
        <p:txBody>
          <a:bodyPr>
            <a:normAutofit fontScale="77500" lnSpcReduction="20000"/>
          </a:bodyPr>
          <a:lstStyle/>
          <a:p>
            <a:pPr>
              <a:lnSpc>
                <a:spcPct val="140000"/>
              </a:lnSpc>
            </a:pPr>
            <a:r>
              <a:rPr lang="en-US" dirty="0">
                <a:solidFill>
                  <a:schemeClr val="tx1">
                    <a:lumMod val="65000"/>
                    <a:lumOff val="35000"/>
                  </a:schemeClr>
                </a:solidFill>
              </a:rPr>
              <a:t>Use another extract to write your own Clever Elephants analytical response;</a:t>
            </a:r>
          </a:p>
          <a:p>
            <a:pPr>
              <a:lnSpc>
                <a:spcPct val="140000"/>
              </a:lnSpc>
            </a:pPr>
            <a:r>
              <a:rPr lang="en-US" dirty="0">
                <a:solidFill>
                  <a:schemeClr val="tx1">
                    <a:lumMod val="65000"/>
                    <a:lumOff val="35000"/>
                  </a:schemeClr>
                </a:solidFill>
              </a:rPr>
              <a:t>You can highlight and makes notes on the extract to get started;</a:t>
            </a:r>
          </a:p>
          <a:p>
            <a:pPr>
              <a:lnSpc>
                <a:spcPct val="140000"/>
              </a:lnSpc>
            </a:pPr>
            <a:r>
              <a:rPr lang="en-US" dirty="0">
                <a:solidFill>
                  <a:schemeClr val="tx1">
                    <a:lumMod val="65000"/>
                    <a:lumOff val="35000"/>
                  </a:schemeClr>
                </a:solidFill>
              </a:rPr>
              <a:t>Try to work up a three-stage answer to the question using selected details from the passages to support you claims;</a:t>
            </a:r>
          </a:p>
          <a:p>
            <a:pPr>
              <a:lnSpc>
                <a:spcPct val="140000"/>
              </a:lnSpc>
            </a:pPr>
            <a:r>
              <a:rPr lang="en-US" dirty="0">
                <a:solidFill>
                  <a:schemeClr val="tx1">
                    <a:lumMod val="65000"/>
                    <a:lumOff val="35000"/>
                  </a:schemeClr>
                </a:solidFill>
              </a:rPr>
              <a:t>Create Clever Elephants planning frames for each paragraph and write your answer;</a:t>
            </a:r>
          </a:p>
          <a:p>
            <a:pPr>
              <a:lnSpc>
                <a:spcPct val="140000"/>
              </a:lnSpc>
            </a:pPr>
            <a:r>
              <a:rPr lang="en-US" dirty="0">
                <a:solidFill>
                  <a:schemeClr val="tx1">
                    <a:lumMod val="65000"/>
                    <a:lumOff val="35000"/>
                  </a:schemeClr>
                </a:solidFill>
              </a:rPr>
              <a:t>If this is the first time you’ve used the Clever Elephants mnemonic, to make doubly sure you’ve included all the different analysis elements, </a:t>
            </a:r>
            <a:r>
              <a:rPr lang="en-US" dirty="0" err="1">
                <a:solidFill>
                  <a:schemeClr val="tx1">
                    <a:lumMod val="65000"/>
                    <a:lumOff val="35000"/>
                  </a:schemeClr>
                </a:solidFill>
              </a:rPr>
              <a:t>colour</a:t>
            </a:r>
            <a:r>
              <a:rPr lang="en-US" dirty="0">
                <a:solidFill>
                  <a:schemeClr val="tx1">
                    <a:lumMod val="65000"/>
                    <a:lumOff val="35000"/>
                  </a:schemeClr>
                </a:solidFill>
              </a:rPr>
              <a:t>-code your first couple of paragraphs before you submit them for checking.</a:t>
            </a:r>
          </a:p>
        </p:txBody>
      </p:sp>
      <p:pic>
        <p:nvPicPr>
          <p:cNvPr id="5" name="Picture 4">
            <a:extLst>
              <a:ext uri="{FF2B5EF4-FFF2-40B4-BE49-F238E27FC236}">
                <a16:creationId xmlns:a16="http://schemas.microsoft.com/office/drawing/2014/main" id="{BD442015-5AAB-B3D8-9726-A5FF5F43B5F0}"/>
              </a:ext>
            </a:extLst>
          </p:cNvPr>
          <p:cNvPicPr>
            <a:picLocks noChangeAspect="1"/>
          </p:cNvPicPr>
          <p:nvPr/>
        </p:nvPicPr>
        <p:blipFill>
          <a:blip r:embed="rId2">
            <a:alphaModFix amt="60000"/>
          </a:blip>
          <a:stretch>
            <a:fillRect/>
          </a:stretch>
        </p:blipFill>
        <p:spPr>
          <a:xfrm rot="632749">
            <a:off x="10375440" y="423801"/>
            <a:ext cx="1287278" cy="1287278"/>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52440F7-1386-A338-D0CB-329C39A8E3A5}"/>
              </a:ext>
            </a:extLst>
          </p:cNvPr>
          <p:cNvGraphicFramePr>
            <a:graphicFrameLocks noGrp="1"/>
          </p:cNvGraphicFramePr>
          <p:nvPr>
            <p:ph idx="1"/>
            <p:extLst>
              <p:ext uri="{D42A27DB-BD31-4B8C-83A1-F6EECF244321}">
                <p14:modId xmlns:p14="http://schemas.microsoft.com/office/powerpoint/2010/main" val="1465020857"/>
              </p:ext>
            </p:extLst>
          </p:nvPr>
        </p:nvGraphicFramePr>
        <p:xfrm>
          <a:off x="838200" y="365760"/>
          <a:ext cx="10515600" cy="6163440"/>
        </p:xfrm>
        <a:graphic>
          <a:graphicData uri="http://schemas.openxmlformats.org/drawingml/2006/table">
            <a:tbl>
              <a:tblPr firstRow="1" bandRow="1">
                <a:tableStyleId>{5C22544A-7EE6-4342-B048-85BDC9FD1C3A}</a:tableStyleId>
              </a:tblPr>
              <a:tblGrid>
                <a:gridCol w="2128024">
                  <a:extLst>
                    <a:ext uri="{9D8B030D-6E8A-4147-A177-3AD203B41FA5}">
                      <a16:colId xmlns:a16="http://schemas.microsoft.com/office/drawing/2014/main" val="3277424840"/>
                    </a:ext>
                  </a:extLst>
                </a:gridCol>
                <a:gridCol w="4193788">
                  <a:extLst>
                    <a:ext uri="{9D8B030D-6E8A-4147-A177-3AD203B41FA5}">
                      <a16:colId xmlns:a16="http://schemas.microsoft.com/office/drawing/2014/main" val="3846457307"/>
                    </a:ext>
                  </a:extLst>
                </a:gridCol>
                <a:gridCol w="4193788">
                  <a:extLst>
                    <a:ext uri="{9D8B030D-6E8A-4147-A177-3AD203B41FA5}">
                      <a16:colId xmlns:a16="http://schemas.microsoft.com/office/drawing/2014/main" val="3279074337"/>
                    </a:ext>
                  </a:extLst>
                </a:gridCol>
              </a:tblGrid>
              <a:tr h="893928">
                <a:tc gridSpan="3">
                  <a:txBody>
                    <a:bodyPr/>
                    <a:lstStyle/>
                    <a:p>
                      <a:endParaRPr lang="en-US" dirty="0"/>
                    </a:p>
                    <a:p>
                      <a:pPr algn="ctr"/>
                      <a:r>
                        <a:rPr lang="en-US" dirty="0"/>
                        <a:t>Useful Sentence Patterns for Clever Elephants Sleep Analysis </a:t>
                      </a:r>
                    </a:p>
                    <a:p>
                      <a:pPr algn="ctr"/>
                      <a:endParaRPr lang="en-US" dirty="0"/>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936131445"/>
                  </a:ext>
                </a:extLst>
              </a:tr>
              <a:tr h="874840">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nSpc>
                          <a:spcPct val="150000"/>
                        </a:lnSpc>
                      </a:pPr>
                      <a:r>
                        <a:rPr lang="en-US" sz="1700" dirty="0">
                          <a:solidFill>
                            <a:schemeClr val="tx1">
                              <a:lumMod val="65000"/>
                              <a:lumOff val="35000"/>
                            </a:schemeClr>
                          </a:solidFill>
                        </a:rPr>
                        <a:t>Through… Murakami conveys…</a:t>
                      </a:r>
                    </a:p>
                    <a:p>
                      <a:pPr>
                        <a:lnSpc>
                          <a:spcPct val="150000"/>
                        </a:lnSpc>
                      </a:pPr>
                      <a:r>
                        <a:rPr lang="en-US" sz="1700" dirty="0">
                          <a:solidFill>
                            <a:schemeClr val="tx1">
                              <a:lumMod val="65000"/>
                              <a:lumOff val="35000"/>
                            </a:schemeClr>
                          </a:solidFill>
                        </a:rPr>
                        <a:t>The writer uses… to…</a:t>
                      </a:r>
                    </a:p>
                  </a:txBody>
                  <a:tcPr/>
                </a:tc>
                <a:tc>
                  <a:txBody>
                    <a:bodyPr/>
                    <a:lstStyle/>
                    <a:p>
                      <a:pPr>
                        <a:lnSpc>
                          <a:spcPct val="150000"/>
                        </a:lnSpc>
                      </a:pPr>
                      <a:r>
                        <a:rPr lang="en-US" sz="1700" dirty="0">
                          <a:solidFill>
                            <a:schemeClr val="tx1">
                              <a:lumMod val="65000"/>
                              <a:lumOff val="35000"/>
                            </a:schemeClr>
                          </a:solidFill>
                        </a:rPr>
                        <a:t>Murakami presents a feeling of… by…</a:t>
                      </a:r>
                    </a:p>
                    <a:p>
                      <a:pPr>
                        <a:lnSpc>
                          <a:spcPct val="150000"/>
                        </a:lnSpc>
                      </a:pPr>
                      <a:endParaRPr lang="en-US" sz="1700" dirty="0">
                        <a:solidFill>
                          <a:schemeClr val="tx1">
                            <a:lumMod val="65000"/>
                            <a:lumOff val="35000"/>
                          </a:schemeClr>
                        </a:solidFill>
                      </a:endParaRPr>
                    </a:p>
                  </a:txBody>
                  <a:tcPr/>
                </a:tc>
                <a:extLst>
                  <a:ext uri="{0D108BD9-81ED-4DB2-BD59-A6C34878D82A}">
                    <a16:rowId xmlns:a16="http://schemas.microsoft.com/office/drawing/2014/main" val="1277954156"/>
                  </a:ext>
                </a:extLst>
              </a:tr>
              <a:tr h="874840">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nSpc>
                          <a:spcPct val="150000"/>
                        </a:lnSpc>
                      </a:pPr>
                      <a:r>
                        <a:rPr lang="en-US" sz="1700" dirty="0">
                          <a:solidFill>
                            <a:schemeClr val="tx1">
                              <a:lumMod val="65000"/>
                              <a:lumOff val="35000"/>
                            </a:schemeClr>
                          </a:solidFill>
                        </a:rPr>
                        <a:t>For example: “…”</a:t>
                      </a:r>
                    </a:p>
                    <a:p>
                      <a:pPr>
                        <a:lnSpc>
                          <a:spcPct val="150000"/>
                        </a:lnSpc>
                      </a:pPr>
                      <a:r>
                        <a:rPr lang="en-US" sz="1700" dirty="0">
                          <a:solidFill>
                            <a:schemeClr val="tx1">
                              <a:lumMod val="65000"/>
                              <a:lumOff val="35000"/>
                            </a:schemeClr>
                          </a:solidFill>
                        </a:rPr>
                        <a:t>This can be seen in the words: “…”</a:t>
                      </a:r>
                    </a:p>
                  </a:txBody>
                  <a:tcPr/>
                </a:tc>
                <a:tc>
                  <a:txBody>
                    <a:bodyPr/>
                    <a:lstStyle/>
                    <a:p>
                      <a:pPr>
                        <a:lnSpc>
                          <a:spcPct val="150000"/>
                        </a:lnSpc>
                      </a:pPr>
                      <a:r>
                        <a:rPr lang="en-US" sz="1700" dirty="0">
                          <a:solidFill>
                            <a:schemeClr val="tx1">
                              <a:lumMod val="65000"/>
                              <a:lumOff val="35000"/>
                            </a:schemeClr>
                          </a:solidFill>
                        </a:rPr>
                        <a:t>The narrator thinks: “…”</a:t>
                      </a:r>
                    </a:p>
                  </a:txBody>
                  <a:tcPr/>
                </a:tc>
                <a:extLst>
                  <a:ext uri="{0D108BD9-81ED-4DB2-BD59-A6C34878D82A}">
                    <a16:rowId xmlns:a16="http://schemas.microsoft.com/office/drawing/2014/main" val="1022109002"/>
                  </a:ext>
                </a:extLst>
              </a:tr>
              <a:tr h="874840">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nSpc>
                          <a:spcPct val="150000"/>
                        </a:lnSpc>
                      </a:pPr>
                      <a:r>
                        <a:rPr lang="en-US" sz="1700" dirty="0">
                          <a:solidFill>
                            <a:schemeClr val="tx1">
                              <a:lumMod val="65000"/>
                              <a:lumOff val="35000"/>
                            </a:schemeClr>
                          </a:solidFill>
                        </a:rPr>
                        <a:t>The word X connotes… </a:t>
                      </a:r>
                    </a:p>
                    <a:p>
                      <a:pPr>
                        <a:lnSpc>
                          <a:spcPct val="150000"/>
                        </a:lnSpc>
                      </a:pPr>
                      <a:r>
                        <a:rPr lang="en-US" sz="1700" dirty="0">
                          <a:solidFill>
                            <a:schemeClr val="tx1">
                              <a:lumMod val="65000"/>
                              <a:lumOff val="35000"/>
                            </a:schemeClr>
                          </a:solidFill>
                        </a:rPr>
                        <a:t>The detail of… reveals…</a:t>
                      </a:r>
                    </a:p>
                  </a:txBody>
                  <a:tcPr/>
                </a:tc>
                <a:tc>
                  <a:txBody>
                    <a:bodyPr/>
                    <a:lstStyle/>
                    <a:p>
                      <a:pPr>
                        <a:lnSpc>
                          <a:spcPct val="150000"/>
                        </a:lnSpc>
                      </a:pPr>
                      <a:r>
                        <a:rPr lang="en-US" sz="1700" dirty="0">
                          <a:solidFill>
                            <a:schemeClr val="tx1">
                              <a:lumMod val="65000"/>
                              <a:lumOff val="35000"/>
                            </a:schemeClr>
                          </a:solidFill>
                        </a:rPr>
                        <a:t>The writer uses… to imply…</a:t>
                      </a:r>
                    </a:p>
                    <a:p>
                      <a:pPr>
                        <a:lnSpc>
                          <a:spcPct val="150000"/>
                        </a:lnSpc>
                      </a:pPr>
                      <a:r>
                        <a:rPr lang="en-US" sz="1700" dirty="0">
                          <a:solidFill>
                            <a:schemeClr val="tx1">
                              <a:lumMod val="65000"/>
                              <a:lumOff val="35000"/>
                            </a:schemeClr>
                          </a:solidFill>
                        </a:rPr>
                        <a:t>Through the writer’s choice of… </a:t>
                      </a:r>
                    </a:p>
                  </a:txBody>
                  <a:tcPr/>
                </a:tc>
                <a:extLst>
                  <a:ext uri="{0D108BD9-81ED-4DB2-BD59-A6C34878D82A}">
                    <a16:rowId xmlns:a16="http://schemas.microsoft.com/office/drawing/2014/main" val="1582782759"/>
                  </a:ext>
                </a:extLst>
              </a:tr>
              <a:tr h="874840">
                <a:tc>
                  <a:txBody>
                    <a:bodyPr/>
                    <a:lstStyle/>
                    <a:p>
                      <a:pPr algn="ctr"/>
                      <a:r>
                        <a:rPr lang="en-US" b="1" dirty="0">
                          <a:solidFill>
                            <a:schemeClr val="tx1">
                              <a:lumMod val="65000"/>
                              <a:lumOff val="35000"/>
                            </a:schemeClr>
                          </a:solidFill>
                        </a:rPr>
                        <a:t>Explanation</a:t>
                      </a:r>
                    </a:p>
                  </a:txBody>
                  <a:tcPr anchor="ctr">
                    <a:solidFill>
                      <a:srgbClr val="B4E5A2">
                        <a:alpha val="50196"/>
                      </a:srgbClr>
                    </a:solidFill>
                  </a:tcPr>
                </a:tc>
                <a:tc>
                  <a:txBody>
                    <a:bodyPr/>
                    <a:lstStyle/>
                    <a:p>
                      <a:pPr>
                        <a:lnSpc>
                          <a:spcPct val="150000"/>
                        </a:lnSpc>
                      </a:pPr>
                      <a:r>
                        <a:rPr lang="en-US" sz="1700" dirty="0">
                          <a:solidFill>
                            <a:schemeClr val="tx1">
                              <a:lumMod val="65000"/>
                              <a:lumOff val="35000"/>
                            </a:schemeClr>
                          </a:solidFill>
                        </a:rPr>
                        <a:t>Such use of language conveys the idea…</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The metaphor creates an impression that… </a:t>
                      </a:r>
                    </a:p>
                  </a:txBody>
                  <a:tcPr/>
                </a:tc>
                <a:tc>
                  <a:txBody>
                    <a:bodyPr/>
                    <a:lstStyle/>
                    <a:p>
                      <a:pPr>
                        <a:lnSpc>
                          <a:spcPct val="150000"/>
                        </a:lnSpc>
                      </a:pPr>
                      <a:r>
                        <a:rPr lang="en-US" sz="1700" dirty="0">
                          <a:solidFill>
                            <a:schemeClr val="tx1">
                              <a:lumMod val="65000"/>
                              <a:lumOff val="35000"/>
                            </a:schemeClr>
                          </a:solidFill>
                        </a:rPr>
                        <a:t>The phrase calls attention to…</a:t>
                      </a:r>
                    </a:p>
                    <a:p>
                      <a:pPr>
                        <a:lnSpc>
                          <a:spcPct val="150000"/>
                        </a:lnSpc>
                      </a:pPr>
                      <a:r>
                        <a:rPr lang="en-US" sz="1700" dirty="0">
                          <a:solidFill>
                            <a:schemeClr val="tx1">
                              <a:lumMod val="65000"/>
                              <a:lumOff val="35000"/>
                            </a:schemeClr>
                          </a:solidFill>
                        </a:rPr>
                        <a:t>Murakami is suggesting…</a:t>
                      </a:r>
                    </a:p>
                  </a:txBody>
                  <a:tcPr/>
                </a:tc>
                <a:extLst>
                  <a:ext uri="{0D108BD9-81ED-4DB2-BD59-A6C34878D82A}">
                    <a16:rowId xmlns:a16="http://schemas.microsoft.com/office/drawing/2014/main" val="1527413795"/>
                  </a:ext>
                </a:extLst>
              </a:tr>
              <a:tr h="874840">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nSpc>
                          <a:spcPct val="150000"/>
                        </a:lnSpc>
                      </a:pPr>
                      <a:r>
                        <a:rPr lang="en-US" sz="1700" dirty="0">
                          <a:solidFill>
                            <a:schemeClr val="tx1">
                              <a:lumMod val="65000"/>
                              <a:lumOff val="35000"/>
                            </a:schemeClr>
                          </a:solidFill>
                        </a:rPr>
                        <a:t>Readers are encouraged to think…</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This might make readers feel…</a:t>
                      </a:r>
                    </a:p>
                  </a:txBody>
                  <a:tcPr/>
                </a:tc>
                <a:tc>
                  <a:txBody>
                    <a:bodyPr/>
                    <a:lstStyle/>
                    <a:p>
                      <a:pPr>
                        <a:lnSpc>
                          <a:spcPct val="150000"/>
                        </a:lnSpc>
                      </a:pPr>
                      <a:r>
                        <a:rPr lang="en-US" sz="1700" dirty="0">
                          <a:solidFill>
                            <a:schemeClr val="tx1">
                              <a:lumMod val="65000"/>
                              <a:lumOff val="35000"/>
                            </a:schemeClr>
                          </a:solidFill>
                        </a:rPr>
                        <a:t>Readers might become aware of…</a:t>
                      </a:r>
                    </a:p>
                    <a:p>
                      <a:pPr>
                        <a:lnSpc>
                          <a:spcPct val="150000"/>
                        </a:lnSpc>
                      </a:pPr>
                      <a:r>
                        <a:rPr lang="en-US" sz="1700" dirty="0">
                          <a:solidFill>
                            <a:schemeClr val="tx1">
                              <a:lumMod val="65000"/>
                              <a:lumOff val="35000"/>
                            </a:schemeClr>
                          </a:solidFill>
                        </a:rPr>
                        <a:t>Readers may be interested in… </a:t>
                      </a:r>
                    </a:p>
                  </a:txBody>
                  <a:tcPr/>
                </a:tc>
                <a:extLst>
                  <a:ext uri="{0D108BD9-81ED-4DB2-BD59-A6C34878D82A}">
                    <a16:rowId xmlns:a16="http://schemas.microsoft.com/office/drawing/2014/main" val="1682976975"/>
                  </a:ext>
                </a:extLst>
              </a:tr>
              <a:tr h="874840">
                <a:tc>
                  <a:txBody>
                    <a:bodyPr/>
                    <a:lstStyle/>
                    <a:p>
                      <a:pPr algn="ctr"/>
                      <a:r>
                        <a:rPr lang="en-US" b="1" dirty="0">
                          <a:solidFill>
                            <a:schemeClr val="tx1">
                              <a:lumMod val="65000"/>
                              <a:lumOff val="35000"/>
                            </a:schemeClr>
                          </a:solidFill>
                        </a:rPr>
                        <a:t>Circle Back</a:t>
                      </a:r>
                    </a:p>
                  </a:txBody>
                  <a:tcPr anchor="ctr">
                    <a:solidFill>
                      <a:schemeClr val="accent5">
                        <a:lumMod val="40000"/>
                        <a:lumOff val="60000"/>
                        <a:alpha val="50196"/>
                      </a:schemeClr>
                    </a:solidFill>
                  </a:tcPr>
                </a:tc>
                <a:tc>
                  <a:txBody>
                    <a:bodyPr/>
                    <a:lstStyle/>
                    <a:p>
                      <a:pPr>
                        <a:lnSpc>
                          <a:spcPct val="150000"/>
                        </a:lnSpc>
                      </a:pPr>
                      <a:r>
                        <a:rPr lang="en-US" sz="1700" dirty="0">
                          <a:solidFill>
                            <a:schemeClr val="tx1">
                              <a:lumMod val="65000"/>
                              <a:lumOff val="35000"/>
                            </a:schemeClr>
                          </a:solidFill>
                        </a:rPr>
                        <a:t>Therefore, by combining… Murakami reveals…</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Overall, the narrator feels both… and…</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While feeling… however, the narrator also…</a:t>
                      </a:r>
                    </a:p>
                  </a:txBody>
                  <a:tcPr/>
                </a:tc>
                <a:extLst>
                  <a:ext uri="{0D108BD9-81ED-4DB2-BD59-A6C34878D82A}">
                    <a16:rowId xmlns:a16="http://schemas.microsoft.com/office/drawing/2014/main" val="1324176889"/>
                  </a:ext>
                </a:extLst>
              </a:tr>
            </a:tbl>
          </a:graphicData>
        </a:graphic>
      </p:graphicFrame>
    </p:spTree>
    <p:extLst>
      <p:ext uri="{BB962C8B-B14F-4D97-AF65-F5344CB8AC3E}">
        <p14:creationId xmlns:p14="http://schemas.microsoft.com/office/powerpoint/2010/main" val="953233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1477</TotalTime>
  <Words>1965</Words>
  <Application>Microsoft Macintosh PowerPoint</Application>
  <PresentationFormat>Widescreen</PresentationFormat>
  <Paragraphs>117</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Clever Elephants Always Eat Ice Cream</vt:lpstr>
      <vt:lpstr>Introduction</vt:lpstr>
      <vt:lpstr>PowerPoint Presentation</vt:lpstr>
      <vt:lpstr>PowerPoint Presentation</vt:lpstr>
      <vt:lpstr>PowerPoint Presentation</vt:lpstr>
      <vt:lpstr>PowerPoint Presentation</vt:lpstr>
      <vt:lpstr>Clever Elephants Analysis Sample</vt:lpstr>
      <vt:lpstr>PowerPoint Presentation</vt:lpstr>
      <vt:lpstr>Clever Elephants Layered Analysis</vt:lpstr>
      <vt:lpstr>Analysis Writing Practice: Murakami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7</cp:revision>
  <dcterms:created xsi:type="dcterms:W3CDTF">2026-09-14T02:51:02Z</dcterms:created>
  <dcterms:modified xsi:type="dcterms:W3CDTF">2026-10-14T06:05:10Z</dcterms:modified>
</cp:coreProperties>
</file>