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5" r:id="rId3"/>
    <p:sldId id="257" r:id="rId4"/>
    <p:sldId id="261" r:id="rId5"/>
    <p:sldId id="259" r:id="rId6"/>
    <p:sldId id="260" r:id="rId7"/>
    <p:sldId id="263" r:id="rId8"/>
    <p:sldId id="262" r:id="rId9"/>
    <p:sldId id="267" r:id="rId10"/>
    <p:sldId id="266" r:id="rId11"/>
    <p:sldId id="274" r:id="rId12"/>
    <p:sldId id="273" r:id="rId13"/>
    <p:sldId id="270" r:id="rId14"/>
    <p:sldId id="269" r:id="rId15"/>
    <p:sldId id="27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3CBEB"/>
    <a:srgbClr val="B4E5A2"/>
    <a:srgbClr val="FFFF00"/>
    <a:srgbClr val="FFC000"/>
    <a:srgbClr val="FF0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19"/>
    <p:restoredTop sz="94236"/>
  </p:normalViewPr>
  <p:slideViewPr>
    <p:cSldViewPr snapToGrid="0">
      <p:cViewPr varScale="1">
        <p:scale>
          <a:sx n="113" d="100"/>
          <a:sy n="113" d="100"/>
        </p:scale>
        <p:origin x="24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79241-EB0F-56CA-39CA-94FC48E71E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1E5AAC-11E5-1848-FD48-AAD86FEB7F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94288D-DB0A-0A65-CBFD-69F765E22605}"/>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5" name="Footer Placeholder 4">
            <a:extLst>
              <a:ext uri="{FF2B5EF4-FFF2-40B4-BE49-F238E27FC236}">
                <a16:creationId xmlns:a16="http://schemas.microsoft.com/office/drawing/2014/main" id="{F1F27300-8E69-9FCF-4A36-2A623DA1EA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A17A62-2713-75CC-6D0D-3307289F113B}"/>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945549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184E1-0327-5F83-973A-0EB3BE62EF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63FA8C-A010-CA08-3F0C-C64C2BFBBE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5E80AB-717B-E6F3-1482-05890EDBB067}"/>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5" name="Footer Placeholder 4">
            <a:extLst>
              <a:ext uri="{FF2B5EF4-FFF2-40B4-BE49-F238E27FC236}">
                <a16:creationId xmlns:a16="http://schemas.microsoft.com/office/drawing/2014/main" id="{0831B72C-4487-9EEB-9E91-DE998831C7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56FBDB-E4DC-7026-0B94-1B65F7A0E7F1}"/>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209469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1A35A-62D3-5655-BDB5-4299A510B5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C6E104-573E-B435-18D7-9B2649938A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F5B773-7B73-7986-3F7E-5106ADFA1931}"/>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5" name="Footer Placeholder 4">
            <a:extLst>
              <a:ext uri="{FF2B5EF4-FFF2-40B4-BE49-F238E27FC236}">
                <a16:creationId xmlns:a16="http://schemas.microsoft.com/office/drawing/2014/main" id="{A81A201F-C909-DAAF-F8C9-E522241993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89E073-F26F-DD92-469A-166439954752}"/>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188566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40EC7-48C5-DE6F-3378-B536F34A12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0CECB9-6776-EEA5-FA0C-EA9F0063F3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B2B061-FF1F-F4E2-9437-754FD272D2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6FC870-F853-B42F-1F57-B8BFC730E937}"/>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6" name="Footer Placeholder 5">
            <a:extLst>
              <a:ext uri="{FF2B5EF4-FFF2-40B4-BE49-F238E27FC236}">
                <a16:creationId xmlns:a16="http://schemas.microsoft.com/office/drawing/2014/main" id="{08CBD70B-77C4-4D4F-8A09-B6CE19BB7E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4E3285-92E5-F89A-1A1A-A3F242B46CDE}"/>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226152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05B41-6D82-DF87-7EB1-DF628973E1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1A356C-7206-E4D4-5CA6-5A0581A348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77E063-EFC7-5292-56E5-1B0538E87B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7C40D8-E126-5222-0A83-8CE39EFD0F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016F57-7653-3745-499C-0F2C4CB1EB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913C1D-155D-682C-2CF7-97562989FD80}"/>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8" name="Footer Placeholder 7">
            <a:extLst>
              <a:ext uri="{FF2B5EF4-FFF2-40B4-BE49-F238E27FC236}">
                <a16:creationId xmlns:a16="http://schemas.microsoft.com/office/drawing/2014/main" id="{2E1D412B-BEF7-C75B-A785-F744581E5A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622679-C4BA-3FC3-95FC-76C0C86F6932}"/>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3598536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EADA4-FFED-4F27-B42A-79DEF4D1F1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2AE9BD-60B7-EB73-E828-5639DAC81B72}"/>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4" name="Footer Placeholder 3">
            <a:extLst>
              <a:ext uri="{FF2B5EF4-FFF2-40B4-BE49-F238E27FC236}">
                <a16:creationId xmlns:a16="http://schemas.microsoft.com/office/drawing/2014/main" id="{45469252-C0A1-6403-713D-97C2F41738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4B01F2-488A-A8F3-42AF-58D5B182B6D8}"/>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252144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04818E-C63A-8BE4-3922-6B00D148A07C}"/>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3" name="Footer Placeholder 2">
            <a:extLst>
              <a:ext uri="{FF2B5EF4-FFF2-40B4-BE49-F238E27FC236}">
                <a16:creationId xmlns:a16="http://schemas.microsoft.com/office/drawing/2014/main" id="{5DBB602B-0119-EE17-7598-214E064C64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1C7F87-1146-1911-2CB4-190C451137DD}"/>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861126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63D2D-6191-D888-99DB-28E5A84276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8CFDF5-CB42-D2CE-3B48-A6FD660380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F2C37FE-9FDA-22C5-E338-D140207885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98AD5-2D6C-539B-E2B0-1D8FCFA63F04}"/>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6" name="Footer Placeholder 5">
            <a:extLst>
              <a:ext uri="{FF2B5EF4-FFF2-40B4-BE49-F238E27FC236}">
                <a16:creationId xmlns:a16="http://schemas.microsoft.com/office/drawing/2014/main" id="{C96D7A5B-6234-FBDC-EBF4-A4186ECB40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76BCC4-9114-CD93-E6B4-E47C451B1523}"/>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3190421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4AEC4-4AEB-734A-5724-4F7FD71BC1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204D734-F325-79A6-1565-44CDD2D6AC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7C1B6A-D696-F538-E209-D4262A21E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28D597-5476-C0AD-7EB1-31436FA92748}"/>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6" name="Footer Placeholder 5">
            <a:extLst>
              <a:ext uri="{FF2B5EF4-FFF2-40B4-BE49-F238E27FC236}">
                <a16:creationId xmlns:a16="http://schemas.microsoft.com/office/drawing/2014/main" id="{A36A0BE4-40C5-14D7-5149-557524E784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F722A9-8549-D82A-2D83-36B0AA0B659C}"/>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678053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3153B-56B4-D27E-82DA-4B9F2D8B9D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83405A-6F9F-CA72-2E0C-0D7B0B6FE9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9CB429-F428-DBF9-0624-3E81DF5835A5}"/>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5" name="Footer Placeholder 4">
            <a:extLst>
              <a:ext uri="{FF2B5EF4-FFF2-40B4-BE49-F238E27FC236}">
                <a16:creationId xmlns:a16="http://schemas.microsoft.com/office/drawing/2014/main" id="{62BAE714-DC94-4037-C035-86C8F63A6D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462927-F1FB-303E-C0EC-7D6C7E655DDE}"/>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016278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613CC9-A83F-BBA3-DD56-767D446842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28F2A1B-5599-A272-0288-F97084F2FA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655D6C-D224-7809-3499-0275C44A8FDD}"/>
              </a:ext>
            </a:extLst>
          </p:cNvPr>
          <p:cNvSpPr>
            <a:spLocks noGrp="1"/>
          </p:cNvSpPr>
          <p:nvPr>
            <p:ph type="dt" sz="half" idx="10"/>
          </p:nvPr>
        </p:nvSpPr>
        <p:spPr/>
        <p:txBody>
          <a:bodyPr/>
          <a:lstStyle/>
          <a:p>
            <a:fld id="{0DB14858-2F79-A14F-9556-0D067E7E57EA}" type="datetimeFigureOut">
              <a:rPr lang="en-US" smtClean="0"/>
              <a:t>10/19/26</a:t>
            </a:fld>
            <a:endParaRPr lang="en-US"/>
          </a:p>
        </p:txBody>
      </p:sp>
      <p:sp>
        <p:nvSpPr>
          <p:cNvPr id="5" name="Footer Placeholder 4">
            <a:extLst>
              <a:ext uri="{FF2B5EF4-FFF2-40B4-BE49-F238E27FC236}">
                <a16:creationId xmlns:a16="http://schemas.microsoft.com/office/drawing/2014/main" id="{FCE388FB-18F9-4B38-1654-207E50623F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A5049C-ACB4-1440-9D01-6E2BC2F4A337}"/>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894366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000"/>
            <a:lum/>
          </a:blip>
          <a:srcRect/>
          <a:tile tx="0" ty="0" sx="100000" sy="100000" flip="none" algn="ctr"/>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5F2C9-60CB-4B3B-DDF9-78E9EFA155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F564EED-022F-EE82-5FC3-C984C76EBA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0F46B6-1C0E-F7FA-A39C-BFBB6FE9BC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DB14858-2F79-A14F-9556-0D067E7E57EA}" type="datetimeFigureOut">
              <a:rPr lang="en-US" smtClean="0"/>
              <a:t>10/19/26</a:t>
            </a:fld>
            <a:endParaRPr lang="en-US"/>
          </a:p>
        </p:txBody>
      </p:sp>
      <p:sp>
        <p:nvSpPr>
          <p:cNvPr id="5" name="Footer Placeholder 4">
            <a:extLst>
              <a:ext uri="{FF2B5EF4-FFF2-40B4-BE49-F238E27FC236}">
                <a16:creationId xmlns:a16="http://schemas.microsoft.com/office/drawing/2014/main" id="{2BEBC94C-62E8-E5FE-EE34-A4FCB76FD6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FA56B11-B80E-A281-5FBA-485D7C1798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3773D25-28BA-8748-ACC8-FF4CF6E9C9BE}" type="slidenum">
              <a:rPr lang="en-US" smtClean="0"/>
              <a:t>‹#›</a:t>
            </a:fld>
            <a:endParaRPr lang="en-US"/>
          </a:p>
        </p:txBody>
      </p:sp>
    </p:spTree>
    <p:extLst>
      <p:ext uri="{BB962C8B-B14F-4D97-AF65-F5344CB8AC3E}">
        <p14:creationId xmlns:p14="http://schemas.microsoft.com/office/powerpoint/2010/main" val="1248041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8DB530F-A4A9-BBA6-BB5F-A81E0D3DD0C6}"/>
              </a:ext>
            </a:extLst>
          </p:cNvPr>
          <p:cNvSpPr>
            <a:spLocks noGrp="1"/>
          </p:cNvSpPr>
          <p:nvPr>
            <p:ph type="ctrTitle"/>
          </p:nvPr>
        </p:nvSpPr>
        <p:spPr>
          <a:xfrm>
            <a:off x="5354955" y="552182"/>
            <a:ext cx="5998840" cy="3343135"/>
          </a:xfrm>
          <a:noFill/>
        </p:spPr>
        <p:txBody>
          <a:bodyPr>
            <a:normAutofit/>
          </a:bodyPr>
          <a:lstStyle/>
          <a:p>
            <a:pPr algn="l"/>
            <a:r>
              <a:rPr lang="en-US" sz="5200" dirty="0"/>
              <a:t>Clever Elephants Always Eat Ice Cream</a:t>
            </a:r>
          </a:p>
        </p:txBody>
      </p:sp>
      <p:sp>
        <p:nvSpPr>
          <p:cNvPr id="3" name="Subtitle 2">
            <a:extLst>
              <a:ext uri="{FF2B5EF4-FFF2-40B4-BE49-F238E27FC236}">
                <a16:creationId xmlns:a16="http://schemas.microsoft.com/office/drawing/2014/main" id="{AEB0821B-BA82-067F-B378-E4EAA1AF279F}"/>
              </a:ext>
            </a:extLst>
          </p:cNvPr>
          <p:cNvSpPr>
            <a:spLocks noGrp="1"/>
          </p:cNvSpPr>
          <p:nvPr>
            <p:ph type="subTitle" idx="1"/>
          </p:nvPr>
        </p:nvSpPr>
        <p:spPr>
          <a:xfrm>
            <a:off x="5354955" y="4067032"/>
            <a:ext cx="5998840" cy="2067068"/>
          </a:xfrm>
          <a:noFill/>
        </p:spPr>
        <p:txBody>
          <a:bodyPr>
            <a:normAutofit/>
          </a:bodyPr>
          <a:lstStyle/>
          <a:p>
            <a:pPr algn="l"/>
            <a:r>
              <a:rPr lang="en-US" dirty="0" err="1"/>
              <a:t>Analysing</a:t>
            </a:r>
            <a:r>
              <a:rPr lang="en-US" dirty="0"/>
              <a:t> Mise-En-Scene</a:t>
            </a:r>
          </a:p>
        </p:txBody>
      </p:sp>
      <p:pic>
        <p:nvPicPr>
          <p:cNvPr id="7" name="Picture 6">
            <a:extLst>
              <a:ext uri="{FF2B5EF4-FFF2-40B4-BE49-F238E27FC236}">
                <a16:creationId xmlns:a16="http://schemas.microsoft.com/office/drawing/2014/main" id="{8694E91B-0760-BA0B-C523-F40E8D430C21}"/>
              </a:ext>
            </a:extLst>
          </p:cNvPr>
          <p:cNvPicPr>
            <a:picLocks noChangeAspect="1"/>
          </p:cNvPicPr>
          <p:nvPr/>
        </p:nvPicPr>
        <p:blipFill>
          <a:blip r:embed="rId2"/>
          <a:srcRect t="1441" b="1441"/>
          <a:stretch/>
        </p:blipFill>
        <p:spPr>
          <a:xfrm>
            <a:off x="20" y="10"/>
            <a:ext cx="4992985" cy="6857990"/>
          </a:xfrm>
          <a:prstGeom prst="rect">
            <a:avLst/>
          </a:prstGeom>
        </p:spPr>
      </p:pic>
    </p:spTree>
    <p:extLst>
      <p:ext uri="{BB962C8B-B14F-4D97-AF65-F5344CB8AC3E}">
        <p14:creationId xmlns:p14="http://schemas.microsoft.com/office/powerpoint/2010/main" val="2049440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7C370-89AA-8DBF-95E4-BE9E638BFCF1}"/>
              </a:ext>
            </a:extLst>
          </p:cNvPr>
          <p:cNvSpPr>
            <a:spLocks noGrp="1"/>
          </p:cNvSpPr>
          <p:nvPr>
            <p:ph type="title"/>
          </p:nvPr>
        </p:nvSpPr>
        <p:spPr>
          <a:xfrm>
            <a:off x="319314" y="271007"/>
            <a:ext cx="11509829" cy="1325563"/>
          </a:xfrm>
          <a:ln w="38100">
            <a:noFill/>
          </a:ln>
        </p:spPr>
        <p:txBody>
          <a:bodyPr>
            <a:normAutofit/>
          </a:bodyPr>
          <a:lstStyle/>
          <a:p>
            <a:pPr algn="ctr"/>
            <a:r>
              <a:rPr lang="en-US" dirty="0" err="1">
                <a:solidFill>
                  <a:schemeClr val="tx1">
                    <a:lumMod val="65000"/>
                    <a:lumOff val="35000"/>
                  </a:schemeClr>
                </a:solidFill>
              </a:rPr>
              <a:t>Analysing</a:t>
            </a:r>
            <a:r>
              <a:rPr lang="en-US" dirty="0">
                <a:solidFill>
                  <a:schemeClr val="tx1">
                    <a:lumMod val="65000"/>
                    <a:lumOff val="35000"/>
                  </a:schemeClr>
                </a:solidFill>
              </a:rPr>
              <a:t> Mise-</a:t>
            </a:r>
            <a:r>
              <a:rPr lang="en-US" dirty="0" err="1">
                <a:solidFill>
                  <a:schemeClr val="tx1">
                    <a:lumMod val="65000"/>
                    <a:lumOff val="35000"/>
                  </a:schemeClr>
                </a:solidFill>
              </a:rPr>
              <a:t>en</a:t>
            </a:r>
            <a:r>
              <a:rPr lang="en-US" dirty="0">
                <a:solidFill>
                  <a:schemeClr val="tx1">
                    <a:lumMod val="65000"/>
                    <a:lumOff val="35000"/>
                  </a:schemeClr>
                </a:solidFill>
              </a:rPr>
              <a:t>-Scene</a:t>
            </a:r>
          </a:p>
        </p:txBody>
      </p:sp>
      <p:sp>
        <p:nvSpPr>
          <p:cNvPr id="3" name="Content Placeholder 2">
            <a:extLst>
              <a:ext uri="{FF2B5EF4-FFF2-40B4-BE49-F238E27FC236}">
                <a16:creationId xmlns:a16="http://schemas.microsoft.com/office/drawing/2014/main" id="{28CD640B-0E1C-DA29-8386-43925C603766}"/>
              </a:ext>
            </a:extLst>
          </p:cNvPr>
          <p:cNvSpPr>
            <a:spLocks noGrp="1"/>
          </p:cNvSpPr>
          <p:nvPr>
            <p:ph idx="1"/>
          </p:nvPr>
        </p:nvSpPr>
        <p:spPr>
          <a:xfrm>
            <a:off x="1038033" y="1596570"/>
            <a:ext cx="7068904" cy="4790161"/>
          </a:xfrm>
        </p:spPr>
        <p:txBody>
          <a:bodyPr>
            <a:normAutofit/>
          </a:bodyPr>
          <a:lstStyle/>
          <a:p>
            <a:pPr marL="0" indent="0">
              <a:lnSpc>
                <a:spcPct val="150000"/>
              </a:lnSpc>
              <a:buNone/>
            </a:pPr>
            <a:r>
              <a:rPr lang="en-GB" sz="1600" dirty="0">
                <a:solidFill>
                  <a:schemeClr val="tx1">
                    <a:lumMod val="65000"/>
                    <a:lumOff val="35000"/>
                  </a:schemeClr>
                </a:solidFill>
              </a:rPr>
              <a:t>‘Clever Elephants Always Eat Ice Cream’ is a framework for building strong analysis paragraphs. It will help you move beyond simple observations by making clear claims, selecting relevant evidence, and developing thoughtful explanations. By following each stage of the framework, you'll learn how to communicate your ideas in a clear, organised and convincing way.</a:t>
            </a:r>
          </a:p>
          <a:p>
            <a:pPr marL="0" indent="0">
              <a:lnSpc>
                <a:spcPct val="130000"/>
              </a:lnSpc>
              <a:buNone/>
            </a:pPr>
            <a:r>
              <a:rPr lang="en-GB" sz="1600" dirty="0">
                <a:solidFill>
                  <a:schemeClr val="tx1">
                    <a:lumMod val="65000"/>
                    <a:lumOff val="35000"/>
                  </a:schemeClr>
                </a:solidFill>
              </a:rPr>
              <a:t>Analysing mise-</a:t>
            </a:r>
            <a:r>
              <a:rPr lang="en-GB" sz="1600" dirty="0" err="1">
                <a:solidFill>
                  <a:schemeClr val="tx1">
                    <a:lumMod val="65000"/>
                    <a:lumOff val="35000"/>
                  </a:schemeClr>
                </a:solidFill>
              </a:rPr>
              <a:t>en</a:t>
            </a:r>
            <a:r>
              <a:rPr lang="en-GB" sz="1600" dirty="0">
                <a:solidFill>
                  <a:schemeClr val="tx1">
                    <a:lumMod val="65000"/>
                    <a:lumOff val="35000"/>
                  </a:schemeClr>
                </a:solidFill>
              </a:rPr>
              <a:t>-</a:t>
            </a:r>
            <a:r>
              <a:rPr lang="en-GB" sz="1600" dirty="0" err="1">
                <a:solidFill>
                  <a:schemeClr val="tx1">
                    <a:lumMod val="65000"/>
                    <a:lumOff val="35000"/>
                  </a:schemeClr>
                </a:solidFill>
              </a:rPr>
              <a:t>scène</a:t>
            </a:r>
            <a:r>
              <a:rPr lang="en-GB" sz="1600" dirty="0">
                <a:solidFill>
                  <a:schemeClr val="tx1">
                    <a:lumMod val="65000"/>
                    <a:lumOff val="35000"/>
                  </a:schemeClr>
                </a:solidFill>
              </a:rPr>
              <a:t> means to focus on the details around the main subject of an image. Settings, scenery, objects, lighting, colour, space, and background details all contribute to the meaning of a text. This lesson will show you how to identify these features and analyse their effects in original and thoughtful ways. You'll learn how background environments can create atmosphere, influence viewer perceptions, and contribute to the message of a text. Finally, you'll learn how to bring these observations together in well-structured analysis paragraphs of your own.</a:t>
            </a:r>
          </a:p>
        </p:txBody>
      </p:sp>
      <p:sp>
        <p:nvSpPr>
          <p:cNvPr id="4" name="TextBox 3">
            <a:extLst>
              <a:ext uri="{FF2B5EF4-FFF2-40B4-BE49-F238E27FC236}">
                <a16:creationId xmlns:a16="http://schemas.microsoft.com/office/drawing/2014/main" id="{5FAE1CC5-C7B0-C45C-DB14-E318E5AF6CEF}"/>
              </a:ext>
            </a:extLst>
          </p:cNvPr>
          <p:cNvSpPr txBox="1"/>
          <p:nvPr/>
        </p:nvSpPr>
        <p:spPr>
          <a:xfrm>
            <a:off x="8589935" y="1900184"/>
            <a:ext cx="2756210" cy="4211794"/>
          </a:xfrm>
          <a:prstGeom prst="rect">
            <a:avLst/>
          </a:prstGeom>
          <a:solidFill>
            <a:schemeClr val="accent5">
              <a:lumMod val="20000"/>
              <a:lumOff val="80000"/>
            </a:schemeClr>
          </a:solidFill>
          <a:ln w="38100">
            <a:solidFill>
              <a:schemeClr val="accent4">
                <a:lumMod val="75000"/>
              </a:schemeClr>
            </a:solidFill>
          </a:ln>
        </p:spPr>
        <p:txBody>
          <a:bodyPr wrap="square" rtlCol="0">
            <a:spAutoFit/>
          </a:bodyPr>
          <a:lstStyle/>
          <a:p>
            <a:pPr algn="ctr">
              <a:lnSpc>
                <a:spcPct val="150000"/>
              </a:lnSpc>
            </a:pPr>
            <a:r>
              <a:rPr lang="en-US" sz="2000" b="1" dirty="0">
                <a:solidFill>
                  <a:schemeClr val="tx1">
                    <a:lumMod val="65000"/>
                    <a:lumOff val="35000"/>
                  </a:schemeClr>
                </a:solidFill>
              </a:rPr>
              <a:t>Text Types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Advertisements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PSAs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Charity campaigns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Recruitment drives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Film posters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Magazine covers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Travel writing</a:t>
            </a:r>
          </a:p>
          <a:p>
            <a:pPr marL="285750" indent="-285750">
              <a:lnSpc>
                <a:spcPct val="150000"/>
              </a:lnSpc>
              <a:buFont typeface="Arial" panose="020B0604020202020204" pitchFamily="34" charset="0"/>
              <a:buChar char="•"/>
            </a:pPr>
            <a:r>
              <a:rPr lang="en-US" dirty="0">
                <a:solidFill>
                  <a:schemeClr val="tx1">
                    <a:lumMod val="65000"/>
                    <a:lumOff val="35000"/>
                  </a:schemeClr>
                </a:solidFill>
              </a:rPr>
              <a:t>Promotional leaflets</a:t>
            </a:r>
          </a:p>
          <a:p>
            <a:pPr marL="285750" indent="-285750">
              <a:lnSpc>
                <a:spcPct val="150000"/>
              </a:lnSpc>
              <a:buFont typeface="Arial" panose="020B0604020202020204" pitchFamily="34" charset="0"/>
              <a:buChar char="•"/>
            </a:pPr>
            <a:endParaRPr lang="en-US" sz="1600" dirty="0">
              <a:solidFill>
                <a:schemeClr val="tx1">
                  <a:lumMod val="65000"/>
                  <a:lumOff val="35000"/>
                </a:schemeClr>
              </a:solidFill>
            </a:endParaRPr>
          </a:p>
        </p:txBody>
      </p:sp>
    </p:spTree>
    <p:extLst>
      <p:ext uri="{BB962C8B-B14F-4D97-AF65-F5344CB8AC3E}">
        <p14:creationId xmlns:p14="http://schemas.microsoft.com/office/powerpoint/2010/main" val="3847003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D90E545D-D72D-7E59-CB00-B3F57306626C}"/>
              </a:ext>
            </a:extLst>
          </p:cNvPr>
          <p:cNvGraphicFramePr>
            <a:graphicFrameLocks noGrp="1"/>
          </p:cNvGraphicFramePr>
          <p:nvPr>
            <p:ph idx="1"/>
            <p:extLst>
              <p:ext uri="{D42A27DB-BD31-4B8C-83A1-F6EECF244321}">
                <p14:modId xmlns:p14="http://schemas.microsoft.com/office/powerpoint/2010/main" val="224927219"/>
              </p:ext>
            </p:extLst>
          </p:nvPr>
        </p:nvGraphicFramePr>
        <p:xfrm>
          <a:off x="838200" y="546410"/>
          <a:ext cx="10515600" cy="5983512"/>
        </p:xfrm>
        <a:graphic>
          <a:graphicData uri="http://schemas.openxmlformats.org/drawingml/2006/table">
            <a:tbl>
              <a:tblPr firstRow="1" bandRow="1">
                <a:tableStyleId>{5C22544A-7EE6-4342-B048-85BDC9FD1C3A}</a:tableStyleId>
              </a:tblPr>
              <a:tblGrid>
                <a:gridCol w="1826941">
                  <a:extLst>
                    <a:ext uri="{9D8B030D-6E8A-4147-A177-3AD203B41FA5}">
                      <a16:colId xmlns:a16="http://schemas.microsoft.com/office/drawing/2014/main" val="4248107731"/>
                    </a:ext>
                  </a:extLst>
                </a:gridCol>
                <a:gridCol w="2520176">
                  <a:extLst>
                    <a:ext uri="{9D8B030D-6E8A-4147-A177-3AD203B41FA5}">
                      <a16:colId xmlns:a16="http://schemas.microsoft.com/office/drawing/2014/main" val="3935651583"/>
                    </a:ext>
                  </a:extLst>
                </a:gridCol>
                <a:gridCol w="6168483">
                  <a:extLst>
                    <a:ext uri="{9D8B030D-6E8A-4147-A177-3AD203B41FA5}">
                      <a16:colId xmlns:a16="http://schemas.microsoft.com/office/drawing/2014/main" val="2042937288"/>
                    </a:ext>
                  </a:extLst>
                </a:gridCol>
              </a:tblGrid>
              <a:tr h="1106491">
                <a:tc gridSpan="3">
                  <a:txBody>
                    <a:bodyPr/>
                    <a:lstStyle/>
                    <a:p>
                      <a:endParaRPr lang="en-US" sz="2400" dirty="0"/>
                    </a:p>
                    <a:p>
                      <a:pPr algn="ctr"/>
                      <a:r>
                        <a:rPr lang="en-US" sz="2800" dirty="0"/>
                        <a:t>Clever Elephants Mnemonic</a:t>
                      </a:r>
                    </a:p>
                    <a:p>
                      <a:pPr algn="ctr"/>
                      <a:endParaRPr lang="en-US" sz="2000" dirty="0"/>
                    </a:p>
                  </a:txBody>
                  <a:tcPr anchor="ct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167773136"/>
                  </a:ext>
                </a:extLst>
              </a:tr>
              <a:tr h="799132">
                <a:tc>
                  <a:txBody>
                    <a:bodyPr/>
                    <a:lstStyle/>
                    <a:p>
                      <a:pPr algn="ctr"/>
                      <a:r>
                        <a:rPr lang="en-US" b="1" dirty="0">
                          <a:solidFill>
                            <a:schemeClr val="tx1">
                              <a:lumMod val="65000"/>
                              <a:lumOff val="35000"/>
                            </a:schemeClr>
                          </a:solidFill>
                        </a:rPr>
                        <a:t>Clever </a:t>
                      </a:r>
                    </a:p>
                  </a:txBody>
                  <a:tcPr anchor="ctr">
                    <a:solidFill>
                      <a:srgbClr val="FF0000">
                        <a:alpha val="50196"/>
                      </a:srgbClr>
                    </a:solidFill>
                  </a:tcPr>
                </a:tc>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pPr algn="ctr"/>
                      <a:r>
                        <a:rPr lang="en-US" sz="1600" dirty="0">
                          <a:solidFill>
                            <a:schemeClr val="tx1">
                              <a:lumMod val="65000"/>
                              <a:lumOff val="35000"/>
                            </a:schemeClr>
                          </a:solidFill>
                        </a:rPr>
                        <a:t>What is the text suggesting? What is the message?</a:t>
                      </a:r>
                    </a:p>
                  </a:txBody>
                  <a:tcPr anchor="ctr"/>
                </a:tc>
                <a:extLst>
                  <a:ext uri="{0D108BD9-81ED-4DB2-BD59-A6C34878D82A}">
                    <a16:rowId xmlns:a16="http://schemas.microsoft.com/office/drawing/2014/main" val="449031559"/>
                  </a:ext>
                </a:extLst>
              </a:tr>
              <a:tr h="799132">
                <a:tc>
                  <a:txBody>
                    <a:bodyPr/>
                    <a:lstStyle/>
                    <a:p>
                      <a:pPr algn="ctr"/>
                      <a:r>
                        <a:rPr lang="en-US" b="1" dirty="0">
                          <a:solidFill>
                            <a:schemeClr val="tx1">
                              <a:lumMod val="65000"/>
                              <a:lumOff val="35000"/>
                            </a:schemeClr>
                          </a:solidFill>
                        </a:rPr>
                        <a:t>Elephants </a:t>
                      </a:r>
                    </a:p>
                  </a:txBody>
                  <a:tcPr anchor="ctr">
                    <a:solidFill>
                      <a:srgbClr val="FFC000">
                        <a:alpha val="50196"/>
                      </a:srgbClr>
                    </a:solidFill>
                  </a:tcPr>
                </a:tc>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pPr algn="ctr"/>
                      <a:r>
                        <a:rPr lang="en-US" sz="1600" dirty="0">
                          <a:solidFill>
                            <a:schemeClr val="tx1">
                              <a:lumMod val="65000"/>
                              <a:lumOff val="35000"/>
                            </a:schemeClr>
                          </a:solidFill>
                        </a:rPr>
                        <a:t>Which part of the text supports your claim?</a:t>
                      </a:r>
                    </a:p>
                  </a:txBody>
                  <a:tcPr anchor="ctr"/>
                </a:tc>
                <a:extLst>
                  <a:ext uri="{0D108BD9-81ED-4DB2-BD59-A6C34878D82A}">
                    <a16:rowId xmlns:a16="http://schemas.microsoft.com/office/drawing/2014/main" val="502511458"/>
                  </a:ext>
                </a:extLst>
              </a:tr>
              <a:tr h="799132">
                <a:tc>
                  <a:txBody>
                    <a:bodyPr/>
                    <a:lstStyle/>
                    <a:p>
                      <a:pPr algn="ctr"/>
                      <a:r>
                        <a:rPr lang="en-US" b="1" dirty="0">
                          <a:solidFill>
                            <a:schemeClr val="tx1">
                              <a:lumMod val="65000"/>
                              <a:lumOff val="35000"/>
                            </a:schemeClr>
                          </a:solidFill>
                        </a:rPr>
                        <a:t>Always </a:t>
                      </a:r>
                    </a:p>
                  </a:txBody>
                  <a:tcPr anchor="ctr">
                    <a:solidFill>
                      <a:srgbClr val="FFFF00">
                        <a:alpha val="50196"/>
                      </a:srgbClr>
                    </a:solidFill>
                  </a:tcPr>
                </a:tc>
                <a:tc>
                  <a:txBody>
                    <a:bodyPr/>
                    <a:lstStyle/>
                    <a:p>
                      <a:pPr algn="ctr"/>
                      <a:r>
                        <a:rPr lang="en-US" b="1" dirty="0">
                          <a:solidFill>
                            <a:schemeClr val="tx1">
                              <a:lumMod val="65000"/>
                              <a:lumOff val="35000"/>
                            </a:schemeClr>
                          </a:solidFill>
                        </a:rPr>
                        <a:t>Analysis</a:t>
                      </a:r>
                    </a:p>
                  </a:txBody>
                  <a:tcPr anchor="ctr">
                    <a:solidFill>
                      <a:srgbClr val="FFFF00">
                        <a:alpha val="50196"/>
                      </a:srgbClr>
                    </a:solidFill>
                  </a:tcPr>
                </a:tc>
                <a:tc>
                  <a:txBody>
                    <a:bodyPr/>
                    <a:lstStyle/>
                    <a:p>
                      <a:pPr algn="ctr"/>
                      <a:r>
                        <a:rPr lang="en-US" sz="1600" dirty="0">
                          <a:solidFill>
                            <a:schemeClr val="tx1">
                              <a:lumMod val="65000"/>
                              <a:lumOff val="35000"/>
                            </a:schemeClr>
                          </a:solidFill>
                        </a:rPr>
                        <a:t>What connotations, tone, techniques, or devices can you find?</a:t>
                      </a:r>
                    </a:p>
                  </a:txBody>
                  <a:tcPr anchor="ctr"/>
                </a:tc>
                <a:extLst>
                  <a:ext uri="{0D108BD9-81ED-4DB2-BD59-A6C34878D82A}">
                    <a16:rowId xmlns:a16="http://schemas.microsoft.com/office/drawing/2014/main" val="419609925"/>
                  </a:ext>
                </a:extLst>
              </a:tr>
              <a:tr h="799132">
                <a:tc>
                  <a:txBody>
                    <a:bodyPr/>
                    <a:lstStyle/>
                    <a:p>
                      <a:pPr algn="ctr"/>
                      <a:r>
                        <a:rPr lang="en-US" b="1" dirty="0">
                          <a:solidFill>
                            <a:schemeClr val="tx1">
                              <a:lumMod val="65000"/>
                              <a:lumOff val="35000"/>
                            </a:schemeClr>
                          </a:solidFill>
                        </a:rPr>
                        <a:t>Eat</a:t>
                      </a:r>
                    </a:p>
                  </a:txBody>
                  <a:tcPr anchor="ctr">
                    <a:solidFill>
                      <a:srgbClr val="92D050">
                        <a:alpha val="50196"/>
                      </a:srgbClr>
                    </a:solidFill>
                  </a:tcPr>
                </a:tc>
                <a:tc>
                  <a:txBody>
                    <a:bodyPr/>
                    <a:lstStyle/>
                    <a:p>
                      <a:pPr algn="ctr"/>
                      <a:r>
                        <a:rPr lang="en-US" b="1" dirty="0">
                          <a:solidFill>
                            <a:schemeClr val="tx1">
                              <a:lumMod val="65000"/>
                              <a:lumOff val="35000"/>
                            </a:schemeClr>
                          </a:solidFill>
                        </a:rPr>
                        <a:t>Explain</a:t>
                      </a:r>
                    </a:p>
                  </a:txBody>
                  <a:tcPr anchor="ctr">
                    <a:solidFill>
                      <a:srgbClr val="92D050">
                        <a:alpha val="50196"/>
                      </a:srgbClr>
                    </a:solidFill>
                  </a:tcPr>
                </a:tc>
                <a:tc>
                  <a:txBody>
                    <a:bodyPr/>
                    <a:lstStyle/>
                    <a:p>
                      <a:pPr algn="ctr"/>
                      <a:r>
                        <a:rPr lang="en-US" sz="1600" dirty="0">
                          <a:solidFill>
                            <a:schemeClr val="tx1">
                              <a:lumMod val="65000"/>
                              <a:lumOff val="35000"/>
                            </a:schemeClr>
                          </a:solidFill>
                        </a:rPr>
                        <a:t>How do these choices influence the message?</a:t>
                      </a:r>
                    </a:p>
                  </a:txBody>
                  <a:tcPr anchor="ctr"/>
                </a:tc>
                <a:extLst>
                  <a:ext uri="{0D108BD9-81ED-4DB2-BD59-A6C34878D82A}">
                    <a16:rowId xmlns:a16="http://schemas.microsoft.com/office/drawing/2014/main" val="2022816316"/>
                  </a:ext>
                </a:extLst>
              </a:tr>
              <a:tr h="799132">
                <a:tc>
                  <a:txBody>
                    <a:bodyPr/>
                    <a:lstStyle/>
                    <a:p>
                      <a:pPr algn="ctr"/>
                      <a:r>
                        <a:rPr lang="en-US" b="1" dirty="0">
                          <a:solidFill>
                            <a:schemeClr val="tx1">
                              <a:lumMod val="65000"/>
                              <a:lumOff val="35000"/>
                            </a:schemeClr>
                          </a:solidFill>
                        </a:rPr>
                        <a:t>Ice </a:t>
                      </a:r>
                    </a:p>
                  </a:txBody>
                  <a:tcPr anchor="ctr">
                    <a:solidFill>
                      <a:srgbClr val="83CBEB">
                        <a:alpha val="50196"/>
                      </a:srgbClr>
                    </a:solidFill>
                  </a:tcPr>
                </a:tc>
                <a:tc>
                  <a:txBody>
                    <a:bodyPr/>
                    <a:lstStyle/>
                    <a:p>
                      <a:pPr algn="ctr"/>
                      <a:r>
                        <a:rPr lang="en-US" b="1" dirty="0">
                          <a:solidFill>
                            <a:schemeClr val="tx1">
                              <a:lumMod val="65000"/>
                              <a:lumOff val="35000"/>
                            </a:schemeClr>
                          </a:solidFill>
                        </a:rPr>
                        <a:t>Impact on Reader</a:t>
                      </a:r>
                    </a:p>
                  </a:txBody>
                  <a:tcPr anchor="ctr">
                    <a:solidFill>
                      <a:srgbClr val="83CBEB">
                        <a:alpha val="50196"/>
                      </a:srgbClr>
                    </a:solidFill>
                  </a:tcPr>
                </a:tc>
                <a:tc>
                  <a:txBody>
                    <a:bodyPr/>
                    <a:lstStyle/>
                    <a:p>
                      <a:pPr algn="ctr"/>
                      <a:r>
                        <a:rPr lang="en-US" sz="1600" dirty="0">
                          <a:solidFill>
                            <a:schemeClr val="tx1">
                              <a:lumMod val="65000"/>
                              <a:lumOff val="35000"/>
                            </a:schemeClr>
                          </a:solidFill>
                        </a:rPr>
                        <a:t>How might readers react? What thoughts/feelings are created?</a:t>
                      </a:r>
                    </a:p>
                  </a:txBody>
                  <a:tcPr anchor="ctr"/>
                </a:tc>
                <a:extLst>
                  <a:ext uri="{0D108BD9-81ED-4DB2-BD59-A6C34878D82A}">
                    <a16:rowId xmlns:a16="http://schemas.microsoft.com/office/drawing/2014/main" val="1170480981"/>
                  </a:ext>
                </a:extLst>
              </a:tr>
              <a:tr h="799132">
                <a:tc>
                  <a:txBody>
                    <a:bodyPr/>
                    <a:lstStyle/>
                    <a:p>
                      <a:pPr algn="ctr"/>
                      <a:r>
                        <a:rPr lang="en-US" b="1" dirty="0">
                          <a:solidFill>
                            <a:schemeClr val="tx1">
                              <a:lumMod val="65000"/>
                              <a:lumOff val="35000"/>
                            </a:schemeClr>
                          </a:solidFill>
                        </a:rPr>
                        <a:t>Cream</a:t>
                      </a:r>
                    </a:p>
                  </a:txBody>
                  <a:tcPr anchor="ctr">
                    <a:solidFill>
                      <a:schemeClr val="accent5">
                        <a:lumMod val="40000"/>
                        <a:lumOff val="60000"/>
                        <a:alpha val="50196"/>
                      </a:schemeClr>
                    </a:solidFill>
                  </a:tcPr>
                </a:tc>
                <a:tc>
                  <a:txBody>
                    <a:bodyPr/>
                    <a:lstStyle/>
                    <a:p>
                      <a:pPr algn="ctr"/>
                      <a:r>
                        <a:rPr lang="en-US" b="1" dirty="0">
                          <a:solidFill>
                            <a:schemeClr val="tx1">
                              <a:lumMod val="65000"/>
                              <a:lumOff val="35000"/>
                            </a:schemeClr>
                          </a:solidFill>
                        </a:rPr>
                        <a:t>Connections</a:t>
                      </a:r>
                    </a:p>
                  </a:txBody>
                  <a:tcPr anchor="ctr">
                    <a:solidFill>
                      <a:schemeClr val="accent5">
                        <a:lumMod val="40000"/>
                        <a:lumOff val="60000"/>
                        <a:alpha val="50196"/>
                      </a:schemeClr>
                    </a:solidFill>
                  </a:tcPr>
                </a:tc>
                <a:tc>
                  <a:txBody>
                    <a:bodyPr/>
                    <a:lstStyle/>
                    <a:p>
                      <a:pPr algn="ctr"/>
                      <a:r>
                        <a:rPr lang="en-US" sz="1600" dirty="0">
                          <a:solidFill>
                            <a:schemeClr val="tx1">
                              <a:lumMod val="65000"/>
                              <a:lumOff val="35000"/>
                            </a:schemeClr>
                          </a:solidFill>
                        </a:rPr>
                        <a:t>How does this link to the ‘big picture’? What issues are behind the writer’s choices? How does this fit into context?</a:t>
                      </a:r>
                    </a:p>
                  </a:txBody>
                  <a:tcPr anchor="ctr"/>
                </a:tc>
                <a:extLst>
                  <a:ext uri="{0D108BD9-81ED-4DB2-BD59-A6C34878D82A}">
                    <a16:rowId xmlns:a16="http://schemas.microsoft.com/office/drawing/2014/main" val="1966225662"/>
                  </a:ext>
                </a:extLst>
              </a:tr>
            </a:tbl>
          </a:graphicData>
        </a:graphic>
      </p:graphicFrame>
    </p:spTree>
    <p:extLst>
      <p:ext uri="{BB962C8B-B14F-4D97-AF65-F5344CB8AC3E}">
        <p14:creationId xmlns:p14="http://schemas.microsoft.com/office/powerpoint/2010/main" val="3599914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A4D80E-4355-0A5D-1949-A74389B0E6DE}"/>
              </a:ext>
            </a:extLst>
          </p:cNvPr>
          <p:cNvPicPr>
            <a:picLocks noChangeAspect="1"/>
          </p:cNvPicPr>
          <p:nvPr/>
        </p:nvPicPr>
        <p:blipFill>
          <a:blip r:embed="rId2"/>
          <a:stretch>
            <a:fillRect/>
          </a:stretch>
        </p:blipFill>
        <p:spPr>
          <a:xfrm>
            <a:off x="2939587" y="643466"/>
            <a:ext cx="6312825" cy="5571067"/>
          </a:xfrm>
          <a:prstGeom prst="rect">
            <a:avLst/>
          </a:prstGeom>
        </p:spPr>
      </p:pic>
      <p:sp>
        <p:nvSpPr>
          <p:cNvPr id="6" name="Rectangle 2">
            <a:extLst>
              <a:ext uri="{FF2B5EF4-FFF2-40B4-BE49-F238E27FC236}">
                <a16:creationId xmlns:a16="http://schemas.microsoft.com/office/drawing/2014/main" id="{9A298868-28B1-C5F7-C031-BDF0125C4F5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589125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F685C6-A95E-E39D-D39D-751233FDB579}"/>
              </a:ext>
            </a:extLst>
          </p:cNvPr>
          <p:cNvGraphicFramePr>
            <a:graphicFrameLocks noGrp="1"/>
          </p:cNvGraphicFramePr>
          <p:nvPr>
            <p:ph idx="1"/>
            <p:extLst>
              <p:ext uri="{D42A27DB-BD31-4B8C-83A1-F6EECF244321}">
                <p14:modId xmlns:p14="http://schemas.microsoft.com/office/powerpoint/2010/main" val="1757613796"/>
              </p:ext>
            </p:extLst>
          </p:nvPr>
        </p:nvGraphicFramePr>
        <p:xfrm>
          <a:off x="838200" y="512956"/>
          <a:ext cx="10515600" cy="5710880"/>
        </p:xfrm>
        <a:graphic>
          <a:graphicData uri="http://schemas.openxmlformats.org/drawingml/2006/table">
            <a:tbl>
              <a:tblPr firstRow="1" bandRow="1">
                <a:tableStyleId>{5C22544A-7EE6-4342-B048-85BDC9FD1C3A}</a:tableStyleId>
              </a:tblPr>
              <a:tblGrid>
                <a:gridCol w="2257697">
                  <a:extLst>
                    <a:ext uri="{9D8B030D-6E8A-4147-A177-3AD203B41FA5}">
                      <a16:colId xmlns:a16="http://schemas.microsoft.com/office/drawing/2014/main" val="4181286665"/>
                    </a:ext>
                  </a:extLst>
                </a:gridCol>
                <a:gridCol w="8257903">
                  <a:extLst>
                    <a:ext uri="{9D8B030D-6E8A-4147-A177-3AD203B41FA5}">
                      <a16:colId xmlns:a16="http://schemas.microsoft.com/office/drawing/2014/main" val="1438779544"/>
                    </a:ext>
                  </a:extLst>
                </a:gridCol>
              </a:tblGrid>
              <a:tr h="880946">
                <a:tc gridSpan="2">
                  <a:txBody>
                    <a:bodyPr/>
                    <a:lstStyle/>
                    <a:p>
                      <a:pPr algn="ctr"/>
                      <a:endParaRPr lang="en-US" dirty="0"/>
                    </a:p>
                    <a:p>
                      <a:pPr algn="ctr"/>
                      <a:r>
                        <a:rPr lang="en-US" dirty="0"/>
                        <a:t>Clever Elephants Analysis Framework</a:t>
                      </a:r>
                    </a:p>
                  </a:txBody>
                  <a:tcPr/>
                </a:tc>
                <a:tc hMerge="1">
                  <a:txBody>
                    <a:bodyPr/>
                    <a:lstStyle/>
                    <a:p>
                      <a:endParaRPr lang="en-US" dirty="0"/>
                    </a:p>
                  </a:txBody>
                  <a:tcPr/>
                </a:tc>
                <a:extLst>
                  <a:ext uri="{0D108BD9-81ED-4DB2-BD59-A6C34878D82A}">
                    <a16:rowId xmlns:a16="http://schemas.microsoft.com/office/drawing/2014/main" val="649001100"/>
                  </a:ext>
                </a:extLst>
              </a:tr>
              <a:tr h="804989">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r>
                        <a:rPr lang="en-US" sz="1600" dirty="0">
                          <a:solidFill>
                            <a:schemeClr val="tx1">
                              <a:lumMod val="65000"/>
                              <a:lumOff val="35000"/>
                            </a:schemeClr>
                          </a:solidFill>
                        </a:rPr>
                        <a:t>The mise </a:t>
                      </a:r>
                      <a:r>
                        <a:rPr lang="en-US" sz="1600" dirty="0" err="1">
                          <a:solidFill>
                            <a:schemeClr val="tx1">
                              <a:lumMod val="65000"/>
                              <a:lumOff val="35000"/>
                            </a:schemeClr>
                          </a:solidFill>
                        </a:rPr>
                        <a:t>en</a:t>
                      </a:r>
                      <a:r>
                        <a:rPr lang="en-US" sz="1600" dirty="0">
                          <a:solidFill>
                            <a:schemeClr val="tx1">
                              <a:lumMod val="65000"/>
                              <a:lumOff val="35000"/>
                            </a:schemeClr>
                          </a:solidFill>
                        </a:rPr>
                        <a:t> scene presents missing a train as a frustrating and disappointing experience.</a:t>
                      </a:r>
                    </a:p>
                  </a:txBody>
                  <a:tcPr anchor="ctr"/>
                </a:tc>
                <a:extLst>
                  <a:ext uri="{0D108BD9-81ED-4DB2-BD59-A6C34878D82A}">
                    <a16:rowId xmlns:a16="http://schemas.microsoft.com/office/drawing/2014/main" val="1515094120"/>
                  </a:ext>
                </a:extLst>
              </a:tr>
              <a:tr h="804989">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r>
                        <a:rPr lang="en-US" sz="1600" dirty="0">
                          <a:solidFill>
                            <a:schemeClr val="tx1">
                              <a:lumMod val="65000"/>
                              <a:lumOff val="35000"/>
                            </a:schemeClr>
                          </a:solidFill>
                        </a:rPr>
                        <a:t>The image is set on a railway platform. Train tracks stretch into the distance, and a train can be seen at the far end of the line.</a:t>
                      </a:r>
                    </a:p>
                  </a:txBody>
                  <a:tcPr anchor="ctr"/>
                </a:tc>
                <a:extLst>
                  <a:ext uri="{0D108BD9-81ED-4DB2-BD59-A6C34878D82A}">
                    <a16:rowId xmlns:a16="http://schemas.microsoft.com/office/drawing/2014/main" val="4045292092"/>
                  </a:ext>
                </a:extLst>
              </a:tr>
              <a:tr h="804989">
                <a:tc>
                  <a:txBody>
                    <a:bodyPr/>
                    <a:lstStyle/>
                    <a:p>
                      <a:pPr algn="ctr"/>
                      <a:r>
                        <a:rPr lang="en-US" b="1" dirty="0">
                          <a:solidFill>
                            <a:schemeClr val="tx1">
                              <a:lumMod val="65000"/>
                              <a:lumOff val="35000"/>
                            </a:schemeClr>
                          </a:solidFill>
                        </a:rPr>
                        <a:t>Analyze</a:t>
                      </a:r>
                    </a:p>
                  </a:txBody>
                  <a:tcPr anchor="ctr">
                    <a:solidFill>
                      <a:srgbClr val="FFFF00">
                        <a:alpha val="50196"/>
                      </a:srgbClr>
                    </a:solidFill>
                  </a:tcPr>
                </a:tc>
                <a:tc>
                  <a:txBody>
                    <a:bodyPr/>
                    <a:lstStyle/>
                    <a:p>
                      <a:r>
                        <a:rPr lang="en-US" sz="1600" dirty="0">
                          <a:solidFill>
                            <a:schemeClr val="tx1">
                              <a:lumMod val="65000"/>
                              <a:lumOff val="35000"/>
                            </a:schemeClr>
                          </a:solidFill>
                        </a:rPr>
                        <a:t>Empty platform emphasizes man’s isolation; others boarded the train leaving him behind. Tracks form leading lines to the faraway train, emphasizing man’s detachment from his ‘goal’.</a:t>
                      </a:r>
                    </a:p>
                  </a:txBody>
                  <a:tcPr anchor="ctr"/>
                </a:tc>
                <a:extLst>
                  <a:ext uri="{0D108BD9-81ED-4DB2-BD59-A6C34878D82A}">
                    <a16:rowId xmlns:a16="http://schemas.microsoft.com/office/drawing/2014/main" val="2849030841"/>
                  </a:ext>
                </a:extLst>
              </a:tr>
              <a:tr h="804989">
                <a:tc>
                  <a:txBody>
                    <a:bodyPr/>
                    <a:lstStyle/>
                    <a:p>
                      <a:pPr algn="ctr"/>
                      <a:r>
                        <a:rPr lang="en-US" b="1" dirty="0">
                          <a:solidFill>
                            <a:schemeClr val="tx1">
                              <a:lumMod val="65000"/>
                              <a:lumOff val="35000"/>
                            </a:schemeClr>
                          </a:solidFill>
                        </a:rPr>
                        <a:t>Explain</a:t>
                      </a:r>
                    </a:p>
                  </a:txBody>
                  <a:tcPr anchor="ctr">
                    <a:solidFill>
                      <a:srgbClr val="B4E5A2">
                        <a:alpha val="50196"/>
                      </a:srgbClr>
                    </a:solidFill>
                  </a:tcPr>
                </a:tc>
                <a:tc>
                  <a:txBody>
                    <a:bodyPr/>
                    <a:lstStyle/>
                    <a:p>
                      <a:r>
                        <a:rPr lang="en-US" sz="1600" dirty="0">
                          <a:solidFill>
                            <a:schemeClr val="tx1">
                              <a:lumMod val="65000"/>
                              <a:lumOff val="35000"/>
                            </a:schemeClr>
                          </a:solidFill>
                        </a:rPr>
                        <a:t>The mise </a:t>
                      </a:r>
                      <a:r>
                        <a:rPr lang="en-US" sz="1600" dirty="0" err="1">
                          <a:solidFill>
                            <a:schemeClr val="tx1">
                              <a:lumMod val="65000"/>
                              <a:lumOff val="35000"/>
                            </a:schemeClr>
                          </a:solidFill>
                        </a:rPr>
                        <a:t>en</a:t>
                      </a:r>
                      <a:r>
                        <a:rPr lang="en-US" sz="1600" dirty="0">
                          <a:solidFill>
                            <a:schemeClr val="tx1">
                              <a:lumMod val="65000"/>
                              <a:lumOff val="35000"/>
                            </a:schemeClr>
                          </a:solidFill>
                        </a:rPr>
                        <a:t> scene highlights the consequences of arriving too late. The man’s frustration is mirrored in the empty tracks, platform, and empty sky.</a:t>
                      </a:r>
                    </a:p>
                  </a:txBody>
                  <a:tcPr anchor="ctr"/>
                </a:tc>
                <a:extLst>
                  <a:ext uri="{0D108BD9-81ED-4DB2-BD59-A6C34878D82A}">
                    <a16:rowId xmlns:a16="http://schemas.microsoft.com/office/drawing/2014/main" val="2047060984"/>
                  </a:ext>
                </a:extLst>
              </a:tr>
              <a:tr h="804989">
                <a:tc>
                  <a:txBody>
                    <a:bodyPr/>
                    <a:lstStyle/>
                    <a:p>
                      <a:pPr algn="ctr"/>
                      <a:r>
                        <a:rPr lang="en-US" b="1" dirty="0">
                          <a:solidFill>
                            <a:schemeClr val="tx1">
                              <a:lumMod val="65000"/>
                              <a:lumOff val="35000"/>
                            </a:schemeClr>
                          </a:solidFill>
                        </a:rPr>
                        <a:t>Impact</a:t>
                      </a:r>
                    </a:p>
                  </a:txBody>
                  <a:tcPr anchor="ctr">
                    <a:solidFill>
                      <a:srgbClr val="83CBEB">
                        <a:alpha val="50196"/>
                      </a:srgbClr>
                    </a:solidFill>
                  </a:tcPr>
                </a:tc>
                <a:tc>
                  <a:txBody>
                    <a:bodyPr/>
                    <a:lstStyle/>
                    <a:p>
                      <a:r>
                        <a:rPr lang="en-US" sz="1600" dirty="0">
                          <a:solidFill>
                            <a:schemeClr val="tx1">
                              <a:lumMod val="65000"/>
                              <a:lumOff val="35000"/>
                            </a:schemeClr>
                          </a:solidFill>
                        </a:rPr>
                        <a:t>Readers can imagine the frustration of missing a train and recognize how bad timekeeping can disrupt plans. The mise </a:t>
                      </a:r>
                      <a:r>
                        <a:rPr lang="en-US" sz="1600" dirty="0" err="1">
                          <a:solidFill>
                            <a:schemeClr val="tx1">
                              <a:lumMod val="65000"/>
                              <a:lumOff val="35000"/>
                            </a:schemeClr>
                          </a:solidFill>
                        </a:rPr>
                        <a:t>en</a:t>
                      </a:r>
                      <a:r>
                        <a:rPr lang="en-US" sz="1600" dirty="0">
                          <a:solidFill>
                            <a:schemeClr val="tx1">
                              <a:lumMod val="65000"/>
                              <a:lumOff val="35000"/>
                            </a:schemeClr>
                          </a:solidFill>
                        </a:rPr>
                        <a:t> scene conveys feelings of loneliness and isolation.</a:t>
                      </a:r>
                    </a:p>
                  </a:txBody>
                  <a:tcPr anchor="ctr"/>
                </a:tc>
                <a:extLst>
                  <a:ext uri="{0D108BD9-81ED-4DB2-BD59-A6C34878D82A}">
                    <a16:rowId xmlns:a16="http://schemas.microsoft.com/office/drawing/2014/main" val="428196647"/>
                  </a:ext>
                </a:extLst>
              </a:tr>
              <a:tr h="804989">
                <a:tc>
                  <a:txBody>
                    <a:bodyPr/>
                    <a:lstStyle/>
                    <a:p>
                      <a:pPr algn="ctr"/>
                      <a:r>
                        <a:rPr lang="en-US" b="1" dirty="0">
                          <a:solidFill>
                            <a:schemeClr val="tx1">
                              <a:lumMod val="65000"/>
                              <a:lumOff val="35000"/>
                            </a:schemeClr>
                          </a:solidFill>
                        </a:rPr>
                        <a:t>Connections</a:t>
                      </a:r>
                    </a:p>
                  </a:txBody>
                  <a:tcPr anchor="ctr">
                    <a:solidFill>
                      <a:schemeClr val="accent5">
                        <a:lumMod val="20000"/>
                        <a:lumOff val="80000"/>
                      </a:schemeClr>
                    </a:solidFill>
                  </a:tcPr>
                </a:tc>
                <a:tc>
                  <a:txBody>
                    <a:bodyPr/>
                    <a:lstStyle/>
                    <a:p>
                      <a:r>
                        <a:rPr lang="en-US" sz="1600" dirty="0">
                          <a:solidFill>
                            <a:schemeClr val="tx1">
                              <a:lumMod val="65000"/>
                              <a:lumOff val="35000"/>
                            </a:schemeClr>
                          </a:solidFill>
                        </a:rPr>
                        <a:t>The mise </a:t>
                      </a:r>
                      <a:r>
                        <a:rPr lang="en-US" sz="1600" dirty="0" err="1">
                          <a:solidFill>
                            <a:schemeClr val="tx1">
                              <a:lumMod val="65000"/>
                              <a:lumOff val="35000"/>
                            </a:schemeClr>
                          </a:solidFill>
                        </a:rPr>
                        <a:t>en</a:t>
                      </a:r>
                      <a:r>
                        <a:rPr lang="en-US" sz="1600" dirty="0">
                          <a:solidFill>
                            <a:schemeClr val="tx1">
                              <a:lumMod val="65000"/>
                              <a:lumOff val="35000"/>
                            </a:schemeClr>
                          </a:solidFill>
                        </a:rPr>
                        <a:t> scene supports the slogan by suggesting the ‘good’ day has been ruined by a bad watch. The elements combine to emphasize disappointment and frustration.</a:t>
                      </a:r>
                    </a:p>
                  </a:txBody>
                  <a:tcPr anchor="ctr"/>
                </a:tc>
                <a:extLst>
                  <a:ext uri="{0D108BD9-81ED-4DB2-BD59-A6C34878D82A}">
                    <a16:rowId xmlns:a16="http://schemas.microsoft.com/office/drawing/2014/main" val="1832482211"/>
                  </a:ext>
                </a:extLst>
              </a:tr>
            </a:tbl>
          </a:graphicData>
        </a:graphic>
      </p:graphicFrame>
    </p:spTree>
    <p:extLst>
      <p:ext uri="{BB962C8B-B14F-4D97-AF65-F5344CB8AC3E}">
        <p14:creationId xmlns:p14="http://schemas.microsoft.com/office/powerpoint/2010/main" val="80703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AA0EE-6F4B-3FC8-B478-B8643614C9B1}"/>
              </a:ext>
            </a:extLst>
          </p:cNvPr>
          <p:cNvSpPr>
            <a:spLocks noGrp="1"/>
          </p:cNvSpPr>
          <p:nvPr>
            <p:ph type="title"/>
          </p:nvPr>
        </p:nvSpPr>
        <p:spPr>
          <a:xfrm>
            <a:off x="838200" y="148315"/>
            <a:ext cx="10515600" cy="1325563"/>
          </a:xfrm>
        </p:spPr>
        <p:txBody>
          <a:bodyPr>
            <a:normAutofit/>
          </a:bodyPr>
          <a:lstStyle/>
          <a:p>
            <a:pPr algn="ctr"/>
            <a:r>
              <a:rPr lang="en-US" sz="3600" dirty="0">
                <a:solidFill>
                  <a:schemeClr val="tx1">
                    <a:lumMod val="65000"/>
                    <a:lumOff val="35000"/>
                  </a:schemeClr>
                </a:solidFill>
              </a:rPr>
              <a:t>Sample Clever Elephants Mise </a:t>
            </a:r>
            <a:r>
              <a:rPr lang="en-US" sz="3600" dirty="0" err="1">
                <a:solidFill>
                  <a:schemeClr val="tx1">
                    <a:lumMod val="65000"/>
                    <a:lumOff val="35000"/>
                  </a:schemeClr>
                </a:solidFill>
              </a:rPr>
              <a:t>en</a:t>
            </a:r>
            <a:r>
              <a:rPr lang="en-US" sz="3600" dirty="0">
                <a:solidFill>
                  <a:schemeClr val="tx1">
                    <a:lumMod val="65000"/>
                    <a:lumOff val="35000"/>
                  </a:schemeClr>
                </a:solidFill>
              </a:rPr>
              <a:t> scene Analysis</a:t>
            </a:r>
          </a:p>
        </p:txBody>
      </p:sp>
      <p:sp>
        <p:nvSpPr>
          <p:cNvPr id="3" name="Content Placeholder 2">
            <a:extLst>
              <a:ext uri="{FF2B5EF4-FFF2-40B4-BE49-F238E27FC236}">
                <a16:creationId xmlns:a16="http://schemas.microsoft.com/office/drawing/2014/main" id="{B19A2F51-E98A-5051-B9CA-C9EEE338D963}"/>
              </a:ext>
            </a:extLst>
          </p:cNvPr>
          <p:cNvSpPr>
            <a:spLocks noGrp="1"/>
          </p:cNvSpPr>
          <p:nvPr>
            <p:ph idx="1"/>
          </p:nvPr>
        </p:nvSpPr>
        <p:spPr>
          <a:xfrm>
            <a:off x="1854200" y="1270000"/>
            <a:ext cx="9499600" cy="5110480"/>
          </a:xfrm>
        </p:spPr>
        <p:txBody>
          <a:bodyPr>
            <a:noAutofit/>
          </a:bodyPr>
          <a:lstStyle/>
          <a:p>
            <a:pPr marL="0" indent="0">
              <a:lnSpc>
                <a:spcPct val="170000"/>
              </a:lnSpc>
              <a:buNone/>
            </a:pPr>
            <a:r>
              <a:rPr lang="en-US" sz="1600" dirty="0">
                <a:solidFill>
                  <a:schemeClr val="tx1">
                    <a:lumMod val="65000"/>
                    <a:lumOff val="35000"/>
                  </a:schemeClr>
                </a:solidFill>
              </a:rPr>
              <a:t>The mise </a:t>
            </a:r>
            <a:r>
              <a:rPr lang="en-US" sz="1600" dirty="0" err="1">
                <a:solidFill>
                  <a:schemeClr val="tx1">
                    <a:lumMod val="65000"/>
                    <a:lumOff val="35000"/>
                  </a:schemeClr>
                </a:solidFill>
              </a:rPr>
              <a:t>en</a:t>
            </a:r>
            <a:r>
              <a:rPr lang="en-US" sz="1600" dirty="0">
                <a:solidFill>
                  <a:schemeClr val="tx1">
                    <a:lumMod val="65000"/>
                    <a:lumOff val="35000"/>
                  </a:schemeClr>
                </a:solidFill>
              </a:rPr>
              <a:t> scene presents missing a train as a frustrating and disappointing experience. The advertisement is set on a railway platform, with train tracks extending into the distance and a train barely visible at the far end of the line. The tracks create strong leading lines that end up at the train, emphasizing the man’s detachment from his goal. The empty platform and empty sky suggest his isolation and loneliness; presumably, all other passengers have successfully boarded the train leaving him behind. In this way the desolation of the mise </a:t>
            </a:r>
            <a:r>
              <a:rPr lang="en-US" sz="1600" dirty="0" err="1">
                <a:solidFill>
                  <a:schemeClr val="tx1">
                    <a:lumMod val="65000"/>
                    <a:lumOff val="35000"/>
                  </a:schemeClr>
                </a:solidFill>
              </a:rPr>
              <a:t>en</a:t>
            </a:r>
            <a:r>
              <a:rPr lang="en-US" sz="1600" dirty="0">
                <a:solidFill>
                  <a:schemeClr val="tx1">
                    <a:lumMod val="65000"/>
                    <a:lumOff val="35000"/>
                  </a:schemeClr>
                </a:solidFill>
              </a:rPr>
              <a:t> scene mirrors the man’s frustration. The ordinary setting makes this situation feel relatable – anybody could be this unfortunate man. Readers can easily imagine the inconvenience and frustration of missing a train because of bad time-keeping and appreciate the importance of having a good watch. This is supported by the ad’s slogan which reinforces how a ‘good day’ can be ruined by a ‘bad watch’. The elements combine to reinforce the importance of timekeeping to avoid frustration and disappointment.</a:t>
            </a:r>
          </a:p>
        </p:txBody>
      </p:sp>
      <p:sp>
        <p:nvSpPr>
          <p:cNvPr id="4" name="Left Brace 3">
            <a:extLst>
              <a:ext uri="{FF2B5EF4-FFF2-40B4-BE49-F238E27FC236}">
                <a16:creationId xmlns:a16="http://schemas.microsoft.com/office/drawing/2014/main" id="{FD573A5B-1036-F020-4FB0-02AFDDC5716C}"/>
              </a:ext>
            </a:extLst>
          </p:cNvPr>
          <p:cNvSpPr/>
          <p:nvPr/>
        </p:nvSpPr>
        <p:spPr>
          <a:xfrm>
            <a:off x="972633" y="4222639"/>
            <a:ext cx="657922" cy="1711930"/>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Left Brace 4">
            <a:extLst>
              <a:ext uri="{FF2B5EF4-FFF2-40B4-BE49-F238E27FC236}">
                <a16:creationId xmlns:a16="http://schemas.microsoft.com/office/drawing/2014/main" id="{C8882EAB-4732-D8B2-ACF3-CD26F423E280}"/>
              </a:ext>
            </a:extLst>
          </p:cNvPr>
          <p:cNvSpPr/>
          <p:nvPr/>
        </p:nvSpPr>
        <p:spPr>
          <a:xfrm>
            <a:off x="972635" y="2431092"/>
            <a:ext cx="657922" cy="1711930"/>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Left Brace 5">
            <a:extLst>
              <a:ext uri="{FF2B5EF4-FFF2-40B4-BE49-F238E27FC236}">
                <a16:creationId xmlns:a16="http://schemas.microsoft.com/office/drawing/2014/main" id="{AA63FFE5-F2D6-2717-CA17-4D8EDBA67C73}"/>
              </a:ext>
            </a:extLst>
          </p:cNvPr>
          <p:cNvSpPr/>
          <p:nvPr/>
        </p:nvSpPr>
        <p:spPr>
          <a:xfrm>
            <a:off x="972633" y="1379477"/>
            <a:ext cx="657922" cy="984741"/>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FAB026D1-EAF7-71F2-DFFD-75CE18FEDB67}"/>
              </a:ext>
            </a:extLst>
          </p:cNvPr>
          <p:cNvSpPr txBox="1"/>
          <p:nvPr/>
        </p:nvSpPr>
        <p:spPr>
          <a:xfrm>
            <a:off x="292409" y="1687181"/>
            <a:ext cx="1338146" cy="369332"/>
          </a:xfrm>
          <a:prstGeom prst="rect">
            <a:avLst/>
          </a:prstGeom>
          <a:noFill/>
        </p:spPr>
        <p:txBody>
          <a:bodyPr wrap="square" rtlCol="0">
            <a:spAutoFit/>
          </a:bodyPr>
          <a:lstStyle/>
          <a:p>
            <a:r>
              <a:rPr lang="en-US" dirty="0">
                <a:solidFill>
                  <a:schemeClr val="tx1">
                    <a:lumMod val="65000"/>
                    <a:lumOff val="35000"/>
                  </a:schemeClr>
                </a:solidFill>
              </a:rPr>
              <a:t>What</a:t>
            </a:r>
          </a:p>
        </p:txBody>
      </p:sp>
      <p:sp>
        <p:nvSpPr>
          <p:cNvPr id="8" name="TextBox 7">
            <a:extLst>
              <a:ext uri="{FF2B5EF4-FFF2-40B4-BE49-F238E27FC236}">
                <a16:creationId xmlns:a16="http://schemas.microsoft.com/office/drawing/2014/main" id="{F929B1B7-1F17-FC76-ACA7-4955EA903FE0}"/>
              </a:ext>
            </a:extLst>
          </p:cNvPr>
          <p:cNvSpPr txBox="1"/>
          <p:nvPr/>
        </p:nvSpPr>
        <p:spPr>
          <a:xfrm>
            <a:off x="292409" y="3102391"/>
            <a:ext cx="1338146" cy="369332"/>
          </a:xfrm>
          <a:prstGeom prst="rect">
            <a:avLst/>
          </a:prstGeom>
          <a:noFill/>
        </p:spPr>
        <p:txBody>
          <a:bodyPr wrap="square" rtlCol="0">
            <a:spAutoFit/>
          </a:bodyPr>
          <a:lstStyle/>
          <a:p>
            <a:r>
              <a:rPr lang="en-US" dirty="0">
                <a:solidFill>
                  <a:schemeClr val="tx1">
                    <a:lumMod val="65000"/>
                    <a:lumOff val="35000"/>
                  </a:schemeClr>
                </a:solidFill>
              </a:rPr>
              <a:t>How</a:t>
            </a:r>
          </a:p>
        </p:txBody>
      </p:sp>
      <p:sp>
        <p:nvSpPr>
          <p:cNvPr id="9" name="TextBox 8">
            <a:extLst>
              <a:ext uri="{FF2B5EF4-FFF2-40B4-BE49-F238E27FC236}">
                <a16:creationId xmlns:a16="http://schemas.microsoft.com/office/drawing/2014/main" id="{822E3715-A74F-ABEB-3EDD-136D1D3FAF1C}"/>
              </a:ext>
            </a:extLst>
          </p:cNvPr>
          <p:cNvSpPr txBox="1"/>
          <p:nvPr/>
        </p:nvSpPr>
        <p:spPr>
          <a:xfrm>
            <a:off x="292409" y="4893938"/>
            <a:ext cx="1338146" cy="369332"/>
          </a:xfrm>
          <a:prstGeom prst="rect">
            <a:avLst/>
          </a:prstGeom>
          <a:noFill/>
        </p:spPr>
        <p:txBody>
          <a:bodyPr wrap="square" rtlCol="0">
            <a:spAutoFit/>
          </a:bodyPr>
          <a:lstStyle/>
          <a:p>
            <a:r>
              <a:rPr lang="en-US" dirty="0">
                <a:solidFill>
                  <a:schemeClr val="tx1">
                    <a:lumMod val="65000"/>
                    <a:lumOff val="35000"/>
                  </a:schemeClr>
                </a:solidFill>
              </a:rPr>
              <a:t>Why</a:t>
            </a:r>
          </a:p>
        </p:txBody>
      </p:sp>
    </p:spTree>
    <p:extLst>
      <p:ext uri="{BB962C8B-B14F-4D97-AF65-F5344CB8AC3E}">
        <p14:creationId xmlns:p14="http://schemas.microsoft.com/office/powerpoint/2010/main" val="1818655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DD96AD-CE29-07F5-C80F-C57A9E21DBA4}"/>
            </a:ext>
          </a:extLst>
        </p:cNvPr>
        <p:cNvGrpSpPr/>
        <p:nvPr/>
      </p:nvGrpSpPr>
      <p:grpSpPr>
        <a:xfrm>
          <a:off x="0" y="0"/>
          <a:ext cx="0" cy="0"/>
          <a:chOff x="0" y="0"/>
          <a:chExt cx="0" cy="0"/>
        </a:xfrm>
      </p:grpSpPr>
      <p:sp>
        <p:nvSpPr>
          <p:cNvPr id="3092" name="Rectangle 309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6AC47FC4-ECDE-105E-2154-7BFD2F5B6E73}"/>
              </a:ext>
            </a:extLst>
          </p:cNvPr>
          <p:cNvPicPr>
            <a:picLocks noChangeAspect="1"/>
          </p:cNvPicPr>
          <p:nvPr/>
        </p:nvPicPr>
        <p:blipFill>
          <a:blip r:embed="rId2"/>
          <a:srcRect t="8180"/>
          <a:stretch>
            <a:fillRect/>
          </a:stretch>
        </p:blipFill>
        <p:spPr>
          <a:xfrm>
            <a:off x="20" y="1282"/>
            <a:ext cx="12191980" cy="6856718"/>
          </a:xfrm>
          <a:prstGeom prst="rect">
            <a:avLst/>
          </a:prstGeom>
        </p:spPr>
      </p:pic>
      <p:sp>
        <p:nvSpPr>
          <p:cNvPr id="6" name="Rectangle 2">
            <a:extLst>
              <a:ext uri="{FF2B5EF4-FFF2-40B4-BE49-F238E27FC236}">
                <a16:creationId xmlns:a16="http://schemas.microsoft.com/office/drawing/2014/main" id="{246525D7-4FE8-0E4C-DA06-EE54830E6AE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Rectangle 2">
            <a:extLst>
              <a:ext uri="{FF2B5EF4-FFF2-40B4-BE49-F238E27FC236}">
                <a16:creationId xmlns:a16="http://schemas.microsoft.com/office/drawing/2014/main" id="{35DAC465-E6C5-5FD5-2C2B-9E0AB88D598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463181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DDD5B-2534-D259-601C-3F9073410F5E}"/>
            </a:ext>
          </a:extLst>
        </p:cNvPr>
        <p:cNvGrpSpPr/>
        <p:nvPr/>
      </p:nvGrpSpPr>
      <p:grpSpPr>
        <a:xfrm>
          <a:off x="0" y="0"/>
          <a:ext cx="0" cy="0"/>
          <a:chOff x="0" y="0"/>
          <a:chExt cx="0" cy="0"/>
        </a:xfrm>
      </p:grpSpPr>
      <p:graphicFrame>
        <p:nvGraphicFramePr>
          <p:cNvPr id="8" name="Content Placeholder 3">
            <a:extLst>
              <a:ext uri="{FF2B5EF4-FFF2-40B4-BE49-F238E27FC236}">
                <a16:creationId xmlns:a16="http://schemas.microsoft.com/office/drawing/2014/main" id="{61E74C97-695D-39A7-BA42-5F2D9D95B31D}"/>
              </a:ext>
            </a:extLst>
          </p:cNvPr>
          <p:cNvGraphicFramePr>
            <a:graphicFrameLocks noGrp="1"/>
          </p:cNvGraphicFramePr>
          <p:nvPr>
            <p:ph idx="1"/>
            <p:extLst>
              <p:ext uri="{D42A27DB-BD31-4B8C-83A1-F6EECF244321}">
                <p14:modId xmlns:p14="http://schemas.microsoft.com/office/powerpoint/2010/main" val="1248439106"/>
              </p:ext>
            </p:extLst>
          </p:nvPr>
        </p:nvGraphicFramePr>
        <p:xfrm>
          <a:off x="838200" y="512956"/>
          <a:ext cx="10515600" cy="5728851"/>
        </p:xfrm>
        <a:graphic>
          <a:graphicData uri="http://schemas.openxmlformats.org/drawingml/2006/table">
            <a:tbl>
              <a:tblPr firstRow="1" bandRow="1">
                <a:tableStyleId>{5C22544A-7EE6-4342-B048-85BDC9FD1C3A}</a:tableStyleId>
              </a:tblPr>
              <a:tblGrid>
                <a:gridCol w="2257697">
                  <a:extLst>
                    <a:ext uri="{9D8B030D-6E8A-4147-A177-3AD203B41FA5}">
                      <a16:colId xmlns:a16="http://schemas.microsoft.com/office/drawing/2014/main" val="4181286665"/>
                    </a:ext>
                  </a:extLst>
                </a:gridCol>
                <a:gridCol w="8257903">
                  <a:extLst>
                    <a:ext uri="{9D8B030D-6E8A-4147-A177-3AD203B41FA5}">
                      <a16:colId xmlns:a16="http://schemas.microsoft.com/office/drawing/2014/main" val="1438779544"/>
                    </a:ext>
                  </a:extLst>
                </a:gridCol>
              </a:tblGrid>
              <a:tr h="880946">
                <a:tc gridSpan="2">
                  <a:txBody>
                    <a:bodyPr/>
                    <a:lstStyle/>
                    <a:p>
                      <a:pPr algn="ctr"/>
                      <a:endParaRPr lang="en-US" dirty="0"/>
                    </a:p>
                    <a:p>
                      <a:pPr algn="ctr"/>
                      <a:r>
                        <a:rPr lang="en-US" dirty="0"/>
                        <a:t>Clever Elephants Analysis Framework</a:t>
                      </a:r>
                    </a:p>
                  </a:txBody>
                  <a:tcPr/>
                </a:tc>
                <a:tc hMerge="1">
                  <a:txBody>
                    <a:bodyPr/>
                    <a:lstStyle/>
                    <a:p>
                      <a:endParaRPr lang="en-US" dirty="0"/>
                    </a:p>
                  </a:txBody>
                  <a:tcPr/>
                </a:tc>
                <a:extLst>
                  <a:ext uri="{0D108BD9-81ED-4DB2-BD59-A6C34878D82A}">
                    <a16:rowId xmlns:a16="http://schemas.microsoft.com/office/drawing/2014/main" val="649001100"/>
                  </a:ext>
                </a:extLst>
              </a:tr>
              <a:tr h="804989">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r>
                        <a:rPr lang="en-US" sz="1600" dirty="0">
                          <a:solidFill>
                            <a:schemeClr val="tx1">
                              <a:lumMod val="65000"/>
                              <a:lumOff val="35000"/>
                            </a:schemeClr>
                          </a:solidFill>
                        </a:rPr>
                        <a:t>The ad uses a beach setting to associate Corona with relaxation, freedom, and escape.</a:t>
                      </a:r>
                    </a:p>
                  </a:txBody>
                  <a:tcPr anchor="ctr"/>
                </a:tc>
                <a:extLst>
                  <a:ext uri="{0D108BD9-81ED-4DB2-BD59-A6C34878D82A}">
                    <a16:rowId xmlns:a16="http://schemas.microsoft.com/office/drawing/2014/main" val="1515094120"/>
                  </a:ext>
                </a:extLst>
              </a:tr>
              <a:tr h="804989">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r>
                        <a:rPr lang="en-US" sz="1600" dirty="0">
                          <a:solidFill>
                            <a:schemeClr val="tx1">
                              <a:lumMod val="65000"/>
                              <a:lumOff val="35000"/>
                            </a:schemeClr>
                          </a:solidFill>
                        </a:rPr>
                        <a:t>Wide empty beach, white sand, blue water, a clear sky.</a:t>
                      </a:r>
                    </a:p>
                  </a:txBody>
                  <a:tcPr anchor="ctr"/>
                </a:tc>
                <a:extLst>
                  <a:ext uri="{0D108BD9-81ED-4DB2-BD59-A6C34878D82A}">
                    <a16:rowId xmlns:a16="http://schemas.microsoft.com/office/drawing/2014/main" val="4045292092"/>
                  </a:ext>
                </a:extLst>
              </a:tr>
              <a:tr h="804989">
                <a:tc>
                  <a:txBody>
                    <a:bodyPr/>
                    <a:lstStyle/>
                    <a:p>
                      <a:pPr algn="ctr"/>
                      <a:r>
                        <a:rPr lang="en-US" b="1" dirty="0">
                          <a:solidFill>
                            <a:schemeClr val="tx1">
                              <a:lumMod val="65000"/>
                              <a:lumOff val="35000"/>
                            </a:schemeClr>
                          </a:solidFill>
                        </a:rPr>
                        <a:t>Analyze</a:t>
                      </a:r>
                    </a:p>
                  </a:txBody>
                  <a:tcPr anchor="ctr">
                    <a:solidFill>
                      <a:srgbClr val="FFFF00">
                        <a:alpha val="50196"/>
                      </a:srgbClr>
                    </a:solidFill>
                  </a:tcPr>
                </a:tc>
                <a:tc>
                  <a:txBody>
                    <a:bodyPr/>
                    <a:lstStyle/>
                    <a:p>
                      <a:r>
                        <a:rPr lang="en-US" sz="1600" dirty="0">
                          <a:solidFill>
                            <a:schemeClr val="tx1">
                              <a:lumMod val="65000"/>
                              <a:lumOff val="35000"/>
                            </a:schemeClr>
                          </a:solidFill>
                        </a:rPr>
                        <a:t>Bright, natural lighting and a bright blue-white </a:t>
                      </a:r>
                      <a:r>
                        <a:rPr lang="en-US" sz="1600" dirty="0" err="1">
                          <a:solidFill>
                            <a:schemeClr val="tx1">
                              <a:lumMod val="65000"/>
                              <a:lumOff val="35000"/>
                            </a:schemeClr>
                          </a:solidFill>
                        </a:rPr>
                        <a:t>colour</a:t>
                      </a:r>
                      <a:r>
                        <a:rPr lang="en-US" sz="1600" dirty="0">
                          <a:solidFill>
                            <a:schemeClr val="tx1">
                              <a:lumMod val="65000"/>
                              <a:lumOff val="35000"/>
                            </a:schemeClr>
                          </a:solidFill>
                        </a:rPr>
                        <a:t> palette. Negative space: open horizon creates sense of space, absence of people makes beach feel peaceful and secluded. </a:t>
                      </a:r>
                    </a:p>
                  </a:txBody>
                  <a:tcPr anchor="ctr"/>
                </a:tc>
                <a:extLst>
                  <a:ext uri="{0D108BD9-81ED-4DB2-BD59-A6C34878D82A}">
                    <a16:rowId xmlns:a16="http://schemas.microsoft.com/office/drawing/2014/main" val="2849030841"/>
                  </a:ext>
                </a:extLst>
              </a:tr>
              <a:tr h="804989">
                <a:tc>
                  <a:txBody>
                    <a:bodyPr/>
                    <a:lstStyle/>
                    <a:p>
                      <a:pPr algn="ctr"/>
                      <a:r>
                        <a:rPr lang="en-US" b="1" dirty="0">
                          <a:solidFill>
                            <a:schemeClr val="tx1">
                              <a:lumMod val="65000"/>
                              <a:lumOff val="35000"/>
                            </a:schemeClr>
                          </a:solidFill>
                        </a:rPr>
                        <a:t>Explain</a:t>
                      </a:r>
                    </a:p>
                  </a:txBody>
                  <a:tcPr anchor="ctr">
                    <a:solidFill>
                      <a:srgbClr val="B4E5A2">
                        <a:alpha val="50196"/>
                      </a:srgbClr>
                    </a:solidFill>
                  </a:tcPr>
                </a:tc>
                <a:tc>
                  <a:txBody>
                    <a:bodyPr/>
                    <a:lstStyle/>
                    <a:p>
                      <a:r>
                        <a:rPr lang="en-US" sz="1600" dirty="0">
                          <a:solidFill>
                            <a:schemeClr val="tx1">
                              <a:lumMod val="65000"/>
                              <a:lumOff val="35000"/>
                            </a:schemeClr>
                          </a:solidFill>
                        </a:rPr>
                        <a:t>Mise </a:t>
                      </a:r>
                      <a:r>
                        <a:rPr lang="en-US" sz="1600" dirty="0" err="1">
                          <a:solidFill>
                            <a:schemeClr val="tx1">
                              <a:lumMod val="65000"/>
                              <a:lumOff val="35000"/>
                            </a:schemeClr>
                          </a:solidFill>
                        </a:rPr>
                        <a:t>en</a:t>
                      </a:r>
                      <a:r>
                        <a:rPr lang="en-US" sz="1600" dirty="0">
                          <a:solidFill>
                            <a:schemeClr val="tx1">
                              <a:lumMod val="65000"/>
                              <a:lumOff val="35000"/>
                            </a:schemeClr>
                          </a:solidFill>
                        </a:rPr>
                        <a:t> scene associates the product with rest and relaxation. The ad creates a sense of  escapism and freedom from responsibility.</a:t>
                      </a:r>
                    </a:p>
                  </a:txBody>
                  <a:tcPr anchor="ctr"/>
                </a:tc>
                <a:extLst>
                  <a:ext uri="{0D108BD9-81ED-4DB2-BD59-A6C34878D82A}">
                    <a16:rowId xmlns:a16="http://schemas.microsoft.com/office/drawing/2014/main" val="2047060984"/>
                  </a:ext>
                </a:extLst>
              </a:tr>
              <a:tr h="804989">
                <a:tc>
                  <a:txBody>
                    <a:bodyPr/>
                    <a:lstStyle/>
                    <a:p>
                      <a:pPr algn="ctr"/>
                      <a:r>
                        <a:rPr lang="en-US" b="1" dirty="0">
                          <a:solidFill>
                            <a:schemeClr val="tx1">
                              <a:lumMod val="65000"/>
                              <a:lumOff val="35000"/>
                            </a:schemeClr>
                          </a:solidFill>
                        </a:rPr>
                        <a:t>Impact</a:t>
                      </a:r>
                    </a:p>
                  </a:txBody>
                  <a:tcPr anchor="ctr">
                    <a:solidFill>
                      <a:srgbClr val="83CBEB">
                        <a:alpha val="50196"/>
                      </a:srgbClr>
                    </a:solidFill>
                  </a:tcPr>
                </a:tc>
                <a:tc>
                  <a:txBody>
                    <a:bodyPr/>
                    <a:lstStyle/>
                    <a:p>
                      <a:r>
                        <a:rPr lang="en-US" sz="1600" dirty="0">
                          <a:solidFill>
                            <a:schemeClr val="tx1">
                              <a:lumMod val="65000"/>
                              <a:lumOff val="35000"/>
                            </a:schemeClr>
                          </a:solidFill>
                        </a:rPr>
                        <a:t>The reader may imagine what it’s like to be in this setting and associate the product with personal freedom and escapism.</a:t>
                      </a:r>
                    </a:p>
                  </a:txBody>
                  <a:tcPr anchor="ctr"/>
                </a:tc>
                <a:extLst>
                  <a:ext uri="{0D108BD9-81ED-4DB2-BD59-A6C34878D82A}">
                    <a16:rowId xmlns:a16="http://schemas.microsoft.com/office/drawing/2014/main" val="428196647"/>
                  </a:ext>
                </a:extLst>
              </a:tr>
              <a:tr h="804989">
                <a:tc>
                  <a:txBody>
                    <a:bodyPr/>
                    <a:lstStyle/>
                    <a:p>
                      <a:pPr algn="ctr"/>
                      <a:r>
                        <a:rPr lang="en-US" b="1" dirty="0">
                          <a:solidFill>
                            <a:schemeClr val="tx1">
                              <a:lumMod val="65000"/>
                              <a:lumOff val="35000"/>
                            </a:schemeClr>
                          </a:solidFill>
                        </a:rPr>
                        <a:t>Connections</a:t>
                      </a:r>
                    </a:p>
                  </a:txBody>
                  <a:tcPr anchor="ctr">
                    <a:solidFill>
                      <a:schemeClr val="accent5">
                        <a:lumMod val="20000"/>
                        <a:lumOff val="80000"/>
                      </a:schemeClr>
                    </a:solidFill>
                  </a:tcPr>
                </a:tc>
                <a:tc>
                  <a:txBody>
                    <a:bodyPr/>
                    <a:lstStyle/>
                    <a:p>
                      <a:r>
                        <a:rPr lang="en-US" sz="1600" dirty="0">
                          <a:solidFill>
                            <a:schemeClr val="tx1">
                              <a:lumMod val="65000"/>
                              <a:lumOff val="35000"/>
                            </a:schemeClr>
                          </a:solidFill>
                        </a:rPr>
                        <a:t>Mise </a:t>
                      </a:r>
                      <a:r>
                        <a:rPr lang="en-US" sz="1600" dirty="0" err="1">
                          <a:solidFill>
                            <a:schemeClr val="tx1">
                              <a:lumMod val="65000"/>
                              <a:lumOff val="35000"/>
                            </a:schemeClr>
                          </a:solidFill>
                        </a:rPr>
                        <a:t>en</a:t>
                      </a:r>
                      <a:r>
                        <a:rPr lang="en-US" sz="1600" dirty="0">
                          <a:solidFill>
                            <a:schemeClr val="tx1">
                              <a:lumMod val="65000"/>
                              <a:lumOff val="35000"/>
                            </a:schemeClr>
                          </a:solidFill>
                        </a:rPr>
                        <a:t> scene connects with the message to ‘find your beach’ suggesting everyone can discover their own place of escape. The ad provides an idealized version of what that might look like.</a:t>
                      </a:r>
                    </a:p>
                  </a:txBody>
                  <a:tcPr anchor="ctr"/>
                </a:tc>
                <a:extLst>
                  <a:ext uri="{0D108BD9-81ED-4DB2-BD59-A6C34878D82A}">
                    <a16:rowId xmlns:a16="http://schemas.microsoft.com/office/drawing/2014/main" val="1832482211"/>
                  </a:ext>
                </a:extLst>
              </a:tr>
            </a:tbl>
          </a:graphicData>
        </a:graphic>
      </p:graphicFrame>
    </p:spTree>
    <p:extLst>
      <p:ext uri="{BB962C8B-B14F-4D97-AF65-F5344CB8AC3E}">
        <p14:creationId xmlns:p14="http://schemas.microsoft.com/office/powerpoint/2010/main" val="432572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8EA38-1893-C28E-B8B1-55907DB01E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F7D06C-4D00-9E73-6377-E0EE5D3B9E07}"/>
              </a:ext>
            </a:extLst>
          </p:cNvPr>
          <p:cNvSpPr>
            <a:spLocks noGrp="1"/>
          </p:cNvSpPr>
          <p:nvPr>
            <p:ph type="title"/>
          </p:nvPr>
        </p:nvSpPr>
        <p:spPr>
          <a:xfrm>
            <a:off x="838200" y="148315"/>
            <a:ext cx="10515600" cy="1325563"/>
          </a:xfrm>
        </p:spPr>
        <p:txBody>
          <a:bodyPr>
            <a:normAutofit/>
          </a:bodyPr>
          <a:lstStyle/>
          <a:p>
            <a:pPr algn="ctr"/>
            <a:r>
              <a:rPr lang="en-US" sz="3600" dirty="0">
                <a:solidFill>
                  <a:schemeClr val="tx1">
                    <a:lumMod val="65000"/>
                    <a:lumOff val="35000"/>
                  </a:schemeClr>
                </a:solidFill>
              </a:rPr>
              <a:t>Sample Clever Elephants Mise </a:t>
            </a:r>
            <a:r>
              <a:rPr lang="en-US" sz="3600" dirty="0" err="1">
                <a:solidFill>
                  <a:schemeClr val="tx1">
                    <a:lumMod val="65000"/>
                    <a:lumOff val="35000"/>
                  </a:schemeClr>
                </a:solidFill>
              </a:rPr>
              <a:t>en</a:t>
            </a:r>
            <a:r>
              <a:rPr lang="en-US" sz="3600" dirty="0">
                <a:solidFill>
                  <a:schemeClr val="tx1">
                    <a:lumMod val="65000"/>
                    <a:lumOff val="35000"/>
                  </a:schemeClr>
                </a:solidFill>
              </a:rPr>
              <a:t> scene Analysis</a:t>
            </a:r>
          </a:p>
        </p:txBody>
      </p:sp>
      <p:sp>
        <p:nvSpPr>
          <p:cNvPr id="3" name="Content Placeholder 2">
            <a:extLst>
              <a:ext uri="{FF2B5EF4-FFF2-40B4-BE49-F238E27FC236}">
                <a16:creationId xmlns:a16="http://schemas.microsoft.com/office/drawing/2014/main" id="{E9B26C65-34A0-CB1C-E429-2DDD27898245}"/>
              </a:ext>
            </a:extLst>
          </p:cNvPr>
          <p:cNvSpPr>
            <a:spLocks noGrp="1"/>
          </p:cNvSpPr>
          <p:nvPr>
            <p:ph idx="1"/>
          </p:nvPr>
        </p:nvSpPr>
        <p:spPr>
          <a:xfrm>
            <a:off x="1854200" y="1270000"/>
            <a:ext cx="9499600" cy="5110480"/>
          </a:xfrm>
        </p:spPr>
        <p:txBody>
          <a:bodyPr>
            <a:noAutofit/>
          </a:bodyPr>
          <a:lstStyle/>
          <a:p>
            <a:pPr marL="0" indent="0">
              <a:lnSpc>
                <a:spcPct val="170000"/>
              </a:lnSpc>
              <a:buNone/>
            </a:pPr>
            <a:r>
              <a:rPr lang="en-US" sz="1600" dirty="0">
                <a:solidFill>
                  <a:schemeClr val="tx1">
                    <a:lumMod val="65000"/>
                    <a:lumOff val="35000"/>
                  </a:schemeClr>
                </a:solidFill>
              </a:rPr>
              <a:t>The advertisement uses a beach setting to associate Corona with relaxation, freedom, and escape. The image depicts a wide stretch of empty beach: white sand, clear sky, blue sea. The bright natural lighting and dominant blue-white </a:t>
            </a:r>
            <a:r>
              <a:rPr lang="en-US" sz="1600" dirty="0" err="1">
                <a:solidFill>
                  <a:schemeClr val="tx1">
                    <a:lumMod val="65000"/>
                    <a:lumOff val="35000"/>
                  </a:schemeClr>
                </a:solidFill>
              </a:rPr>
              <a:t>colour</a:t>
            </a:r>
            <a:r>
              <a:rPr lang="en-US" sz="1600" dirty="0">
                <a:solidFill>
                  <a:schemeClr val="tx1">
                    <a:lumMod val="65000"/>
                    <a:lumOff val="35000"/>
                  </a:schemeClr>
                </a:solidFill>
              </a:rPr>
              <a:t> scheme create a calm and inviting atmosphere.  At the same time, the uninterrupted expanse of sand and open horizon suggest freedom from restriction and create a sense of possibility. Furthermore, the scene is deserted, empty of people, and detached from the pressures of everyday life, work and school, creating a sense of escapism and freedom from responsibility. The reader may imagine what it’s like to be in this setting, removed from everyday work or school contexts, and feel the pull of escaping to a paradise where they can relax and unwind. The scenery connects with the slogan ‘find your beach’ suggesting that everybody can discover their own place of freedom and relaxation. Through mise </a:t>
            </a:r>
            <a:r>
              <a:rPr lang="en-US" sz="1600" dirty="0" err="1">
                <a:solidFill>
                  <a:schemeClr val="tx1">
                    <a:lumMod val="65000"/>
                    <a:lumOff val="35000"/>
                  </a:schemeClr>
                </a:solidFill>
              </a:rPr>
              <a:t>en</a:t>
            </a:r>
            <a:r>
              <a:rPr lang="en-US" sz="1600" dirty="0">
                <a:solidFill>
                  <a:schemeClr val="tx1">
                    <a:lumMod val="65000"/>
                    <a:lumOff val="35000"/>
                  </a:schemeClr>
                </a:solidFill>
              </a:rPr>
              <a:t> scene, the ad represents an </a:t>
            </a:r>
            <a:r>
              <a:rPr lang="en-US" sz="1600" dirty="0" err="1">
                <a:solidFill>
                  <a:schemeClr val="tx1">
                    <a:lumMod val="65000"/>
                    <a:lumOff val="35000"/>
                  </a:schemeClr>
                </a:solidFill>
              </a:rPr>
              <a:t>idealised</a:t>
            </a:r>
            <a:r>
              <a:rPr lang="en-US" sz="1600" dirty="0">
                <a:solidFill>
                  <a:schemeClr val="tx1">
                    <a:lumMod val="65000"/>
                    <a:lumOff val="35000"/>
                  </a:schemeClr>
                </a:solidFill>
              </a:rPr>
              <a:t> version of what such a private and secluded place might look like. By backdropping the product, the ad presents Corona  as a means of accessing this more carefree lifestyle.</a:t>
            </a:r>
          </a:p>
        </p:txBody>
      </p:sp>
      <p:sp>
        <p:nvSpPr>
          <p:cNvPr id="4" name="Left Brace 3">
            <a:extLst>
              <a:ext uri="{FF2B5EF4-FFF2-40B4-BE49-F238E27FC236}">
                <a16:creationId xmlns:a16="http://schemas.microsoft.com/office/drawing/2014/main" id="{7ED3E34F-A225-D43E-C214-3C8A34CFFBFD}"/>
              </a:ext>
            </a:extLst>
          </p:cNvPr>
          <p:cNvSpPr/>
          <p:nvPr/>
        </p:nvSpPr>
        <p:spPr>
          <a:xfrm>
            <a:off x="972633" y="4214280"/>
            <a:ext cx="657922" cy="2047623"/>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Left Brace 4">
            <a:extLst>
              <a:ext uri="{FF2B5EF4-FFF2-40B4-BE49-F238E27FC236}">
                <a16:creationId xmlns:a16="http://schemas.microsoft.com/office/drawing/2014/main" id="{675ECF48-3CD5-4883-8B41-C9E3DB73B506}"/>
              </a:ext>
            </a:extLst>
          </p:cNvPr>
          <p:cNvSpPr/>
          <p:nvPr/>
        </p:nvSpPr>
        <p:spPr>
          <a:xfrm>
            <a:off x="972635" y="2165822"/>
            <a:ext cx="657922" cy="1966340"/>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Left Brace 5">
            <a:extLst>
              <a:ext uri="{FF2B5EF4-FFF2-40B4-BE49-F238E27FC236}">
                <a16:creationId xmlns:a16="http://schemas.microsoft.com/office/drawing/2014/main" id="{E51C0F5D-8B0A-8947-C5E9-C1CEF98B1CB7}"/>
              </a:ext>
            </a:extLst>
          </p:cNvPr>
          <p:cNvSpPr/>
          <p:nvPr/>
        </p:nvSpPr>
        <p:spPr>
          <a:xfrm>
            <a:off x="972633" y="1379477"/>
            <a:ext cx="657922" cy="719471"/>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0B553982-156B-A15A-6CE0-B8E716CD4D70}"/>
              </a:ext>
            </a:extLst>
          </p:cNvPr>
          <p:cNvSpPr txBox="1"/>
          <p:nvPr/>
        </p:nvSpPr>
        <p:spPr>
          <a:xfrm>
            <a:off x="292409" y="1540751"/>
            <a:ext cx="1338146" cy="369332"/>
          </a:xfrm>
          <a:prstGeom prst="rect">
            <a:avLst/>
          </a:prstGeom>
          <a:noFill/>
        </p:spPr>
        <p:txBody>
          <a:bodyPr wrap="square" rtlCol="0">
            <a:spAutoFit/>
          </a:bodyPr>
          <a:lstStyle/>
          <a:p>
            <a:r>
              <a:rPr lang="en-US" dirty="0">
                <a:solidFill>
                  <a:schemeClr val="tx1">
                    <a:lumMod val="65000"/>
                    <a:lumOff val="35000"/>
                  </a:schemeClr>
                </a:solidFill>
              </a:rPr>
              <a:t>What</a:t>
            </a:r>
          </a:p>
        </p:txBody>
      </p:sp>
      <p:sp>
        <p:nvSpPr>
          <p:cNvPr id="8" name="TextBox 7">
            <a:extLst>
              <a:ext uri="{FF2B5EF4-FFF2-40B4-BE49-F238E27FC236}">
                <a16:creationId xmlns:a16="http://schemas.microsoft.com/office/drawing/2014/main" id="{A7A0F4D3-A4B7-3A08-6224-D5E5123A00BC}"/>
              </a:ext>
            </a:extLst>
          </p:cNvPr>
          <p:cNvSpPr txBox="1"/>
          <p:nvPr/>
        </p:nvSpPr>
        <p:spPr>
          <a:xfrm>
            <a:off x="292409" y="2877516"/>
            <a:ext cx="1338146" cy="369332"/>
          </a:xfrm>
          <a:prstGeom prst="rect">
            <a:avLst/>
          </a:prstGeom>
          <a:noFill/>
        </p:spPr>
        <p:txBody>
          <a:bodyPr wrap="square" rtlCol="0">
            <a:spAutoFit/>
          </a:bodyPr>
          <a:lstStyle/>
          <a:p>
            <a:r>
              <a:rPr lang="en-US" dirty="0">
                <a:solidFill>
                  <a:schemeClr val="tx1">
                    <a:lumMod val="65000"/>
                    <a:lumOff val="35000"/>
                  </a:schemeClr>
                </a:solidFill>
              </a:rPr>
              <a:t>How</a:t>
            </a:r>
          </a:p>
        </p:txBody>
      </p:sp>
      <p:sp>
        <p:nvSpPr>
          <p:cNvPr id="9" name="TextBox 8">
            <a:extLst>
              <a:ext uri="{FF2B5EF4-FFF2-40B4-BE49-F238E27FC236}">
                <a16:creationId xmlns:a16="http://schemas.microsoft.com/office/drawing/2014/main" id="{5849FEB4-1613-029B-CD34-76FB4872CF03}"/>
              </a:ext>
            </a:extLst>
          </p:cNvPr>
          <p:cNvSpPr txBox="1"/>
          <p:nvPr/>
        </p:nvSpPr>
        <p:spPr>
          <a:xfrm>
            <a:off x="292409" y="4958994"/>
            <a:ext cx="1338146" cy="369332"/>
          </a:xfrm>
          <a:prstGeom prst="rect">
            <a:avLst/>
          </a:prstGeom>
          <a:noFill/>
        </p:spPr>
        <p:txBody>
          <a:bodyPr wrap="square" rtlCol="0">
            <a:spAutoFit/>
          </a:bodyPr>
          <a:lstStyle/>
          <a:p>
            <a:r>
              <a:rPr lang="en-US" dirty="0">
                <a:solidFill>
                  <a:schemeClr val="tx1">
                    <a:lumMod val="65000"/>
                    <a:lumOff val="35000"/>
                  </a:schemeClr>
                </a:solidFill>
              </a:rPr>
              <a:t>Why</a:t>
            </a:r>
          </a:p>
        </p:txBody>
      </p:sp>
    </p:spTree>
    <p:extLst>
      <p:ext uri="{BB962C8B-B14F-4D97-AF65-F5344CB8AC3E}">
        <p14:creationId xmlns:p14="http://schemas.microsoft.com/office/powerpoint/2010/main" val="2305126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7FCE7-F5EB-9179-3099-FE35391AD819}"/>
              </a:ext>
            </a:extLst>
          </p:cNvPr>
          <p:cNvSpPr>
            <a:spLocks noGrp="1"/>
          </p:cNvSpPr>
          <p:nvPr>
            <p:ph type="title"/>
          </p:nvPr>
        </p:nvSpPr>
        <p:spPr/>
        <p:txBody>
          <a:bodyPr>
            <a:normAutofit/>
          </a:bodyPr>
          <a:lstStyle/>
          <a:p>
            <a:r>
              <a:rPr lang="en-US" sz="4000" dirty="0">
                <a:solidFill>
                  <a:schemeClr val="tx1">
                    <a:lumMod val="65000"/>
                    <a:lumOff val="35000"/>
                  </a:schemeClr>
                </a:solidFill>
              </a:rPr>
              <a:t>Analysis Writing Practice: </a:t>
            </a:r>
            <a:r>
              <a:rPr lang="en-US" sz="4000" i="1" dirty="0">
                <a:solidFill>
                  <a:schemeClr val="tx1">
                    <a:lumMod val="65000"/>
                    <a:lumOff val="35000"/>
                  </a:schemeClr>
                </a:solidFill>
              </a:rPr>
              <a:t>Mise </a:t>
            </a:r>
            <a:r>
              <a:rPr lang="en-US" sz="4000" i="1" dirty="0" err="1">
                <a:solidFill>
                  <a:schemeClr val="tx1">
                    <a:lumMod val="65000"/>
                    <a:lumOff val="35000"/>
                  </a:schemeClr>
                </a:solidFill>
              </a:rPr>
              <a:t>en</a:t>
            </a:r>
            <a:r>
              <a:rPr lang="en-US" sz="4000" i="1" dirty="0">
                <a:solidFill>
                  <a:schemeClr val="tx1">
                    <a:lumMod val="65000"/>
                    <a:lumOff val="35000"/>
                  </a:schemeClr>
                </a:solidFill>
              </a:rPr>
              <a:t> Scene</a:t>
            </a:r>
          </a:p>
        </p:txBody>
      </p:sp>
      <p:sp>
        <p:nvSpPr>
          <p:cNvPr id="3" name="Content Placeholder 2">
            <a:extLst>
              <a:ext uri="{FF2B5EF4-FFF2-40B4-BE49-F238E27FC236}">
                <a16:creationId xmlns:a16="http://schemas.microsoft.com/office/drawing/2014/main" id="{52B6750E-1731-E5BC-0F5B-614F0DD43213}"/>
              </a:ext>
            </a:extLst>
          </p:cNvPr>
          <p:cNvSpPr>
            <a:spLocks noGrp="1"/>
          </p:cNvSpPr>
          <p:nvPr>
            <p:ph idx="1"/>
          </p:nvPr>
        </p:nvSpPr>
        <p:spPr>
          <a:xfrm>
            <a:off x="838200" y="1690688"/>
            <a:ext cx="10515600" cy="4486275"/>
          </a:xfrm>
        </p:spPr>
        <p:txBody>
          <a:bodyPr>
            <a:normAutofit fontScale="77500" lnSpcReduction="20000"/>
          </a:bodyPr>
          <a:lstStyle/>
          <a:p>
            <a:pPr>
              <a:lnSpc>
                <a:spcPct val="140000"/>
              </a:lnSpc>
            </a:pPr>
            <a:r>
              <a:rPr lang="en-US" dirty="0">
                <a:solidFill>
                  <a:schemeClr val="tx1">
                    <a:lumMod val="65000"/>
                    <a:lumOff val="35000"/>
                  </a:schemeClr>
                </a:solidFill>
              </a:rPr>
              <a:t>On the following slides you’ll see plenty more examples of texts with                        mise </a:t>
            </a:r>
            <a:r>
              <a:rPr lang="en-US" dirty="0" err="1">
                <a:solidFill>
                  <a:schemeClr val="tx1">
                    <a:lumMod val="65000"/>
                    <a:lumOff val="35000"/>
                  </a:schemeClr>
                </a:solidFill>
              </a:rPr>
              <a:t>en</a:t>
            </a:r>
            <a:r>
              <a:rPr lang="en-US" dirty="0">
                <a:solidFill>
                  <a:schemeClr val="tx1">
                    <a:lumMod val="65000"/>
                    <a:lumOff val="35000"/>
                  </a:schemeClr>
                </a:solidFill>
              </a:rPr>
              <a:t> scene;</a:t>
            </a:r>
          </a:p>
          <a:p>
            <a:pPr>
              <a:lnSpc>
                <a:spcPct val="140000"/>
              </a:lnSpc>
            </a:pPr>
            <a:r>
              <a:rPr lang="en-US" dirty="0">
                <a:solidFill>
                  <a:schemeClr val="tx1">
                    <a:lumMod val="65000"/>
                    <a:lumOff val="35000"/>
                  </a:schemeClr>
                </a:solidFill>
              </a:rPr>
              <a:t>Find the elements of mise </a:t>
            </a:r>
            <a:r>
              <a:rPr lang="en-US" dirty="0" err="1">
                <a:solidFill>
                  <a:schemeClr val="tx1">
                    <a:lumMod val="65000"/>
                    <a:lumOff val="35000"/>
                  </a:schemeClr>
                </a:solidFill>
              </a:rPr>
              <a:t>en</a:t>
            </a:r>
            <a:r>
              <a:rPr lang="en-US" dirty="0">
                <a:solidFill>
                  <a:schemeClr val="tx1">
                    <a:lumMod val="65000"/>
                    <a:lumOff val="35000"/>
                  </a:schemeClr>
                </a:solidFill>
              </a:rPr>
              <a:t> scene you can </a:t>
            </a:r>
            <a:r>
              <a:rPr lang="en-US" dirty="0" err="1">
                <a:solidFill>
                  <a:schemeClr val="tx1">
                    <a:lumMod val="65000"/>
                    <a:lumOff val="35000"/>
                  </a:schemeClr>
                </a:solidFill>
              </a:rPr>
              <a:t>analyse</a:t>
            </a:r>
            <a:r>
              <a:rPr lang="en-US" dirty="0">
                <a:solidFill>
                  <a:schemeClr val="tx1">
                    <a:lumMod val="65000"/>
                    <a:lumOff val="35000"/>
                  </a:schemeClr>
                </a:solidFill>
              </a:rPr>
              <a:t>: setting, lighting, </a:t>
            </a:r>
            <a:r>
              <a:rPr lang="en-US" dirty="0" err="1">
                <a:solidFill>
                  <a:schemeClr val="tx1">
                    <a:lumMod val="65000"/>
                    <a:lumOff val="35000"/>
                  </a:schemeClr>
                </a:solidFill>
              </a:rPr>
              <a:t>colour</a:t>
            </a:r>
            <a:r>
              <a:rPr lang="en-US" dirty="0">
                <a:solidFill>
                  <a:schemeClr val="tx1">
                    <a:lumMod val="65000"/>
                    <a:lumOff val="35000"/>
                  </a:schemeClr>
                </a:solidFill>
              </a:rPr>
              <a:t>, objects, scenery, negative space, or other details;</a:t>
            </a:r>
          </a:p>
          <a:p>
            <a:pPr>
              <a:lnSpc>
                <a:spcPct val="140000"/>
              </a:lnSpc>
            </a:pPr>
            <a:r>
              <a:rPr lang="en-US" dirty="0">
                <a:solidFill>
                  <a:schemeClr val="tx1">
                    <a:lumMod val="65000"/>
                    <a:lumOff val="35000"/>
                  </a:schemeClr>
                </a:solidFill>
              </a:rPr>
              <a:t>Create a ‘clever elephants’ planning framework for your chosen text(s);</a:t>
            </a:r>
          </a:p>
          <a:p>
            <a:pPr>
              <a:lnSpc>
                <a:spcPct val="140000"/>
              </a:lnSpc>
            </a:pPr>
            <a:r>
              <a:rPr lang="en-US" dirty="0">
                <a:solidFill>
                  <a:schemeClr val="tx1">
                    <a:lumMod val="65000"/>
                    <a:lumOff val="35000"/>
                  </a:schemeClr>
                </a:solidFill>
              </a:rPr>
              <a:t>Use your framework(s) as the basis for practicing Clever Elephants analysis writing;</a:t>
            </a:r>
          </a:p>
          <a:p>
            <a:pPr>
              <a:lnSpc>
                <a:spcPct val="140000"/>
              </a:lnSpc>
            </a:pPr>
            <a:r>
              <a:rPr lang="en-US" dirty="0">
                <a:solidFill>
                  <a:schemeClr val="tx1">
                    <a:lumMod val="65000"/>
                    <a:lumOff val="35000"/>
                  </a:schemeClr>
                </a:solidFill>
              </a:rPr>
              <a:t>After you finish you could: </a:t>
            </a:r>
            <a:r>
              <a:rPr lang="en-US" dirty="0" err="1">
                <a:solidFill>
                  <a:schemeClr val="tx1">
                    <a:lumMod val="65000"/>
                    <a:lumOff val="35000"/>
                  </a:schemeClr>
                </a:solidFill>
              </a:rPr>
              <a:t>colour</a:t>
            </a:r>
            <a:r>
              <a:rPr lang="en-US" dirty="0">
                <a:solidFill>
                  <a:schemeClr val="tx1">
                    <a:lumMod val="65000"/>
                    <a:lumOff val="35000"/>
                  </a:schemeClr>
                </a:solidFill>
              </a:rPr>
              <a:t>-code your paragraph(s); swap with a friend to offer/receive feedback; submit your writing for checking.</a:t>
            </a:r>
          </a:p>
        </p:txBody>
      </p:sp>
      <p:pic>
        <p:nvPicPr>
          <p:cNvPr id="5" name="Picture 4">
            <a:extLst>
              <a:ext uri="{FF2B5EF4-FFF2-40B4-BE49-F238E27FC236}">
                <a16:creationId xmlns:a16="http://schemas.microsoft.com/office/drawing/2014/main" id="{BD442015-5AAB-B3D8-9726-A5FF5F43B5F0}"/>
              </a:ext>
            </a:extLst>
          </p:cNvPr>
          <p:cNvPicPr>
            <a:picLocks noChangeAspect="1"/>
          </p:cNvPicPr>
          <p:nvPr/>
        </p:nvPicPr>
        <p:blipFill>
          <a:blip r:embed="rId2">
            <a:alphaModFix amt="60000"/>
          </a:blip>
          <a:stretch>
            <a:fillRect/>
          </a:stretch>
        </p:blipFill>
        <p:spPr>
          <a:xfrm rot="632749">
            <a:off x="9947621" y="706164"/>
            <a:ext cx="1659402" cy="1659402"/>
          </a:xfrm>
          <a:prstGeom prst="rect">
            <a:avLst/>
          </a:prstGeom>
        </p:spPr>
      </p:pic>
    </p:spTree>
    <p:extLst>
      <p:ext uri="{BB962C8B-B14F-4D97-AF65-F5344CB8AC3E}">
        <p14:creationId xmlns:p14="http://schemas.microsoft.com/office/powerpoint/2010/main" val="2473124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1575A5-55BD-CF1D-21F0-9E52CF985FF6}"/>
              </a:ext>
            </a:extLst>
          </p:cNvPr>
          <p:cNvPicPr>
            <a:picLocks noChangeAspect="1"/>
          </p:cNvPicPr>
          <p:nvPr/>
        </p:nvPicPr>
        <p:blipFill>
          <a:blip r:embed="rId2"/>
          <a:stretch/>
        </p:blipFill>
        <p:spPr>
          <a:xfrm>
            <a:off x="3009536" y="643466"/>
            <a:ext cx="6172928" cy="5571067"/>
          </a:xfrm>
          <a:prstGeom prst="rect">
            <a:avLst/>
          </a:prstGeom>
        </p:spPr>
      </p:pic>
    </p:spTree>
    <p:extLst>
      <p:ext uri="{BB962C8B-B14F-4D97-AF65-F5344CB8AC3E}">
        <p14:creationId xmlns:p14="http://schemas.microsoft.com/office/powerpoint/2010/main" val="2440450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DA97792-4ABD-E6D5-083D-DA1B9B7957C7}"/>
              </a:ext>
            </a:extLst>
          </p:cNvPr>
          <p:cNvPicPr>
            <a:picLocks noChangeAspect="1"/>
          </p:cNvPicPr>
          <p:nvPr/>
        </p:nvPicPr>
        <p:blipFill>
          <a:blip r:embed="rId2"/>
          <a:srcRect/>
          <a:stretch/>
        </p:blipFill>
        <p:spPr>
          <a:xfrm>
            <a:off x="3777596" y="365252"/>
            <a:ext cx="4735659" cy="6200648"/>
          </a:xfrm>
          <a:prstGeom prst="rect">
            <a:avLst/>
          </a:prstGeom>
        </p:spPr>
      </p:pic>
    </p:spTree>
    <p:extLst>
      <p:ext uri="{BB962C8B-B14F-4D97-AF65-F5344CB8AC3E}">
        <p14:creationId xmlns:p14="http://schemas.microsoft.com/office/powerpoint/2010/main" val="3097840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CB61F9-B94B-4A09-C231-F5F5C2F85C7E}"/>
              </a:ext>
            </a:extLst>
          </p:cNvPr>
          <p:cNvPicPr>
            <a:picLocks noChangeAspect="1"/>
          </p:cNvPicPr>
          <p:nvPr/>
        </p:nvPicPr>
        <p:blipFill>
          <a:blip r:embed="rId2"/>
          <a:stretch>
            <a:fillRect/>
          </a:stretch>
        </p:blipFill>
        <p:spPr>
          <a:xfrm>
            <a:off x="3937000" y="201479"/>
            <a:ext cx="4305300" cy="6474137"/>
          </a:xfrm>
          <a:prstGeom prst="rect">
            <a:avLst/>
          </a:prstGeom>
        </p:spPr>
      </p:pic>
    </p:spTree>
    <p:extLst>
      <p:ext uri="{BB962C8B-B14F-4D97-AF65-F5344CB8AC3E}">
        <p14:creationId xmlns:p14="http://schemas.microsoft.com/office/powerpoint/2010/main" val="2461591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922490-CA63-8607-D74B-4443F81D9F1B}"/>
              </a:ext>
            </a:extLst>
          </p:cNvPr>
          <p:cNvPicPr>
            <a:picLocks noChangeAspect="1"/>
          </p:cNvPicPr>
          <p:nvPr/>
        </p:nvPicPr>
        <p:blipFill>
          <a:blip r:embed="rId2"/>
          <a:stretch>
            <a:fillRect/>
          </a:stretch>
        </p:blipFill>
        <p:spPr>
          <a:xfrm>
            <a:off x="876299" y="466820"/>
            <a:ext cx="10590627" cy="6010180"/>
          </a:xfrm>
          <a:prstGeom prst="rect">
            <a:avLst/>
          </a:prstGeom>
        </p:spPr>
      </p:pic>
    </p:spTree>
    <p:extLst>
      <p:ext uri="{BB962C8B-B14F-4D97-AF65-F5344CB8AC3E}">
        <p14:creationId xmlns:p14="http://schemas.microsoft.com/office/powerpoint/2010/main" val="112657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A233F7-A169-E356-4201-82AD2604EA1E}"/>
              </a:ext>
            </a:extLst>
          </p:cNvPr>
          <p:cNvPicPr>
            <a:picLocks noChangeAspect="1"/>
          </p:cNvPicPr>
          <p:nvPr/>
        </p:nvPicPr>
        <p:blipFill>
          <a:blip r:embed="rId2"/>
          <a:srcRect b="14815"/>
          <a:stretch>
            <a:fillRect/>
          </a:stretch>
        </p:blipFill>
        <p:spPr>
          <a:xfrm>
            <a:off x="3416300" y="258580"/>
            <a:ext cx="5333999" cy="6310788"/>
          </a:xfrm>
          <a:prstGeom prst="rect">
            <a:avLst/>
          </a:prstGeom>
        </p:spPr>
      </p:pic>
    </p:spTree>
    <p:extLst>
      <p:ext uri="{BB962C8B-B14F-4D97-AF65-F5344CB8AC3E}">
        <p14:creationId xmlns:p14="http://schemas.microsoft.com/office/powerpoint/2010/main" val="29527070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1979</TotalTime>
  <Words>1141</Words>
  <Application>Microsoft Macintosh PowerPoint</Application>
  <PresentationFormat>Widescreen</PresentationFormat>
  <Paragraphs>78</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Aptos</vt:lpstr>
      <vt:lpstr>Aptos Display</vt:lpstr>
      <vt:lpstr>Arial</vt:lpstr>
      <vt:lpstr>Office Theme</vt:lpstr>
      <vt:lpstr>Clever Elephants Always Eat Ice Cream</vt:lpstr>
      <vt:lpstr>Analysing Mise-en-Scene</vt:lpstr>
      <vt:lpstr>PowerPoint Presentation</vt:lpstr>
      <vt:lpstr>PowerPoint Presentation</vt:lpstr>
      <vt:lpstr>PowerPoint Presentation</vt:lpstr>
      <vt:lpstr>Sample Clever Elephants Mise en scene Analysis</vt:lpstr>
      <vt:lpstr>PowerPoint Presentation</vt:lpstr>
      <vt:lpstr>PowerPoint Presentation</vt:lpstr>
      <vt:lpstr>Sample Clever Elephants Mise en scene Analysis</vt:lpstr>
      <vt:lpstr>Analysis Writing Practice: Mise en Scene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12</cp:revision>
  <dcterms:created xsi:type="dcterms:W3CDTF">2026-09-14T02:51:02Z</dcterms:created>
  <dcterms:modified xsi:type="dcterms:W3CDTF">2026-10-19T05:49:50Z</dcterms:modified>
</cp:coreProperties>
</file>