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5" r:id="rId3"/>
    <p:sldId id="257" r:id="rId4"/>
    <p:sldId id="261" r:id="rId5"/>
    <p:sldId id="259" r:id="rId6"/>
    <p:sldId id="260" r:id="rId7"/>
    <p:sldId id="263" r:id="rId8"/>
    <p:sldId id="262" r:id="rId9"/>
    <p:sldId id="267" r:id="rId10"/>
    <p:sldId id="266" r:id="rId11"/>
    <p:sldId id="274" r:id="rId12"/>
    <p:sldId id="276" r:id="rId13"/>
    <p:sldId id="277" r:id="rId14"/>
    <p:sldId id="272" r:id="rId15"/>
    <p:sldId id="273" r:id="rId16"/>
    <p:sldId id="270" r:id="rId17"/>
    <p:sldId id="269" r:id="rId18"/>
    <p:sldId id="27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3CBEB"/>
    <a:srgbClr val="B4E5A2"/>
    <a:srgbClr val="FFFF00"/>
    <a:srgbClr val="FFC000"/>
    <a:srgbClr val="FF00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029"/>
    <p:restoredTop sz="94236"/>
  </p:normalViewPr>
  <p:slideViewPr>
    <p:cSldViewPr snapToGrid="0">
      <p:cViewPr>
        <p:scale>
          <a:sx n="112" d="100"/>
          <a:sy n="112" d="100"/>
        </p:scale>
        <p:origin x="304"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79241-EB0F-56CA-39CA-94FC48E71E7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91E5AAC-11E5-1848-FD48-AAD86FEB7F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894288D-DB0A-0A65-CBFD-69F765E22605}"/>
              </a:ext>
            </a:extLst>
          </p:cNvPr>
          <p:cNvSpPr>
            <a:spLocks noGrp="1"/>
          </p:cNvSpPr>
          <p:nvPr>
            <p:ph type="dt" sz="half" idx="10"/>
          </p:nvPr>
        </p:nvSpPr>
        <p:spPr/>
        <p:txBody>
          <a:bodyPr/>
          <a:lstStyle/>
          <a:p>
            <a:fld id="{0DB14858-2F79-A14F-9556-0D067E7E57EA}" type="datetimeFigureOut">
              <a:rPr lang="en-US" smtClean="0"/>
              <a:t>10/19/26</a:t>
            </a:fld>
            <a:endParaRPr lang="en-US"/>
          </a:p>
        </p:txBody>
      </p:sp>
      <p:sp>
        <p:nvSpPr>
          <p:cNvPr id="5" name="Footer Placeholder 4">
            <a:extLst>
              <a:ext uri="{FF2B5EF4-FFF2-40B4-BE49-F238E27FC236}">
                <a16:creationId xmlns:a16="http://schemas.microsoft.com/office/drawing/2014/main" id="{F1F27300-8E69-9FCF-4A36-2A623DA1EA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A17A62-2713-75CC-6D0D-3307289F113B}"/>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2945549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184E1-0327-5F83-973A-0EB3BE62EF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63FA8C-A010-CA08-3F0C-C64C2BFBBE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5E80AB-717B-E6F3-1482-05890EDBB067}"/>
              </a:ext>
            </a:extLst>
          </p:cNvPr>
          <p:cNvSpPr>
            <a:spLocks noGrp="1"/>
          </p:cNvSpPr>
          <p:nvPr>
            <p:ph type="dt" sz="half" idx="10"/>
          </p:nvPr>
        </p:nvSpPr>
        <p:spPr/>
        <p:txBody>
          <a:bodyPr/>
          <a:lstStyle/>
          <a:p>
            <a:fld id="{0DB14858-2F79-A14F-9556-0D067E7E57EA}" type="datetimeFigureOut">
              <a:rPr lang="en-US" smtClean="0"/>
              <a:t>10/19/26</a:t>
            </a:fld>
            <a:endParaRPr lang="en-US"/>
          </a:p>
        </p:txBody>
      </p:sp>
      <p:sp>
        <p:nvSpPr>
          <p:cNvPr id="5" name="Footer Placeholder 4">
            <a:extLst>
              <a:ext uri="{FF2B5EF4-FFF2-40B4-BE49-F238E27FC236}">
                <a16:creationId xmlns:a16="http://schemas.microsoft.com/office/drawing/2014/main" id="{0831B72C-4487-9EEB-9E91-DE998831C7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56FBDB-E4DC-7026-0B94-1B65F7A0E7F1}"/>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2209469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1A35A-62D3-5655-BDB5-4299A510B5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2C6E104-573E-B435-18D7-9B2649938A2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F5B773-7B73-7986-3F7E-5106ADFA1931}"/>
              </a:ext>
            </a:extLst>
          </p:cNvPr>
          <p:cNvSpPr>
            <a:spLocks noGrp="1"/>
          </p:cNvSpPr>
          <p:nvPr>
            <p:ph type="dt" sz="half" idx="10"/>
          </p:nvPr>
        </p:nvSpPr>
        <p:spPr/>
        <p:txBody>
          <a:bodyPr/>
          <a:lstStyle/>
          <a:p>
            <a:fld id="{0DB14858-2F79-A14F-9556-0D067E7E57EA}" type="datetimeFigureOut">
              <a:rPr lang="en-US" smtClean="0"/>
              <a:t>10/19/26</a:t>
            </a:fld>
            <a:endParaRPr lang="en-US"/>
          </a:p>
        </p:txBody>
      </p:sp>
      <p:sp>
        <p:nvSpPr>
          <p:cNvPr id="5" name="Footer Placeholder 4">
            <a:extLst>
              <a:ext uri="{FF2B5EF4-FFF2-40B4-BE49-F238E27FC236}">
                <a16:creationId xmlns:a16="http://schemas.microsoft.com/office/drawing/2014/main" id="{A81A201F-C909-DAAF-F8C9-E522241993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89E073-F26F-DD92-469A-166439954752}"/>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4188566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40EC7-48C5-DE6F-3378-B536F34A12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0CECB9-6776-EEA5-FA0C-EA9F0063F3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9B2B061-FF1F-F4E2-9437-754FD272D21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E6FC870-F853-B42F-1F57-B8BFC730E937}"/>
              </a:ext>
            </a:extLst>
          </p:cNvPr>
          <p:cNvSpPr>
            <a:spLocks noGrp="1"/>
          </p:cNvSpPr>
          <p:nvPr>
            <p:ph type="dt" sz="half" idx="10"/>
          </p:nvPr>
        </p:nvSpPr>
        <p:spPr/>
        <p:txBody>
          <a:bodyPr/>
          <a:lstStyle/>
          <a:p>
            <a:fld id="{0DB14858-2F79-A14F-9556-0D067E7E57EA}" type="datetimeFigureOut">
              <a:rPr lang="en-US" smtClean="0"/>
              <a:t>10/19/26</a:t>
            </a:fld>
            <a:endParaRPr lang="en-US"/>
          </a:p>
        </p:txBody>
      </p:sp>
      <p:sp>
        <p:nvSpPr>
          <p:cNvPr id="6" name="Footer Placeholder 5">
            <a:extLst>
              <a:ext uri="{FF2B5EF4-FFF2-40B4-BE49-F238E27FC236}">
                <a16:creationId xmlns:a16="http://schemas.microsoft.com/office/drawing/2014/main" id="{08CBD70B-77C4-4D4F-8A09-B6CE19BB7E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4E3285-92E5-F89A-1A1A-A3F242B46CDE}"/>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4226152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05B41-6D82-DF87-7EB1-DF628973E13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1A356C-7206-E4D4-5CA6-5A0581A348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77E063-EFC7-5292-56E5-1B0538E87B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7C40D8-E126-5222-0A83-8CE39EFD0F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016F57-7653-3745-499C-0F2C4CB1EB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D913C1D-155D-682C-2CF7-97562989FD80}"/>
              </a:ext>
            </a:extLst>
          </p:cNvPr>
          <p:cNvSpPr>
            <a:spLocks noGrp="1"/>
          </p:cNvSpPr>
          <p:nvPr>
            <p:ph type="dt" sz="half" idx="10"/>
          </p:nvPr>
        </p:nvSpPr>
        <p:spPr/>
        <p:txBody>
          <a:bodyPr/>
          <a:lstStyle/>
          <a:p>
            <a:fld id="{0DB14858-2F79-A14F-9556-0D067E7E57EA}" type="datetimeFigureOut">
              <a:rPr lang="en-US" smtClean="0"/>
              <a:t>10/19/26</a:t>
            </a:fld>
            <a:endParaRPr lang="en-US"/>
          </a:p>
        </p:txBody>
      </p:sp>
      <p:sp>
        <p:nvSpPr>
          <p:cNvPr id="8" name="Footer Placeholder 7">
            <a:extLst>
              <a:ext uri="{FF2B5EF4-FFF2-40B4-BE49-F238E27FC236}">
                <a16:creationId xmlns:a16="http://schemas.microsoft.com/office/drawing/2014/main" id="{2E1D412B-BEF7-C75B-A785-F744581E5A1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B622679-C4BA-3FC3-95FC-76C0C86F6932}"/>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3598536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EADA4-FFED-4F27-B42A-79DEF4D1F1C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52AE9BD-60B7-EB73-E828-5639DAC81B72}"/>
              </a:ext>
            </a:extLst>
          </p:cNvPr>
          <p:cNvSpPr>
            <a:spLocks noGrp="1"/>
          </p:cNvSpPr>
          <p:nvPr>
            <p:ph type="dt" sz="half" idx="10"/>
          </p:nvPr>
        </p:nvSpPr>
        <p:spPr/>
        <p:txBody>
          <a:bodyPr/>
          <a:lstStyle/>
          <a:p>
            <a:fld id="{0DB14858-2F79-A14F-9556-0D067E7E57EA}" type="datetimeFigureOut">
              <a:rPr lang="en-US" smtClean="0"/>
              <a:t>10/19/26</a:t>
            </a:fld>
            <a:endParaRPr lang="en-US"/>
          </a:p>
        </p:txBody>
      </p:sp>
      <p:sp>
        <p:nvSpPr>
          <p:cNvPr id="4" name="Footer Placeholder 3">
            <a:extLst>
              <a:ext uri="{FF2B5EF4-FFF2-40B4-BE49-F238E27FC236}">
                <a16:creationId xmlns:a16="http://schemas.microsoft.com/office/drawing/2014/main" id="{45469252-C0A1-6403-713D-97C2F417383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4B01F2-488A-A8F3-42AF-58D5B182B6D8}"/>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2252144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04818E-C63A-8BE4-3922-6B00D148A07C}"/>
              </a:ext>
            </a:extLst>
          </p:cNvPr>
          <p:cNvSpPr>
            <a:spLocks noGrp="1"/>
          </p:cNvSpPr>
          <p:nvPr>
            <p:ph type="dt" sz="half" idx="10"/>
          </p:nvPr>
        </p:nvSpPr>
        <p:spPr/>
        <p:txBody>
          <a:bodyPr/>
          <a:lstStyle/>
          <a:p>
            <a:fld id="{0DB14858-2F79-A14F-9556-0D067E7E57EA}" type="datetimeFigureOut">
              <a:rPr lang="en-US" smtClean="0"/>
              <a:t>10/19/26</a:t>
            </a:fld>
            <a:endParaRPr lang="en-US"/>
          </a:p>
        </p:txBody>
      </p:sp>
      <p:sp>
        <p:nvSpPr>
          <p:cNvPr id="3" name="Footer Placeholder 2">
            <a:extLst>
              <a:ext uri="{FF2B5EF4-FFF2-40B4-BE49-F238E27FC236}">
                <a16:creationId xmlns:a16="http://schemas.microsoft.com/office/drawing/2014/main" id="{5DBB602B-0119-EE17-7598-214E064C64F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1C7F87-1146-1911-2CB4-190C451137DD}"/>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861126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63D2D-6191-D888-99DB-28E5A84276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68CFDF5-CB42-D2CE-3B48-A6FD660380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F2C37FE-9FDA-22C5-E338-D140207885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98AD5-2D6C-539B-E2B0-1D8FCFA63F04}"/>
              </a:ext>
            </a:extLst>
          </p:cNvPr>
          <p:cNvSpPr>
            <a:spLocks noGrp="1"/>
          </p:cNvSpPr>
          <p:nvPr>
            <p:ph type="dt" sz="half" idx="10"/>
          </p:nvPr>
        </p:nvSpPr>
        <p:spPr/>
        <p:txBody>
          <a:bodyPr/>
          <a:lstStyle/>
          <a:p>
            <a:fld id="{0DB14858-2F79-A14F-9556-0D067E7E57EA}" type="datetimeFigureOut">
              <a:rPr lang="en-US" smtClean="0"/>
              <a:t>10/19/26</a:t>
            </a:fld>
            <a:endParaRPr lang="en-US"/>
          </a:p>
        </p:txBody>
      </p:sp>
      <p:sp>
        <p:nvSpPr>
          <p:cNvPr id="6" name="Footer Placeholder 5">
            <a:extLst>
              <a:ext uri="{FF2B5EF4-FFF2-40B4-BE49-F238E27FC236}">
                <a16:creationId xmlns:a16="http://schemas.microsoft.com/office/drawing/2014/main" id="{C96D7A5B-6234-FBDC-EBF4-A4186ECB40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76BCC4-9114-CD93-E6B4-E47C451B1523}"/>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3190421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4AEC4-4AEB-734A-5724-4F7FD71BC1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204D734-F325-79A6-1565-44CDD2D6AC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87C1B6A-D696-F538-E209-D4262A21EE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28D597-5476-C0AD-7EB1-31436FA92748}"/>
              </a:ext>
            </a:extLst>
          </p:cNvPr>
          <p:cNvSpPr>
            <a:spLocks noGrp="1"/>
          </p:cNvSpPr>
          <p:nvPr>
            <p:ph type="dt" sz="half" idx="10"/>
          </p:nvPr>
        </p:nvSpPr>
        <p:spPr/>
        <p:txBody>
          <a:bodyPr/>
          <a:lstStyle/>
          <a:p>
            <a:fld id="{0DB14858-2F79-A14F-9556-0D067E7E57EA}" type="datetimeFigureOut">
              <a:rPr lang="en-US" smtClean="0"/>
              <a:t>10/19/26</a:t>
            </a:fld>
            <a:endParaRPr lang="en-US"/>
          </a:p>
        </p:txBody>
      </p:sp>
      <p:sp>
        <p:nvSpPr>
          <p:cNvPr id="6" name="Footer Placeholder 5">
            <a:extLst>
              <a:ext uri="{FF2B5EF4-FFF2-40B4-BE49-F238E27FC236}">
                <a16:creationId xmlns:a16="http://schemas.microsoft.com/office/drawing/2014/main" id="{A36A0BE4-40C5-14D7-5149-557524E784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F722A9-8549-D82A-2D83-36B0AA0B659C}"/>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678053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3153B-56B4-D27E-82DA-4B9F2D8B9D3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E83405A-6F9F-CA72-2E0C-0D7B0B6FE9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9CB429-F428-DBF9-0624-3E81DF5835A5}"/>
              </a:ext>
            </a:extLst>
          </p:cNvPr>
          <p:cNvSpPr>
            <a:spLocks noGrp="1"/>
          </p:cNvSpPr>
          <p:nvPr>
            <p:ph type="dt" sz="half" idx="10"/>
          </p:nvPr>
        </p:nvSpPr>
        <p:spPr/>
        <p:txBody>
          <a:bodyPr/>
          <a:lstStyle/>
          <a:p>
            <a:fld id="{0DB14858-2F79-A14F-9556-0D067E7E57EA}" type="datetimeFigureOut">
              <a:rPr lang="en-US" smtClean="0"/>
              <a:t>10/19/26</a:t>
            </a:fld>
            <a:endParaRPr lang="en-US"/>
          </a:p>
        </p:txBody>
      </p:sp>
      <p:sp>
        <p:nvSpPr>
          <p:cNvPr id="5" name="Footer Placeholder 4">
            <a:extLst>
              <a:ext uri="{FF2B5EF4-FFF2-40B4-BE49-F238E27FC236}">
                <a16:creationId xmlns:a16="http://schemas.microsoft.com/office/drawing/2014/main" id="{62BAE714-DC94-4037-C035-86C8F63A6D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462927-F1FB-303E-C0EC-7D6C7E655DDE}"/>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4016278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3613CC9-A83F-BBA3-DD56-767D4468424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28F2A1B-5599-A272-0288-F97084F2FA2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655D6C-D224-7809-3499-0275C44A8FDD}"/>
              </a:ext>
            </a:extLst>
          </p:cNvPr>
          <p:cNvSpPr>
            <a:spLocks noGrp="1"/>
          </p:cNvSpPr>
          <p:nvPr>
            <p:ph type="dt" sz="half" idx="10"/>
          </p:nvPr>
        </p:nvSpPr>
        <p:spPr/>
        <p:txBody>
          <a:bodyPr/>
          <a:lstStyle/>
          <a:p>
            <a:fld id="{0DB14858-2F79-A14F-9556-0D067E7E57EA}" type="datetimeFigureOut">
              <a:rPr lang="en-US" smtClean="0"/>
              <a:t>10/19/26</a:t>
            </a:fld>
            <a:endParaRPr lang="en-US"/>
          </a:p>
        </p:txBody>
      </p:sp>
      <p:sp>
        <p:nvSpPr>
          <p:cNvPr id="5" name="Footer Placeholder 4">
            <a:extLst>
              <a:ext uri="{FF2B5EF4-FFF2-40B4-BE49-F238E27FC236}">
                <a16:creationId xmlns:a16="http://schemas.microsoft.com/office/drawing/2014/main" id="{FCE388FB-18F9-4B38-1654-207E50623F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A5049C-ACB4-1440-9D01-6E2BC2F4A337}"/>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894366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000"/>
            <a:lum/>
          </a:blip>
          <a:srcRect/>
          <a:tile tx="0" ty="0" sx="100000" sy="100000" flip="none" algn="ctr"/>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5F2C9-60CB-4B3B-DDF9-78E9EFA155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F564EED-022F-EE82-5FC3-C984C76EBA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0F46B6-1C0E-F7FA-A39C-BFBB6FE9BC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DB14858-2F79-A14F-9556-0D067E7E57EA}" type="datetimeFigureOut">
              <a:rPr lang="en-US" smtClean="0"/>
              <a:t>10/19/26</a:t>
            </a:fld>
            <a:endParaRPr lang="en-US"/>
          </a:p>
        </p:txBody>
      </p:sp>
      <p:sp>
        <p:nvSpPr>
          <p:cNvPr id="5" name="Footer Placeholder 4">
            <a:extLst>
              <a:ext uri="{FF2B5EF4-FFF2-40B4-BE49-F238E27FC236}">
                <a16:creationId xmlns:a16="http://schemas.microsoft.com/office/drawing/2014/main" id="{2BEBC94C-62E8-E5FE-EE34-A4FCB76FD6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FA56B11-B80E-A281-5FBA-485D7C1798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3773D25-28BA-8748-ACC8-FF4CF6E9C9BE}" type="slidenum">
              <a:rPr lang="en-US" smtClean="0"/>
              <a:t>‹#›</a:t>
            </a:fld>
            <a:endParaRPr lang="en-US"/>
          </a:p>
        </p:txBody>
      </p:sp>
    </p:spTree>
    <p:extLst>
      <p:ext uri="{BB962C8B-B14F-4D97-AF65-F5344CB8AC3E}">
        <p14:creationId xmlns:p14="http://schemas.microsoft.com/office/powerpoint/2010/main" val="12480411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8DB530F-A4A9-BBA6-BB5F-A81E0D3DD0C6}"/>
              </a:ext>
            </a:extLst>
          </p:cNvPr>
          <p:cNvSpPr>
            <a:spLocks noGrp="1"/>
          </p:cNvSpPr>
          <p:nvPr>
            <p:ph type="ctrTitle"/>
          </p:nvPr>
        </p:nvSpPr>
        <p:spPr>
          <a:xfrm>
            <a:off x="908454" y="1360481"/>
            <a:ext cx="4605340" cy="2387600"/>
          </a:xfrm>
        </p:spPr>
        <p:txBody>
          <a:bodyPr>
            <a:normAutofit/>
          </a:bodyPr>
          <a:lstStyle/>
          <a:p>
            <a:pPr algn="l"/>
            <a:r>
              <a:rPr lang="en-US" sz="5000">
                <a:solidFill>
                  <a:schemeClr val="bg1"/>
                </a:solidFill>
              </a:rPr>
              <a:t>Clever Elephants Always Eat Ice Cream</a:t>
            </a:r>
          </a:p>
        </p:txBody>
      </p:sp>
      <p:sp>
        <p:nvSpPr>
          <p:cNvPr id="3" name="Subtitle 2">
            <a:extLst>
              <a:ext uri="{FF2B5EF4-FFF2-40B4-BE49-F238E27FC236}">
                <a16:creationId xmlns:a16="http://schemas.microsoft.com/office/drawing/2014/main" id="{AEB0821B-BA82-067F-B378-E4EAA1AF279F}"/>
              </a:ext>
            </a:extLst>
          </p:cNvPr>
          <p:cNvSpPr>
            <a:spLocks noGrp="1"/>
          </p:cNvSpPr>
          <p:nvPr>
            <p:ph type="subTitle" idx="1"/>
          </p:nvPr>
        </p:nvSpPr>
        <p:spPr>
          <a:xfrm>
            <a:off x="908454" y="3840156"/>
            <a:ext cx="4605340" cy="1655762"/>
          </a:xfrm>
        </p:spPr>
        <p:txBody>
          <a:bodyPr>
            <a:normAutofit/>
          </a:bodyPr>
          <a:lstStyle/>
          <a:p>
            <a:pPr algn="l"/>
            <a:r>
              <a:rPr lang="en-US" sz="2000">
                <a:solidFill>
                  <a:schemeClr val="bg1"/>
                </a:solidFill>
              </a:rPr>
              <a:t>Analysing Human Figures</a:t>
            </a:r>
          </a:p>
        </p:txBody>
      </p:sp>
      <p:pic>
        <p:nvPicPr>
          <p:cNvPr id="7" name="Picture 6">
            <a:extLst>
              <a:ext uri="{FF2B5EF4-FFF2-40B4-BE49-F238E27FC236}">
                <a16:creationId xmlns:a16="http://schemas.microsoft.com/office/drawing/2014/main" id="{8694E91B-0760-BA0B-C523-F40E8D430C21}"/>
              </a:ext>
            </a:extLst>
          </p:cNvPr>
          <p:cNvPicPr>
            <a:picLocks noChangeAspect="1"/>
          </p:cNvPicPr>
          <p:nvPr/>
        </p:nvPicPr>
        <p:blipFill>
          <a:blip r:embed="rId2">
            <a:alphaModFix/>
          </a:blip>
          <a:srcRect l="2" t="-223" b="10864"/>
          <a:stretch>
            <a:fillRect/>
          </a:stretch>
        </p:blipFill>
        <p:spPr>
          <a:xfrm>
            <a:off x="7115177" y="115193"/>
            <a:ext cx="4950618" cy="6627614"/>
          </a:xfrm>
          <a:prstGeom prst="rect">
            <a:avLst/>
          </a:prstGeom>
        </p:spPr>
      </p:pic>
      <p:cxnSp>
        <p:nvCxnSpPr>
          <p:cNvPr id="29" name="Straight Connector 28">
            <a:extLst>
              <a:ext uri="{FF2B5EF4-FFF2-40B4-BE49-F238E27FC236}">
                <a16:creationId xmlns:a16="http://schemas.microsoft.com/office/drawing/2014/main" id="{AC65C03C-3F17-45DC-A1B9-35ACA43397D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15176" y="115193"/>
            <a:ext cx="0" cy="6627614"/>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A4A161CC-6DC5-4863-B213-94529D6E06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9440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7C370-89AA-8DBF-95E4-BE9E638BFCF1}"/>
              </a:ext>
            </a:extLst>
          </p:cNvPr>
          <p:cNvSpPr>
            <a:spLocks noGrp="1"/>
          </p:cNvSpPr>
          <p:nvPr>
            <p:ph type="title"/>
          </p:nvPr>
        </p:nvSpPr>
        <p:spPr>
          <a:xfrm>
            <a:off x="319314" y="271007"/>
            <a:ext cx="11509829" cy="1325563"/>
          </a:xfrm>
          <a:ln w="38100">
            <a:noFill/>
          </a:ln>
        </p:spPr>
        <p:txBody>
          <a:bodyPr>
            <a:normAutofit/>
          </a:bodyPr>
          <a:lstStyle/>
          <a:p>
            <a:pPr algn="ctr"/>
            <a:r>
              <a:rPr lang="en-US" dirty="0" err="1">
                <a:solidFill>
                  <a:schemeClr val="tx1">
                    <a:lumMod val="65000"/>
                    <a:lumOff val="35000"/>
                  </a:schemeClr>
                </a:solidFill>
              </a:rPr>
              <a:t>Analysing</a:t>
            </a:r>
            <a:r>
              <a:rPr lang="en-US" dirty="0">
                <a:solidFill>
                  <a:schemeClr val="tx1">
                    <a:lumMod val="65000"/>
                    <a:lumOff val="35000"/>
                  </a:schemeClr>
                </a:solidFill>
              </a:rPr>
              <a:t> Human Figures</a:t>
            </a:r>
          </a:p>
        </p:txBody>
      </p:sp>
      <p:sp>
        <p:nvSpPr>
          <p:cNvPr id="3" name="Content Placeholder 2">
            <a:extLst>
              <a:ext uri="{FF2B5EF4-FFF2-40B4-BE49-F238E27FC236}">
                <a16:creationId xmlns:a16="http://schemas.microsoft.com/office/drawing/2014/main" id="{28CD640B-0E1C-DA29-8386-43925C603766}"/>
              </a:ext>
            </a:extLst>
          </p:cNvPr>
          <p:cNvSpPr>
            <a:spLocks noGrp="1"/>
          </p:cNvSpPr>
          <p:nvPr>
            <p:ph idx="1"/>
          </p:nvPr>
        </p:nvSpPr>
        <p:spPr>
          <a:xfrm>
            <a:off x="1038033" y="1596570"/>
            <a:ext cx="7068904" cy="4790161"/>
          </a:xfrm>
        </p:spPr>
        <p:txBody>
          <a:bodyPr>
            <a:normAutofit fontScale="92500"/>
          </a:bodyPr>
          <a:lstStyle/>
          <a:p>
            <a:pPr marL="0" indent="0">
              <a:lnSpc>
                <a:spcPct val="150000"/>
              </a:lnSpc>
              <a:buNone/>
            </a:pPr>
            <a:r>
              <a:rPr lang="en-GB" sz="1600" dirty="0">
                <a:solidFill>
                  <a:schemeClr val="tx1">
                    <a:lumMod val="65000"/>
                    <a:lumOff val="35000"/>
                  </a:schemeClr>
                </a:solidFill>
              </a:rPr>
              <a:t>‘Clever Elephants Always Eat Ice Cream’ is a framework for building strong analysis paragraphs. It will help you move beyond simple observations by making clear claims, selecting relevant evidence, and developing thoughtful explanations. By following each stage of the framework, you'll learn how to communicate your ideas in a clear, organised and convincing way.</a:t>
            </a:r>
          </a:p>
          <a:p>
            <a:pPr marL="0" indent="0">
              <a:lnSpc>
                <a:spcPct val="130000"/>
              </a:lnSpc>
              <a:buNone/>
            </a:pPr>
            <a:r>
              <a:rPr lang="en-GB" sz="1600" dirty="0">
                <a:solidFill>
                  <a:schemeClr val="tx1">
                    <a:lumMod val="65000"/>
                    <a:lumOff val="35000"/>
                  </a:schemeClr>
                </a:solidFill>
              </a:rPr>
              <a:t>Human figures often occupy a prominent position in visual texts and may be the single most important feature in drawing readers’ attention and creating meaning. Facial expressions, body language, gestures, clothing, and gaze all contribute to the impressions audiences form as they view the image. The examples and explainers on these slides will show you how to analyse these features in a range of advertisements, campaigns, posters and other multimodal texts. You'll see how depictions of people can communicate ideas, reinforce messages and guide the way a text is interpreted. Finally, you'll learn how to bring these observations together in well-structured analysis paragraphs of your own.</a:t>
            </a:r>
          </a:p>
        </p:txBody>
      </p:sp>
      <p:sp>
        <p:nvSpPr>
          <p:cNvPr id="4" name="TextBox 3">
            <a:extLst>
              <a:ext uri="{FF2B5EF4-FFF2-40B4-BE49-F238E27FC236}">
                <a16:creationId xmlns:a16="http://schemas.microsoft.com/office/drawing/2014/main" id="{5FAE1CC5-C7B0-C45C-DB14-E318E5AF6CEF}"/>
              </a:ext>
            </a:extLst>
          </p:cNvPr>
          <p:cNvSpPr txBox="1"/>
          <p:nvPr/>
        </p:nvSpPr>
        <p:spPr>
          <a:xfrm>
            <a:off x="8589935" y="1596570"/>
            <a:ext cx="2756210" cy="4253537"/>
          </a:xfrm>
          <a:prstGeom prst="rect">
            <a:avLst/>
          </a:prstGeom>
          <a:solidFill>
            <a:schemeClr val="accent5">
              <a:lumMod val="20000"/>
              <a:lumOff val="80000"/>
            </a:schemeClr>
          </a:solidFill>
          <a:ln w="38100">
            <a:solidFill>
              <a:schemeClr val="accent4">
                <a:lumMod val="75000"/>
              </a:schemeClr>
            </a:solidFill>
          </a:ln>
        </p:spPr>
        <p:txBody>
          <a:bodyPr wrap="square" rtlCol="0">
            <a:spAutoFit/>
          </a:bodyPr>
          <a:lstStyle/>
          <a:p>
            <a:pPr algn="ctr">
              <a:lnSpc>
                <a:spcPct val="150000"/>
              </a:lnSpc>
            </a:pPr>
            <a:r>
              <a:rPr lang="en-US" sz="2000" b="1" dirty="0">
                <a:solidFill>
                  <a:schemeClr val="tx1">
                    <a:lumMod val="65000"/>
                    <a:lumOff val="35000"/>
                  </a:schemeClr>
                </a:solidFill>
              </a:rPr>
              <a:t>Text Types</a:t>
            </a:r>
          </a:p>
          <a:p>
            <a:pPr marL="285750" indent="-285750">
              <a:lnSpc>
                <a:spcPct val="150000"/>
              </a:lnSpc>
              <a:buFont typeface="Arial" panose="020B0604020202020204" pitchFamily="34" charset="0"/>
              <a:buChar char="•"/>
            </a:pPr>
            <a:r>
              <a:rPr lang="en-US" dirty="0">
                <a:solidFill>
                  <a:schemeClr val="tx1">
                    <a:lumMod val="65000"/>
                    <a:lumOff val="35000"/>
                  </a:schemeClr>
                </a:solidFill>
              </a:rPr>
              <a:t>Advertisements</a:t>
            </a:r>
          </a:p>
          <a:p>
            <a:pPr marL="285750" indent="-285750">
              <a:lnSpc>
                <a:spcPct val="150000"/>
              </a:lnSpc>
              <a:buFont typeface="Arial" panose="020B0604020202020204" pitchFamily="34" charset="0"/>
              <a:buChar char="•"/>
            </a:pPr>
            <a:r>
              <a:rPr lang="en-US" dirty="0">
                <a:solidFill>
                  <a:schemeClr val="tx1">
                    <a:lumMod val="65000"/>
                    <a:lumOff val="35000"/>
                  </a:schemeClr>
                </a:solidFill>
              </a:rPr>
              <a:t>PSAs</a:t>
            </a:r>
          </a:p>
          <a:p>
            <a:pPr marL="285750" indent="-285750">
              <a:lnSpc>
                <a:spcPct val="150000"/>
              </a:lnSpc>
              <a:buFont typeface="Arial" panose="020B0604020202020204" pitchFamily="34" charset="0"/>
              <a:buChar char="•"/>
            </a:pPr>
            <a:r>
              <a:rPr lang="en-US" dirty="0">
                <a:solidFill>
                  <a:schemeClr val="tx1">
                    <a:lumMod val="65000"/>
                    <a:lumOff val="35000"/>
                  </a:schemeClr>
                </a:solidFill>
              </a:rPr>
              <a:t>Charity campaigns</a:t>
            </a:r>
          </a:p>
          <a:p>
            <a:pPr marL="285750" indent="-285750">
              <a:lnSpc>
                <a:spcPct val="150000"/>
              </a:lnSpc>
              <a:buFont typeface="Arial" panose="020B0604020202020204" pitchFamily="34" charset="0"/>
              <a:buChar char="•"/>
            </a:pPr>
            <a:r>
              <a:rPr lang="en-US" dirty="0">
                <a:solidFill>
                  <a:schemeClr val="tx1">
                    <a:lumMod val="65000"/>
                    <a:lumOff val="35000"/>
                  </a:schemeClr>
                </a:solidFill>
              </a:rPr>
              <a:t>Recruitment drives</a:t>
            </a:r>
          </a:p>
          <a:p>
            <a:pPr marL="285750" indent="-285750">
              <a:lnSpc>
                <a:spcPct val="150000"/>
              </a:lnSpc>
              <a:buFont typeface="Arial" panose="020B0604020202020204" pitchFamily="34" charset="0"/>
              <a:buChar char="•"/>
            </a:pPr>
            <a:r>
              <a:rPr lang="en-US" dirty="0">
                <a:solidFill>
                  <a:schemeClr val="tx1">
                    <a:lumMod val="65000"/>
                    <a:lumOff val="35000"/>
                  </a:schemeClr>
                </a:solidFill>
              </a:rPr>
              <a:t>Film posters</a:t>
            </a:r>
          </a:p>
          <a:p>
            <a:pPr marL="285750" indent="-285750">
              <a:lnSpc>
                <a:spcPct val="150000"/>
              </a:lnSpc>
              <a:buFont typeface="Arial" panose="020B0604020202020204" pitchFamily="34" charset="0"/>
              <a:buChar char="•"/>
            </a:pPr>
            <a:r>
              <a:rPr lang="en-US" dirty="0">
                <a:solidFill>
                  <a:schemeClr val="tx1">
                    <a:lumMod val="65000"/>
                    <a:lumOff val="35000"/>
                  </a:schemeClr>
                </a:solidFill>
              </a:rPr>
              <a:t>Magazine covers</a:t>
            </a:r>
          </a:p>
          <a:p>
            <a:pPr marL="285750" indent="-285750">
              <a:lnSpc>
                <a:spcPct val="150000"/>
              </a:lnSpc>
              <a:buFont typeface="Arial" panose="020B0604020202020204" pitchFamily="34" charset="0"/>
              <a:buChar char="•"/>
            </a:pPr>
            <a:r>
              <a:rPr lang="en-US" dirty="0">
                <a:solidFill>
                  <a:schemeClr val="tx1">
                    <a:lumMod val="65000"/>
                    <a:lumOff val="35000"/>
                  </a:schemeClr>
                </a:solidFill>
              </a:rPr>
              <a:t>Blogs</a:t>
            </a:r>
          </a:p>
          <a:p>
            <a:pPr marL="285750" indent="-285750">
              <a:lnSpc>
                <a:spcPct val="150000"/>
              </a:lnSpc>
              <a:buFont typeface="Arial" panose="020B0604020202020204" pitchFamily="34" charset="0"/>
              <a:buChar char="•"/>
            </a:pPr>
            <a:r>
              <a:rPr lang="en-US" dirty="0">
                <a:solidFill>
                  <a:schemeClr val="tx1">
                    <a:lumMod val="65000"/>
                    <a:lumOff val="35000"/>
                  </a:schemeClr>
                </a:solidFill>
              </a:rPr>
              <a:t>Comics and Cartoons</a:t>
            </a:r>
          </a:p>
          <a:p>
            <a:pPr marL="285750" indent="-285750">
              <a:lnSpc>
                <a:spcPct val="150000"/>
              </a:lnSpc>
              <a:buFont typeface="Arial" panose="020B0604020202020204" pitchFamily="34" charset="0"/>
              <a:buChar char="•"/>
            </a:pPr>
            <a:r>
              <a:rPr lang="en-US" dirty="0">
                <a:solidFill>
                  <a:schemeClr val="tx1">
                    <a:lumMod val="65000"/>
                    <a:lumOff val="35000"/>
                  </a:schemeClr>
                </a:solidFill>
              </a:rPr>
              <a:t>Infographics</a:t>
            </a:r>
          </a:p>
        </p:txBody>
      </p:sp>
    </p:spTree>
    <p:extLst>
      <p:ext uri="{BB962C8B-B14F-4D97-AF65-F5344CB8AC3E}">
        <p14:creationId xmlns:p14="http://schemas.microsoft.com/office/powerpoint/2010/main" val="3847003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D90E545D-D72D-7E59-CB00-B3F57306626C}"/>
              </a:ext>
            </a:extLst>
          </p:cNvPr>
          <p:cNvGraphicFramePr>
            <a:graphicFrameLocks noGrp="1"/>
          </p:cNvGraphicFramePr>
          <p:nvPr>
            <p:ph idx="1"/>
            <p:extLst>
              <p:ext uri="{D42A27DB-BD31-4B8C-83A1-F6EECF244321}">
                <p14:modId xmlns:p14="http://schemas.microsoft.com/office/powerpoint/2010/main" val="224927219"/>
              </p:ext>
            </p:extLst>
          </p:nvPr>
        </p:nvGraphicFramePr>
        <p:xfrm>
          <a:off x="838200" y="546410"/>
          <a:ext cx="10515600" cy="5983512"/>
        </p:xfrm>
        <a:graphic>
          <a:graphicData uri="http://schemas.openxmlformats.org/drawingml/2006/table">
            <a:tbl>
              <a:tblPr firstRow="1" bandRow="1">
                <a:tableStyleId>{5C22544A-7EE6-4342-B048-85BDC9FD1C3A}</a:tableStyleId>
              </a:tblPr>
              <a:tblGrid>
                <a:gridCol w="1826941">
                  <a:extLst>
                    <a:ext uri="{9D8B030D-6E8A-4147-A177-3AD203B41FA5}">
                      <a16:colId xmlns:a16="http://schemas.microsoft.com/office/drawing/2014/main" val="4248107731"/>
                    </a:ext>
                  </a:extLst>
                </a:gridCol>
                <a:gridCol w="2520176">
                  <a:extLst>
                    <a:ext uri="{9D8B030D-6E8A-4147-A177-3AD203B41FA5}">
                      <a16:colId xmlns:a16="http://schemas.microsoft.com/office/drawing/2014/main" val="3935651583"/>
                    </a:ext>
                  </a:extLst>
                </a:gridCol>
                <a:gridCol w="6168483">
                  <a:extLst>
                    <a:ext uri="{9D8B030D-6E8A-4147-A177-3AD203B41FA5}">
                      <a16:colId xmlns:a16="http://schemas.microsoft.com/office/drawing/2014/main" val="2042937288"/>
                    </a:ext>
                  </a:extLst>
                </a:gridCol>
              </a:tblGrid>
              <a:tr h="1106491">
                <a:tc gridSpan="3">
                  <a:txBody>
                    <a:bodyPr/>
                    <a:lstStyle/>
                    <a:p>
                      <a:endParaRPr lang="en-US" sz="2400" dirty="0"/>
                    </a:p>
                    <a:p>
                      <a:pPr algn="ctr"/>
                      <a:r>
                        <a:rPr lang="en-US" sz="2800" dirty="0"/>
                        <a:t>Clever Elephants Mnemonic</a:t>
                      </a:r>
                    </a:p>
                    <a:p>
                      <a:pPr algn="ctr"/>
                      <a:endParaRPr lang="en-US" sz="2000" dirty="0"/>
                    </a:p>
                  </a:txBody>
                  <a:tcPr anchor="ct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1167773136"/>
                  </a:ext>
                </a:extLst>
              </a:tr>
              <a:tr h="799132">
                <a:tc>
                  <a:txBody>
                    <a:bodyPr/>
                    <a:lstStyle/>
                    <a:p>
                      <a:pPr algn="ctr"/>
                      <a:r>
                        <a:rPr lang="en-US" b="1" dirty="0">
                          <a:solidFill>
                            <a:schemeClr val="tx1">
                              <a:lumMod val="65000"/>
                              <a:lumOff val="35000"/>
                            </a:schemeClr>
                          </a:solidFill>
                        </a:rPr>
                        <a:t>Clever </a:t>
                      </a:r>
                    </a:p>
                  </a:txBody>
                  <a:tcPr anchor="ctr">
                    <a:solidFill>
                      <a:srgbClr val="FF0000">
                        <a:alpha val="50196"/>
                      </a:srgbClr>
                    </a:solidFill>
                  </a:tcPr>
                </a:tc>
                <a:tc>
                  <a:txBody>
                    <a:bodyPr/>
                    <a:lstStyle/>
                    <a:p>
                      <a:pPr algn="ctr"/>
                      <a:r>
                        <a:rPr lang="en-US" b="1" dirty="0">
                          <a:solidFill>
                            <a:schemeClr val="tx1">
                              <a:lumMod val="65000"/>
                              <a:lumOff val="35000"/>
                            </a:schemeClr>
                          </a:solidFill>
                        </a:rPr>
                        <a:t>Claim</a:t>
                      </a:r>
                    </a:p>
                  </a:txBody>
                  <a:tcPr anchor="ctr">
                    <a:solidFill>
                      <a:srgbClr val="FF0000">
                        <a:alpha val="50196"/>
                      </a:srgbClr>
                    </a:solidFill>
                  </a:tcPr>
                </a:tc>
                <a:tc>
                  <a:txBody>
                    <a:bodyPr/>
                    <a:lstStyle/>
                    <a:p>
                      <a:pPr algn="ctr"/>
                      <a:r>
                        <a:rPr lang="en-US" sz="1600" dirty="0">
                          <a:solidFill>
                            <a:schemeClr val="tx1">
                              <a:lumMod val="65000"/>
                              <a:lumOff val="35000"/>
                            </a:schemeClr>
                          </a:solidFill>
                        </a:rPr>
                        <a:t>What is the text suggesting? What is the message?</a:t>
                      </a:r>
                    </a:p>
                  </a:txBody>
                  <a:tcPr anchor="ctr"/>
                </a:tc>
                <a:extLst>
                  <a:ext uri="{0D108BD9-81ED-4DB2-BD59-A6C34878D82A}">
                    <a16:rowId xmlns:a16="http://schemas.microsoft.com/office/drawing/2014/main" val="449031559"/>
                  </a:ext>
                </a:extLst>
              </a:tr>
              <a:tr h="799132">
                <a:tc>
                  <a:txBody>
                    <a:bodyPr/>
                    <a:lstStyle/>
                    <a:p>
                      <a:pPr algn="ctr"/>
                      <a:r>
                        <a:rPr lang="en-US" b="1" dirty="0">
                          <a:solidFill>
                            <a:schemeClr val="tx1">
                              <a:lumMod val="65000"/>
                              <a:lumOff val="35000"/>
                            </a:schemeClr>
                          </a:solidFill>
                        </a:rPr>
                        <a:t>Elephants </a:t>
                      </a:r>
                    </a:p>
                  </a:txBody>
                  <a:tcPr anchor="ctr">
                    <a:solidFill>
                      <a:srgbClr val="FFC000">
                        <a:alpha val="50196"/>
                      </a:srgbClr>
                    </a:solidFill>
                  </a:tcPr>
                </a:tc>
                <a:tc>
                  <a:txBody>
                    <a:bodyPr/>
                    <a:lstStyle/>
                    <a:p>
                      <a:pPr algn="ctr"/>
                      <a:r>
                        <a:rPr lang="en-US" b="1" dirty="0">
                          <a:solidFill>
                            <a:schemeClr val="tx1">
                              <a:lumMod val="65000"/>
                              <a:lumOff val="35000"/>
                            </a:schemeClr>
                          </a:solidFill>
                        </a:rPr>
                        <a:t>Evidence</a:t>
                      </a:r>
                    </a:p>
                  </a:txBody>
                  <a:tcPr anchor="ctr">
                    <a:solidFill>
                      <a:srgbClr val="FFC000">
                        <a:alpha val="50196"/>
                      </a:srgbClr>
                    </a:solidFill>
                  </a:tcPr>
                </a:tc>
                <a:tc>
                  <a:txBody>
                    <a:bodyPr/>
                    <a:lstStyle/>
                    <a:p>
                      <a:pPr algn="ctr"/>
                      <a:r>
                        <a:rPr lang="en-US" sz="1600" dirty="0">
                          <a:solidFill>
                            <a:schemeClr val="tx1">
                              <a:lumMod val="65000"/>
                              <a:lumOff val="35000"/>
                            </a:schemeClr>
                          </a:solidFill>
                        </a:rPr>
                        <a:t>Which part of the text supports your claim?</a:t>
                      </a:r>
                    </a:p>
                  </a:txBody>
                  <a:tcPr anchor="ctr"/>
                </a:tc>
                <a:extLst>
                  <a:ext uri="{0D108BD9-81ED-4DB2-BD59-A6C34878D82A}">
                    <a16:rowId xmlns:a16="http://schemas.microsoft.com/office/drawing/2014/main" val="502511458"/>
                  </a:ext>
                </a:extLst>
              </a:tr>
              <a:tr h="799132">
                <a:tc>
                  <a:txBody>
                    <a:bodyPr/>
                    <a:lstStyle/>
                    <a:p>
                      <a:pPr algn="ctr"/>
                      <a:r>
                        <a:rPr lang="en-US" b="1" dirty="0">
                          <a:solidFill>
                            <a:schemeClr val="tx1">
                              <a:lumMod val="65000"/>
                              <a:lumOff val="35000"/>
                            </a:schemeClr>
                          </a:solidFill>
                        </a:rPr>
                        <a:t>Always </a:t>
                      </a:r>
                    </a:p>
                  </a:txBody>
                  <a:tcPr anchor="ctr">
                    <a:solidFill>
                      <a:srgbClr val="FFFF00">
                        <a:alpha val="50196"/>
                      </a:srgbClr>
                    </a:solidFill>
                  </a:tcPr>
                </a:tc>
                <a:tc>
                  <a:txBody>
                    <a:bodyPr/>
                    <a:lstStyle/>
                    <a:p>
                      <a:pPr algn="ctr"/>
                      <a:r>
                        <a:rPr lang="en-US" b="1" dirty="0">
                          <a:solidFill>
                            <a:schemeClr val="tx1">
                              <a:lumMod val="65000"/>
                              <a:lumOff val="35000"/>
                            </a:schemeClr>
                          </a:solidFill>
                        </a:rPr>
                        <a:t>Analysis</a:t>
                      </a:r>
                    </a:p>
                  </a:txBody>
                  <a:tcPr anchor="ctr">
                    <a:solidFill>
                      <a:srgbClr val="FFFF00">
                        <a:alpha val="50196"/>
                      </a:srgbClr>
                    </a:solidFill>
                  </a:tcPr>
                </a:tc>
                <a:tc>
                  <a:txBody>
                    <a:bodyPr/>
                    <a:lstStyle/>
                    <a:p>
                      <a:pPr algn="ctr"/>
                      <a:r>
                        <a:rPr lang="en-US" sz="1600" dirty="0">
                          <a:solidFill>
                            <a:schemeClr val="tx1">
                              <a:lumMod val="65000"/>
                              <a:lumOff val="35000"/>
                            </a:schemeClr>
                          </a:solidFill>
                        </a:rPr>
                        <a:t>What connotations, tone, techniques, or devices can you find?</a:t>
                      </a:r>
                    </a:p>
                  </a:txBody>
                  <a:tcPr anchor="ctr"/>
                </a:tc>
                <a:extLst>
                  <a:ext uri="{0D108BD9-81ED-4DB2-BD59-A6C34878D82A}">
                    <a16:rowId xmlns:a16="http://schemas.microsoft.com/office/drawing/2014/main" val="419609925"/>
                  </a:ext>
                </a:extLst>
              </a:tr>
              <a:tr h="799132">
                <a:tc>
                  <a:txBody>
                    <a:bodyPr/>
                    <a:lstStyle/>
                    <a:p>
                      <a:pPr algn="ctr"/>
                      <a:r>
                        <a:rPr lang="en-US" b="1" dirty="0">
                          <a:solidFill>
                            <a:schemeClr val="tx1">
                              <a:lumMod val="65000"/>
                              <a:lumOff val="35000"/>
                            </a:schemeClr>
                          </a:solidFill>
                        </a:rPr>
                        <a:t>Eat</a:t>
                      </a:r>
                    </a:p>
                  </a:txBody>
                  <a:tcPr anchor="ctr">
                    <a:solidFill>
                      <a:srgbClr val="92D050">
                        <a:alpha val="50196"/>
                      </a:srgbClr>
                    </a:solidFill>
                  </a:tcPr>
                </a:tc>
                <a:tc>
                  <a:txBody>
                    <a:bodyPr/>
                    <a:lstStyle/>
                    <a:p>
                      <a:pPr algn="ctr"/>
                      <a:r>
                        <a:rPr lang="en-US" b="1" dirty="0">
                          <a:solidFill>
                            <a:schemeClr val="tx1">
                              <a:lumMod val="65000"/>
                              <a:lumOff val="35000"/>
                            </a:schemeClr>
                          </a:solidFill>
                        </a:rPr>
                        <a:t>Explain</a:t>
                      </a:r>
                    </a:p>
                  </a:txBody>
                  <a:tcPr anchor="ctr">
                    <a:solidFill>
                      <a:srgbClr val="92D050">
                        <a:alpha val="50196"/>
                      </a:srgbClr>
                    </a:solidFill>
                  </a:tcPr>
                </a:tc>
                <a:tc>
                  <a:txBody>
                    <a:bodyPr/>
                    <a:lstStyle/>
                    <a:p>
                      <a:pPr algn="ctr"/>
                      <a:r>
                        <a:rPr lang="en-US" sz="1600" dirty="0">
                          <a:solidFill>
                            <a:schemeClr val="tx1">
                              <a:lumMod val="65000"/>
                              <a:lumOff val="35000"/>
                            </a:schemeClr>
                          </a:solidFill>
                        </a:rPr>
                        <a:t>How do these choices influence the message?</a:t>
                      </a:r>
                    </a:p>
                  </a:txBody>
                  <a:tcPr anchor="ctr"/>
                </a:tc>
                <a:extLst>
                  <a:ext uri="{0D108BD9-81ED-4DB2-BD59-A6C34878D82A}">
                    <a16:rowId xmlns:a16="http://schemas.microsoft.com/office/drawing/2014/main" val="2022816316"/>
                  </a:ext>
                </a:extLst>
              </a:tr>
              <a:tr h="799132">
                <a:tc>
                  <a:txBody>
                    <a:bodyPr/>
                    <a:lstStyle/>
                    <a:p>
                      <a:pPr algn="ctr"/>
                      <a:r>
                        <a:rPr lang="en-US" b="1" dirty="0">
                          <a:solidFill>
                            <a:schemeClr val="tx1">
                              <a:lumMod val="65000"/>
                              <a:lumOff val="35000"/>
                            </a:schemeClr>
                          </a:solidFill>
                        </a:rPr>
                        <a:t>Ice </a:t>
                      </a:r>
                    </a:p>
                  </a:txBody>
                  <a:tcPr anchor="ctr">
                    <a:solidFill>
                      <a:srgbClr val="83CBEB">
                        <a:alpha val="50196"/>
                      </a:srgbClr>
                    </a:solidFill>
                  </a:tcPr>
                </a:tc>
                <a:tc>
                  <a:txBody>
                    <a:bodyPr/>
                    <a:lstStyle/>
                    <a:p>
                      <a:pPr algn="ctr"/>
                      <a:r>
                        <a:rPr lang="en-US" b="1" dirty="0">
                          <a:solidFill>
                            <a:schemeClr val="tx1">
                              <a:lumMod val="65000"/>
                              <a:lumOff val="35000"/>
                            </a:schemeClr>
                          </a:solidFill>
                        </a:rPr>
                        <a:t>Impact on Reader</a:t>
                      </a:r>
                    </a:p>
                  </a:txBody>
                  <a:tcPr anchor="ctr">
                    <a:solidFill>
                      <a:srgbClr val="83CBEB">
                        <a:alpha val="50196"/>
                      </a:srgbClr>
                    </a:solidFill>
                  </a:tcPr>
                </a:tc>
                <a:tc>
                  <a:txBody>
                    <a:bodyPr/>
                    <a:lstStyle/>
                    <a:p>
                      <a:pPr algn="ctr"/>
                      <a:r>
                        <a:rPr lang="en-US" sz="1600" dirty="0">
                          <a:solidFill>
                            <a:schemeClr val="tx1">
                              <a:lumMod val="65000"/>
                              <a:lumOff val="35000"/>
                            </a:schemeClr>
                          </a:solidFill>
                        </a:rPr>
                        <a:t>How might readers react? What thoughts/feelings are created?</a:t>
                      </a:r>
                    </a:p>
                  </a:txBody>
                  <a:tcPr anchor="ctr"/>
                </a:tc>
                <a:extLst>
                  <a:ext uri="{0D108BD9-81ED-4DB2-BD59-A6C34878D82A}">
                    <a16:rowId xmlns:a16="http://schemas.microsoft.com/office/drawing/2014/main" val="1170480981"/>
                  </a:ext>
                </a:extLst>
              </a:tr>
              <a:tr h="799132">
                <a:tc>
                  <a:txBody>
                    <a:bodyPr/>
                    <a:lstStyle/>
                    <a:p>
                      <a:pPr algn="ctr"/>
                      <a:r>
                        <a:rPr lang="en-US" b="1" dirty="0">
                          <a:solidFill>
                            <a:schemeClr val="tx1">
                              <a:lumMod val="65000"/>
                              <a:lumOff val="35000"/>
                            </a:schemeClr>
                          </a:solidFill>
                        </a:rPr>
                        <a:t>Cream</a:t>
                      </a:r>
                    </a:p>
                  </a:txBody>
                  <a:tcPr anchor="ctr">
                    <a:solidFill>
                      <a:schemeClr val="accent5">
                        <a:lumMod val="40000"/>
                        <a:lumOff val="60000"/>
                        <a:alpha val="50196"/>
                      </a:schemeClr>
                    </a:solidFill>
                  </a:tcPr>
                </a:tc>
                <a:tc>
                  <a:txBody>
                    <a:bodyPr/>
                    <a:lstStyle/>
                    <a:p>
                      <a:pPr algn="ctr"/>
                      <a:r>
                        <a:rPr lang="en-US" b="1" dirty="0">
                          <a:solidFill>
                            <a:schemeClr val="tx1">
                              <a:lumMod val="65000"/>
                              <a:lumOff val="35000"/>
                            </a:schemeClr>
                          </a:solidFill>
                        </a:rPr>
                        <a:t>Connections</a:t>
                      </a:r>
                    </a:p>
                  </a:txBody>
                  <a:tcPr anchor="ctr">
                    <a:solidFill>
                      <a:schemeClr val="accent5">
                        <a:lumMod val="40000"/>
                        <a:lumOff val="60000"/>
                        <a:alpha val="50196"/>
                      </a:schemeClr>
                    </a:solidFill>
                  </a:tcPr>
                </a:tc>
                <a:tc>
                  <a:txBody>
                    <a:bodyPr/>
                    <a:lstStyle/>
                    <a:p>
                      <a:pPr algn="ctr"/>
                      <a:r>
                        <a:rPr lang="en-US" sz="1600" dirty="0">
                          <a:solidFill>
                            <a:schemeClr val="tx1">
                              <a:lumMod val="65000"/>
                              <a:lumOff val="35000"/>
                            </a:schemeClr>
                          </a:solidFill>
                        </a:rPr>
                        <a:t>How does this link to the ‘big picture’? What issues are behind the writer’s choices? How does this fit into context?</a:t>
                      </a:r>
                    </a:p>
                  </a:txBody>
                  <a:tcPr anchor="ctr"/>
                </a:tc>
                <a:extLst>
                  <a:ext uri="{0D108BD9-81ED-4DB2-BD59-A6C34878D82A}">
                    <a16:rowId xmlns:a16="http://schemas.microsoft.com/office/drawing/2014/main" val="1966225662"/>
                  </a:ext>
                </a:extLst>
              </a:tr>
            </a:tbl>
          </a:graphicData>
        </a:graphic>
      </p:graphicFrame>
    </p:spTree>
    <p:extLst>
      <p:ext uri="{BB962C8B-B14F-4D97-AF65-F5344CB8AC3E}">
        <p14:creationId xmlns:p14="http://schemas.microsoft.com/office/powerpoint/2010/main" val="3599914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9A298868-28B1-C5F7-C031-BDF0125C4F51}"/>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4" name="Picture 3">
            <a:extLst>
              <a:ext uri="{FF2B5EF4-FFF2-40B4-BE49-F238E27FC236}">
                <a16:creationId xmlns:a16="http://schemas.microsoft.com/office/drawing/2014/main" id="{ACA31183-9963-907C-D66B-F07F1C92ED5C}"/>
              </a:ext>
            </a:extLst>
          </p:cNvPr>
          <p:cNvPicPr>
            <a:picLocks noChangeAspect="1"/>
          </p:cNvPicPr>
          <p:nvPr/>
        </p:nvPicPr>
        <p:blipFill>
          <a:blip r:embed="rId2"/>
          <a:stretch>
            <a:fillRect/>
          </a:stretch>
        </p:blipFill>
        <p:spPr>
          <a:xfrm>
            <a:off x="1143000" y="158215"/>
            <a:ext cx="9911443" cy="6400846"/>
          </a:xfrm>
          <a:prstGeom prst="rect">
            <a:avLst/>
          </a:prstGeom>
        </p:spPr>
      </p:pic>
    </p:spTree>
    <p:extLst>
      <p:ext uri="{BB962C8B-B14F-4D97-AF65-F5344CB8AC3E}">
        <p14:creationId xmlns:p14="http://schemas.microsoft.com/office/powerpoint/2010/main" val="1589125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6F685C6-A95E-E39D-D39D-751233FDB579}"/>
              </a:ext>
            </a:extLst>
          </p:cNvPr>
          <p:cNvGraphicFramePr>
            <a:graphicFrameLocks noGrp="1"/>
          </p:cNvGraphicFramePr>
          <p:nvPr>
            <p:ph idx="1"/>
            <p:extLst>
              <p:ext uri="{D42A27DB-BD31-4B8C-83A1-F6EECF244321}">
                <p14:modId xmlns:p14="http://schemas.microsoft.com/office/powerpoint/2010/main" val="93641589"/>
              </p:ext>
            </p:extLst>
          </p:nvPr>
        </p:nvGraphicFramePr>
        <p:xfrm>
          <a:off x="838200" y="512956"/>
          <a:ext cx="10515600" cy="5710880"/>
        </p:xfrm>
        <a:graphic>
          <a:graphicData uri="http://schemas.openxmlformats.org/drawingml/2006/table">
            <a:tbl>
              <a:tblPr firstRow="1" bandRow="1">
                <a:tableStyleId>{5C22544A-7EE6-4342-B048-85BDC9FD1C3A}</a:tableStyleId>
              </a:tblPr>
              <a:tblGrid>
                <a:gridCol w="2257697">
                  <a:extLst>
                    <a:ext uri="{9D8B030D-6E8A-4147-A177-3AD203B41FA5}">
                      <a16:colId xmlns:a16="http://schemas.microsoft.com/office/drawing/2014/main" val="4181286665"/>
                    </a:ext>
                  </a:extLst>
                </a:gridCol>
                <a:gridCol w="8257903">
                  <a:extLst>
                    <a:ext uri="{9D8B030D-6E8A-4147-A177-3AD203B41FA5}">
                      <a16:colId xmlns:a16="http://schemas.microsoft.com/office/drawing/2014/main" val="1438779544"/>
                    </a:ext>
                  </a:extLst>
                </a:gridCol>
              </a:tblGrid>
              <a:tr h="880946">
                <a:tc gridSpan="2">
                  <a:txBody>
                    <a:bodyPr/>
                    <a:lstStyle/>
                    <a:p>
                      <a:pPr algn="ctr"/>
                      <a:endParaRPr lang="en-US" dirty="0"/>
                    </a:p>
                    <a:p>
                      <a:pPr algn="ctr"/>
                      <a:r>
                        <a:rPr lang="en-US" dirty="0"/>
                        <a:t>Clever Elephants Analysis Framework</a:t>
                      </a:r>
                    </a:p>
                  </a:txBody>
                  <a:tcPr/>
                </a:tc>
                <a:tc hMerge="1">
                  <a:txBody>
                    <a:bodyPr/>
                    <a:lstStyle/>
                    <a:p>
                      <a:endParaRPr lang="en-US" dirty="0"/>
                    </a:p>
                  </a:txBody>
                  <a:tcPr/>
                </a:tc>
                <a:extLst>
                  <a:ext uri="{0D108BD9-81ED-4DB2-BD59-A6C34878D82A}">
                    <a16:rowId xmlns:a16="http://schemas.microsoft.com/office/drawing/2014/main" val="649001100"/>
                  </a:ext>
                </a:extLst>
              </a:tr>
              <a:tr h="804989">
                <a:tc>
                  <a:txBody>
                    <a:bodyPr/>
                    <a:lstStyle/>
                    <a:p>
                      <a:pPr algn="ctr"/>
                      <a:r>
                        <a:rPr lang="en-US" b="1" dirty="0">
                          <a:solidFill>
                            <a:schemeClr val="tx1">
                              <a:lumMod val="65000"/>
                              <a:lumOff val="35000"/>
                            </a:schemeClr>
                          </a:solidFill>
                        </a:rPr>
                        <a:t>Claim</a:t>
                      </a:r>
                    </a:p>
                  </a:txBody>
                  <a:tcPr anchor="ctr">
                    <a:solidFill>
                      <a:srgbClr val="FF0000">
                        <a:alpha val="50196"/>
                      </a:srgbClr>
                    </a:solidFill>
                  </a:tcPr>
                </a:tc>
                <a:tc>
                  <a:txBody>
                    <a:bodyPr/>
                    <a:lstStyle/>
                    <a:p>
                      <a:r>
                        <a:rPr lang="en-US" sz="1600" dirty="0">
                          <a:solidFill>
                            <a:schemeClr val="tx1">
                              <a:lumMod val="65000"/>
                              <a:lumOff val="35000"/>
                            </a:schemeClr>
                          </a:solidFill>
                        </a:rPr>
                        <a:t>The figure is presented as bold, spontaneous, willing to take risks.</a:t>
                      </a:r>
                    </a:p>
                  </a:txBody>
                  <a:tcPr anchor="ctr"/>
                </a:tc>
                <a:extLst>
                  <a:ext uri="{0D108BD9-81ED-4DB2-BD59-A6C34878D82A}">
                    <a16:rowId xmlns:a16="http://schemas.microsoft.com/office/drawing/2014/main" val="1515094120"/>
                  </a:ext>
                </a:extLst>
              </a:tr>
              <a:tr h="804989">
                <a:tc>
                  <a:txBody>
                    <a:bodyPr/>
                    <a:lstStyle/>
                    <a:p>
                      <a:pPr algn="ctr"/>
                      <a:r>
                        <a:rPr lang="en-US" b="1" dirty="0">
                          <a:solidFill>
                            <a:schemeClr val="tx1">
                              <a:lumMod val="65000"/>
                              <a:lumOff val="35000"/>
                            </a:schemeClr>
                          </a:solidFill>
                        </a:rPr>
                        <a:t>Evidence</a:t>
                      </a:r>
                    </a:p>
                  </a:txBody>
                  <a:tcPr anchor="ctr">
                    <a:solidFill>
                      <a:srgbClr val="FFC000">
                        <a:alpha val="50196"/>
                      </a:srgbClr>
                    </a:solidFill>
                  </a:tcPr>
                </a:tc>
                <a:tc>
                  <a:txBody>
                    <a:bodyPr/>
                    <a:lstStyle/>
                    <a:p>
                      <a:r>
                        <a:rPr lang="en-US" sz="1600" dirty="0">
                          <a:solidFill>
                            <a:schemeClr val="tx1">
                              <a:lumMod val="65000"/>
                              <a:lumOff val="35000"/>
                            </a:schemeClr>
                          </a:solidFill>
                        </a:rPr>
                        <a:t>The figure is climbing a fence to a balcony. His body is angled upwards while his gaze turns to look at the camera.</a:t>
                      </a:r>
                    </a:p>
                  </a:txBody>
                  <a:tcPr anchor="ctr"/>
                </a:tc>
                <a:extLst>
                  <a:ext uri="{0D108BD9-81ED-4DB2-BD59-A6C34878D82A}">
                    <a16:rowId xmlns:a16="http://schemas.microsoft.com/office/drawing/2014/main" val="4045292092"/>
                  </a:ext>
                </a:extLst>
              </a:tr>
              <a:tr h="804989">
                <a:tc>
                  <a:txBody>
                    <a:bodyPr/>
                    <a:lstStyle/>
                    <a:p>
                      <a:pPr algn="ctr"/>
                      <a:r>
                        <a:rPr lang="en-US" b="1" dirty="0">
                          <a:solidFill>
                            <a:schemeClr val="tx1">
                              <a:lumMod val="65000"/>
                              <a:lumOff val="35000"/>
                            </a:schemeClr>
                          </a:solidFill>
                        </a:rPr>
                        <a:t>Analyze</a:t>
                      </a:r>
                    </a:p>
                  </a:txBody>
                  <a:tcPr anchor="ctr">
                    <a:solidFill>
                      <a:srgbClr val="FFFF00">
                        <a:alpha val="50196"/>
                      </a:srgbClr>
                    </a:solidFill>
                  </a:tcPr>
                </a:tc>
                <a:tc>
                  <a:txBody>
                    <a:bodyPr/>
                    <a:lstStyle/>
                    <a:p>
                      <a:r>
                        <a:rPr lang="en-US" sz="1600" dirty="0">
                          <a:solidFill>
                            <a:schemeClr val="tx1">
                              <a:lumMod val="65000"/>
                              <a:lumOff val="35000"/>
                            </a:schemeClr>
                          </a:solidFill>
                        </a:rPr>
                        <a:t>Climbing posture shows adventure and willingness to take risks. Arm reached upwards to show determination. Gaze makes eye-contact with the viewer.</a:t>
                      </a:r>
                    </a:p>
                  </a:txBody>
                  <a:tcPr anchor="ctr"/>
                </a:tc>
                <a:extLst>
                  <a:ext uri="{0D108BD9-81ED-4DB2-BD59-A6C34878D82A}">
                    <a16:rowId xmlns:a16="http://schemas.microsoft.com/office/drawing/2014/main" val="2849030841"/>
                  </a:ext>
                </a:extLst>
              </a:tr>
              <a:tr h="804989">
                <a:tc>
                  <a:txBody>
                    <a:bodyPr/>
                    <a:lstStyle/>
                    <a:p>
                      <a:pPr algn="ctr"/>
                      <a:r>
                        <a:rPr lang="en-US" b="1" dirty="0">
                          <a:solidFill>
                            <a:schemeClr val="tx1">
                              <a:lumMod val="65000"/>
                              <a:lumOff val="35000"/>
                            </a:schemeClr>
                          </a:solidFill>
                        </a:rPr>
                        <a:t>Explain</a:t>
                      </a:r>
                    </a:p>
                  </a:txBody>
                  <a:tcPr anchor="ctr">
                    <a:solidFill>
                      <a:srgbClr val="B4E5A2">
                        <a:alpha val="50196"/>
                      </a:srgbClr>
                    </a:solidFill>
                  </a:tcPr>
                </a:tc>
                <a:tc>
                  <a:txBody>
                    <a:bodyPr/>
                    <a:lstStyle/>
                    <a:p>
                      <a:r>
                        <a:rPr lang="en-US" sz="1600" dirty="0">
                          <a:solidFill>
                            <a:schemeClr val="tx1">
                              <a:lumMod val="65000"/>
                              <a:lumOff val="35000"/>
                            </a:schemeClr>
                          </a:solidFill>
                        </a:rPr>
                        <a:t>Posture and gaze present unconventional </a:t>
                      </a:r>
                      <a:r>
                        <a:rPr lang="en-US" sz="1600" dirty="0" err="1">
                          <a:solidFill>
                            <a:schemeClr val="tx1">
                              <a:lumMod val="65000"/>
                              <a:lumOff val="35000"/>
                            </a:schemeClr>
                          </a:solidFill>
                        </a:rPr>
                        <a:t>behaviour</a:t>
                      </a:r>
                      <a:r>
                        <a:rPr lang="en-US" sz="1600" dirty="0">
                          <a:solidFill>
                            <a:schemeClr val="tx1">
                              <a:lumMod val="65000"/>
                              <a:lumOff val="35000"/>
                            </a:schemeClr>
                          </a:solidFill>
                        </a:rPr>
                        <a:t> as exciting and adventurous. The  figure’s gaze appears confident, playful, or self aware, inviting the viewer like a collaborator.</a:t>
                      </a:r>
                    </a:p>
                  </a:txBody>
                  <a:tcPr anchor="ctr"/>
                </a:tc>
                <a:extLst>
                  <a:ext uri="{0D108BD9-81ED-4DB2-BD59-A6C34878D82A}">
                    <a16:rowId xmlns:a16="http://schemas.microsoft.com/office/drawing/2014/main" val="2047060984"/>
                  </a:ext>
                </a:extLst>
              </a:tr>
              <a:tr h="804989">
                <a:tc>
                  <a:txBody>
                    <a:bodyPr/>
                    <a:lstStyle/>
                    <a:p>
                      <a:pPr algn="ctr"/>
                      <a:r>
                        <a:rPr lang="en-US" b="1" dirty="0">
                          <a:solidFill>
                            <a:schemeClr val="tx1">
                              <a:lumMod val="65000"/>
                              <a:lumOff val="35000"/>
                            </a:schemeClr>
                          </a:solidFill>
                        </a:rPr>
                        <a:t>Impact</a:t>
                      </a:r>
                    </a:p>
                  </a:txBody>
                  <a:tcPr anchor="ctr">
                    <a:solidFill>
                      <a:srgbClr val="83CBEB">
                        <a:alpha val="50196"/>
                      </a:srgbClr>
                    </a:solidFill>
                  </a:tcPr>
                </a:tc>
                <a:tc>
                  <a:txBody>
                    <a:bodyPr/>
                    <a:lstStyle/>
                    <a:p>
                      <a:r>
                        <a:rPr lang="en-US" sz="1600" dirty="0">
                          <a:solidFill>
                            <a:schemeClr val="tx1">
                              <a:lumMod val="65000"/>
                              <a:lumOff val="35000"/>
                            </a:schemeClr>
                          </a:solidFill>
                        </a:rPr>
                        <a:t>Viewers might admire the figure’s confidence and bravery. The image encourages viewers to see risk-taking as something to be embraced.</a:t>
                      </a:r>
                    </a:p>
                  </a:txBody>
                  <a:tcPr anchor="ctr"/>
                </a:tc>
                <a:extLst>
                  <a:ext uri="{0D108BD9-81ED-4DB2-BD59-A6C34878D82A}">
                    <a16:rowId xmlns:a16="http://schemas.microsoft.com/office/drawing/2014/main" val="428196647"/>
                  </a:ext>
                </a:extLst>
              </a:tr>
              <a:tr h="804989">
                <a:tc>
                  <a:txBody>
                    <a:bodyPr/>
                    <a:lstStyle/>
                    <a:p>
                      <a:pPr algn="ctr"/>
                      <a:r>
                        <a:rPr lang="en-US" b="1" dirty="0">
                          <a:solidFill>
                            <a:schemeClr val="tx1">
                              <a:lumMod val="65000"/>
                              <a:lumOff val="35000"/>
                            </a:schemeClr>
                          </a:solidFill>
                        </a:rPr>
                        <a:t>Connections</a:t>
                      </a:r>
                    </a:p>
                  </a:txBody>
                  <a:tcPr anchor="ctr">
                    <a:solidFill>
                      <a:schemeClr val="accent5">
                        <a:lumMod val="20000"/>
                        <a:lumOff val="80000"/>
                      </a:schemeClr>
                    </a:solidFill>
                  </a:tcPr>
                </a:tc>
                <a:tc>
                  <a:txBody>
                    <a:bodyPr/>
                    <a:lstStyle/>
                    <a:p>
                      <a:r>
                        <a:rPr lang="en-US" sz="1600" dirty="0">
                          <a:solidFill>
                            <a:schemeClr val="tx1">
                              <a:lumMod val="65000"/>
                              <a:lumOff val="35000"/>
                            </a:schemeClr>
                          </a:solidFill>
                        </a:rPr>
                        <a:t>In context with the slogan, the main figure redefines ‘stupid’ not as a lack of intelligence but as a willingness to take risks and be adventurous.</a:t>
                      </a:r>
                    </a:p>
                  </a:txBody>
                  <a:tcPr anchor="ctr"/>
                </a:tc>
                <a:extLst>
                  <a:ext uri="{0D108BD9-81ED-4DB2-BD59-A6C34878D82A}">
                    <a16:rowId xmlns:a16="http://schemas.microsoft.com/office/drawing/2014/main" val="1832482211"/>
                  </a:ext>
                </a:extLst>
              </a:tr>
            </a:tbl>
          </a:graphicData>
        </a:graphic>
      </p:graphicFrame>
    </p:spTree>
    <p:extLst>
      <p:ext uri="{BB962C8B-B14F-4D97-AF65-F5344CB8AC3E}">
        <p14:creationId xmlns:p14="http://schemas.microsoft.com/office/powerpoint/2010/main" val="80703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AA0EE-6F4B-3FC8-B478-B8643614C9B1}"/>
              </a:ext>
            </a:extLst>
          </p:cNvPr>
          <p:cNvSpPr>
            <a:spLocks noGrp="1"/>
          </p:cNvSpPr>
          <p:nvPr>
            <p:ph type="title"/>
          </p:nvPr>
        </p:nvSpPr>
        <p:spPr>
          <a:xfrm>
            <a:off x="838200" y="148315"/>
            <a:ext cx="10515600" cy="1325563"/>
          </a:xfrm>
        </p:spPr>
        <p:txBody>
          <a:bodyPr>
            <a:normAutofit/>
          </a:bodyPr>
          <a:lstStyle/>
          <a:p>
            <a:pPr algn="ctr"/>
            <a:r>
              <a:rPr lang="en-US" sz="3600" dirty="0">
                <a:solidFill>
                  <a:schemeClr val="tx1">
                    <a:lumMod val="65000"/>
                    <a:lumOff val="35000"/>
                  </a:schemeClr>
                </a:solidFill>
              </a:rPr>
              <a:t>Sample Clever Elephants Mise </a:t>
            </a:r>
            <a:r>
              <a:rPr lang="en-US" sz="3600" dirty="0" err="1">
                <a:solidFill>
                  <a:schemeClr val="tx1">
                    <a:lumMod val="65000"/>
                    <a:lumOff val="35000"/>
                  </a:schemeClr>
                </a:solidFill>
              </a:rPr>
              <a:t>en</a:t>
            </a:r>
            <a:r>
              <a:rPr lang="en-US" sz="3600" dirty="0">
                <a:solidFill>
                  <a:schemeClr val="tx1">
                    <a:lumMod val="65000"/>
                    <a:lumOff val="35000"/>
                  </a:schemeClr>
                </a:solidFill>
              </a:rPr>
              <a:t> scene Analysis</a:t>
            </a:r>
          </a:p>
        </p:txBody>
      </p:sp>
      <p:sp>
        <p:nvSpPr>
          <p:cNvPr id="3" name="Content Placeholder 2">
            <a:extLst>
              <a:ext uri="{FF2B5EF4-FFF2-40B4-BE49-F238E27FC236}">
                <a16:creationId xmlns:a16="http://schemas.microsoft.com/office/drawing/2014/main" id="{B19A2F51-E98A-5051-B9CA-C9EEE338D963}"/>
              </a:ext>
            </a:extLst>
          </p:cNvPr>
          <p:cNvSpPr>
            <a:spLocks noGrp="1"/>
          </p:cNvSpPr>
          <p:nvPr>
            <p:ph idx="1"/>
          </p:nvPr>
        </p:nvSpPr>
        <p:spPr>
          <a:xfrm>
            <a:off x="1854200" y="1270000"/>
            <a:ext cx="9499600" cy="5110480"/>
          </a:xfrm>
        </p:spPr>
        <p:txBody>
          <a:bodyPr>
            <a:noAutofit/>
          </a:bodyPr>
          <a:lstStyle/>
          <a:p>
            <a:pPr marL="0" indent="0">
              <a:lnSpc>
                <a:spcPct val="170000"/>
              </a:lnSpc>
              <a:buNone/>
            </a:pPr>
            <a:r>
              <a:rPr lang="en-US" sz="1600" dirty="0">
                <a:solidFill>
                  <a:schemeClr val="tx1">
                    <a:lumMod val="65000"/>
                    <a:lumOff val="35000"/>
                  </a:schemeClr>
                </a:solidFill>
              </a:rPr>
              <a:t>The main figure is presented as bold, spontaneous, and willing to take risks. He is shown climbing a fence to a balcony. His body is angled upwards while his head turns so he looks straight at the viewer. The climbing posture creates a strong sense of adventure and reveals a willingness to take risks. He’s positioned halfway up a fence in a precarious situation, yet his upward stretching arm implies his determination to climb higher and reach his goal, despite any risks of falling. His direct gaze makes eye-contact with the viewer, establishing a relationship. The gaze seems knowing and self-aware, as if he’s issuing a challenge or inviting the viewer into the scene like a collaborator. Posture and gaze combine to suggest this unconventional action is exciting and empowering rather than dangerous or foolish. Readers may admire the figure’s courage and adventurous spirit, and associate his risk-taking with confidence or independence. This interpretation is reinforced by the advert’s slogan which redefines ‘stupid’ not as a lack of intelligence, but as a quality that encourages spontaneity, bravery, and adventure. The figure represents the ability to embrace risk and pursue a goal that others might not be able to attain. </a:t>
            </a:r>
          </a:p>
        </p:txBody>
      </p:sp>
      <p:sp>
        <p:nvSpPr>
          <p:cNvPr id="4" name="Left Brace 3">
            <a:extLst>
              <a:ext uri="{FF2B5EF4-FFF2-40B4-BE49-F238E27FC236}">
                <a16:creationId xmlns:a16="http://schemas.microsoft.com/office/drawing/2014/main" id="{FD573A5B-1036-F020-4FB0-02AFDDC5716C}"/>
              </a:ext>
            </a:extLst>
          </p:cNvPr>
          <p:cNvSpPr/>
          <p:nvPr/>
        </p:nvSpPr>
        <p:spPr>
          <a:xfrm>
            <a:off x="972633" y="4707395"/>
            <a:ext cx="657922" cy="1596585"/>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Left Brace 4">
            <a:extLst>
              <a:ext uri="{FF2B5EF4-FFF2-40B4-BE49-F238E27FC236}">
                <a16:creationId xmlns:a16="http://schemas.microsoft.com/office/drawing/2014/main" id="{C8882EAB-4732-D8B2-ACF3-CD26F423E280}"/>
              </a:ext>
            </a:extLst>
          </p:cNvPr>
          <p:cNvSpPr/>
          <p:nvPr/>
        </p:nvSpPr>
        <p:spPr>
          <a:xfrm>
            <a:off x="972635" y="2269816"/>
            <a:ext cx="657922" cy="2312942"/>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Left Brace 5">
            <a:extLst>
              <a:ext uri="{FF2B5EF4-FFF2-40B4-BE49-F238E27FC236}">
                <a16:creationId xmlns:a16="http://schemas.microsoft.com/office/drawing/2014/main" id="{AA63FFE5-F2D6-2717-CA17-4D8EDBA67C73}"/>
              </a:ext>
            </a:extLst>
          </p:cNvPr>
          <p:cNvSpPr/>
          <p:nvPr/>
        </p:nvSpPr>
        <p:spPr>
          <a:xfrm>
            <a:off x="972633" y="1379478"/>
            <a:ext cx="657922" cy="765700"/>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FAB026D1-EAF7-71F2-DFFD-75CE18FEDB67}"/>
              </a:ext>
            </a:extLst>
          </p:cNvPr>
          <p:cNvSpPr txBox="1"/>
          <p:nvPr/>
        </p:nvSpPr>
        <p:spPr>
          <a:xfrm>
            <a:off x="292409" y="1577662"/>
            <a:ext cx="1338146" cy="369332"/>
          </a:xfrm>
          <a:prstGeom prst="rect">
            <a:avLst/>
          </a:prstGeom>
          <a:noFill/>
        </p:spPr>
        <p:txBody>
          <a:bodyPr wrap="square" rtlCol="0">
            <a:spAutoFit/>
          </a:bodyPr>
          <a:lstStyle/>
          <a:p>
            <a:r>
              <a:rPr lang="en-US" dirty="0">
                <a:solidFill>
                  <a:schemeClr val="tx1">
                    <a:lumMod val="65000"/>
                    <a:lumOff val="35000"/>
                  </a:schemeClr>
                </a:solidFill>
              </a:rPr>
              <a:t>What</a:t>
            </a:r>
          </a:p>
        </p:txBody>
      </p:sp>
      <p:sp>
        <p:nvSpPr>
          <p:cNvPr id="8" name="TextBox 7">
            <a:extLst>
              <a:ext uri="{FF2B5EF4-FFF2-40B4-BE49-F238E27FC236}">
                <a16:creationId xmlns:a16="http://schemas.microsoft.com/office/drawing/2014/main" id="{F929B1B7-1F17-FC76-ACA7-4955EA903FE0}"/>
              </a:ext>
            </a:extLst>
          </p:cNvPr>
          <p:cNvSpPr txBox="1"/>
          <p:nvPr/>
        </p:nvSpPr>
        <p:spPr>
          <a:xfrm>
            <a:off x="292409" y="3241621"/>
            <a:ext cx="1338146" cy="369332"/>
          </a:xfrm>
          <a:prstGeom prst="rect">
            <a:avLst/>
          </a:prstGeom>
          <a:noFill/>
        </p:spPr>
        <p:txBody>
          <a:bodyPr wrap="square" rtlCol="0">
            <a:spAutoFit/>
          </a:bodyPr>
          <a:lstStyle/>
          <a:p>
            <a:r>
              <a:rPr lang="en-US" dirty="0">
                <a:solidFill>
                  <a:schemeClr val="tx1">
                    <a:lumMod val="65000"/>
                    <a:lumOff val="35000"/>
                  </a:schemeClr>
                </a:solidFill>
              </a:rPr>
              <a:t>How</a:t>
            </a:r>
          </a:p>
        </p:txBody>
      </p:sp>
      <p:sp>
        <p:nvSpPr>
          <p:cNvPr id="9" name="TextBox 8">
            <a:extLst>
              <a:ext uri="{FF2B5EF4-FFF2-40B4-BE49-F238E27FC236}">
                <a16:creationId xmlns:a16="http://schemas.microsoft.com/office/drawing/2014/main" id="{822E3715-A74F-ABEB-3EDD-136D1D3FAF1C}"/>
              </a:ext>
            </a:extLst>
          </p:cNvPr>
          <p:cNvSpPr txBox="1"/>
          <p:nvPr/>
        </p:nvSpPr>
        <p:spPr>
          <a:xfrm>
            <a:off x="292409" y="5321021"/>
            <a:ext cx="804871" cy="369332"/>
          </a:xfrm>
          <a:prstGeom prst="rect">
            <a:avLst/>
          </a:prstGeom>
          <a:noFill/>
        </p:spPr>
        <p:txBody>
          <a:bodyPr wrap="square" rtlCol="0">
            <a:spAutoFit/>
          </a:bodyPr>
          <a:lstStyle/>
          <a:p>
            <a:r>
              <a:rPr lang="en-US" dirty="0">
                <a:solidFill>
                  <a:schemeClr val="tx1">
                    <a:lumMod val="65000"/>
                    <a:lumOff val="35000"/>
                  </a:schemeClr>
                </a:solidFill>
              </a:rPr>
              <a:t>Why</a:t>
            </a:r>
          </a:p>
        </p:txBody>
      </p:sp>
    </p:spTree>
    <p:extLst>
      <p:ext uri="{BB962C8B-B14F-4D97-AF65-F5344CB8AC3E}">
        <p14:creationId xmlns:p14="http://schemas.microsoft.com/office/powerpoint/2010/main" val="18186553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BDD96AD-CE29-07F5-C80F-C57A9E21DBA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415B768-1108-82A9-24C6-FEF45E22B0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4922" y="184737"/>
            <a:ext cx="5142155" cy="6488525"/>
          </a:xfrm>
          <a:prstGeom prst="rect">
            <a:avLst/>
          </a:prstGeom>
        </p:spPr>
      </p:pic>
      <p:sp>
        <p:nvSpPr>
          <p:cNvPr id="6" name="Rectangle 2">
            <a:extLst>
              <a:ext uri="{FF2B5EF4-FFF2-40B4-BE49-F238E27FC236}">
                <a16:creationId xmlns:a16="http://schemas.microsoft.com/office/drawing/2014/main" id="{246525D7-4FE8-0E4C-DA06-EE54830E6AE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 name="Rectangle 2">
            <a:extLst>
              <a:ext uri="{FF2B5EF4-FFF2-40B4-BE49-F238E27FC236}">
                <a16:creationId xmlns:a16="http://schemas.microsoft.com/office/drawing/2014/main" id="{35DAC465-E6C5-5FD5-2C2B-9E0AB88D5983}"/>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463181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DDD5B-2534-D259-601C-3F9073410F5E}"/>
            </a:ext>
          </a:extLst>
        </p:cNvPr>
        <p:cNvGrpSpPr/>
        <p:nvPr/>
      </p:nvGrpSpPr>
      <p:grpSpPr>
        <a:xfrm>
          <a:off x="0" y="0"/>
          <a:ext cx="0" cy="0"/>
          <a:chOff x="0" y="0"/>
          <a:chExt cx="0" cy="0"/>
        </a:xfrm>
      </p:grpSpPr>
      <p:graphicFrame>
        <p:nvGraphicFramePr>
          <p:cNvPr id="8" name="Content Placeholder 3">
            <a:extLst>
              <a:ext uri="{FF2B5EF4-FFF2-40B4-BE49-F238E27FC236}">
                <a16:creationId xmlns:a16="http://schemas.microsoft.com/office/drawing/2014/main" id="{61E74C97-695D-39A7-BA42-5F2D9D95B31D}"/>
              </a:ext>
            </a:extLst>
          </p:cNvPr>
          <p:cNvGraphicFramePr>
            <a:graphicFrameLocks noGrp="1"/>
          </p:cNvGraphicFramePr>
          <p:nvPr>
            <p:ph idx="1"/>
            <p:extLst>
              <p:ext uri="{D42A27DB-BD31-4B8C-83A1-F6EECF244321}">
                <p14:modId xmlns:p14="http://schemas.microsoft.com/office/powerpoint/2010/main" val="3040418295"/>
              </p:ext>
            </p:extLst>
          </p:nvPr>
        </p:nvGraphicFramePr>
        <p:xfrm>
          <a:off x="838200" y="512956"/>
          <a:ext cx="10515600" cy="5485011"/>
        </p:xfrm>
        <a:graphic>
          <a:graphicData uri="http://schemas.openxmlformats.org/drawingml/2006/table">
            <a:tbl>
              <a:tblPr firstRow="1" bandRow="1">
                <a:tableStyleId>{5C22544A-7EE6-4342-B048-85BDC9FD1C3A}</a:tableStyleId>
              </a:tblPr>
              <a:tblGrid>
                <a:gridCol w="2257697">
                  <a:extLst>
                    <a:ext uri="{9D8B030D-6E8A-4147-A177-3AD203B41FA5}">
                      <a16:colId xmlns:a16="http://schemas.microsoft.com/office/drawing/2014/main" val="4181286665"/>
                    </a:ext>
                  </a:extLst>
                </a:gridCol>
                <a:gridCol w="8257903">
                  <a:extLst>
                    <a:ext uri="{9D8B030D-6E8A-4147-A177-3AD203B41FA5}">
                      <a16:colId xmlns:a16="http://schemas.microsoft.com/office/drawing/2014/main" val="1438779544"/>
                    </a:ext>
                  </a:extLst>
                </a:gridCol>
              </a:tblGrid>
              <a:tr h="880946">
                <a:tc gridSpan="2">
                  <a:txBody>
                    <a:bodyPr/>
                    <a:lstStyle/>
                    <a:p>
                      <a:pPr algn="ctr"/>
                      <a:endParaRPr lang="en-US" dirty="0"/>
                    </a:p>
                    <a:p>
                      <a:pPr algn="ctr"/>
                      <a:r>
                        <a:rPr lang="en-US" dirty="0"/>
                        <a:t>Clever Elephants Analysis Framework</a:t>
                      </a:r>
                    </a:p>
                  </a:txBody>
                  <a:tcPr/>
                </a:tc>
                <a:tc hMerge="1">
                  <a:txBody>
                    <a:bodyPr/>
                    <a:lstStyle/>
                    <a:p>
                      <a:endParaRPr lang="en-US" dirty="0"/>
                    </a:p>
                  </a:txBody>
                  <a:tcPr/>
                </a:tc>
                <a:extLst>
                  <a:ext uri="{0D108BD9-81ED-4DB2-BD59-A6C34878D82A}">
                    <a16:rowId xmlns:a16="http://schemas.microsoft.com/office/drawing/2014/main" val="649001100"/>
                  </a:ext>
                </a:extLst>
              </a:tr>
              <a:tr h="804989">
                <a:tc>
                  <a:txBody>
                    <a:bodyPr/>
                    <a:lstStyle/>
                    <a:p>
                      <a:pPr algn="ctr"/>
                      <a:r>
                        <a:rPr lang="en-US" b="1" dirty="0">
                          <a:solidFill>
                            <a:schemeClr val="tx1">
                              <a:lumMod val="65000"/>
                              <a:lumOff val="35000"/>
                            </a:schemeClr>
                          </a:solidFill>
                        </a:rPr>
                        <a:t>Claim</a:t>
                      </a:r>
                    </a:p>
                  </a:txBody>
                  <a:tcPr anchor="ctr">
                    <a:solidFill>
                      <a:srgbClr val="FF0000">
                        <a:alpha val="50196"/>
                      </a:srgbClr>
                    </a:solidFill>
                  </a:tcPr>
                </a:tc>
                <a:tc>
                  <a:txBody>
                    <a:bodyPr/>
                    <a:lstStyle/>
                    <a:p>
                      <a:r>
                        <a:rPr lang="en-US" sz="1600" dirty="0">
                          <a:solidFill>
                            <a:schemeClr val="tx1">
                              <a:lumMod val="65000"/>
                              <a:lumOff val="35000"/>
                            </a:schemeClr>
                          </a:solidFill>
                        </a:rPr>
                        <a:t>The figure is presented as sophisticated, elegant, and authoritative.</a:t>
                      </a:r>
                    </a:p>
                  </a:txBody>
                  <a:tcPr anchor="ctr"/>
                </a:tc>
                <a:extLst>
                  <a:ext uri="{0D108BD9-81ED-4DB2-BD59-A6C34878D82A}">
                    <a16:rowId xmlns:a16="http://schemas.microsoft.com/office/drawing/2014/main" val="1515094120"/>
                  </a:ext>
                </a:extLst>
              </a:tr>
              <a:tr h="804989">
                <a:tc>
                  <a:txBody>
                    <a:bodyPr/>
                    <a:lstStyle/>
                    <a:p>
                      <a:pPr algn="ctr"/>
                      <a:r>
                        <a:rPr lang="en-US" b="1" dirty="0">
                          <a:solidFill>
                            <a:schemeClr val="tx1">
                              <a:lumMod val="65000"/>
                              <a:lumOff val="35000"/>
                            </a:schemeClr>
                          </a:solidFill>
                        </a:rPr>
                        <a:t>Evidence</a:t>
                      </a:r>
                    </a:p>
                  </a:txBody>
                  <a:tcPr anchor="ctr">
                    <a:solidFill>
                      <a:srgbClr val="FFC000">
                        <a:alpha val="50196"/>
                      </a:srgbClr>
                    </a:solidFill>
                  </a:tcPr>
                </a:tc>
                <a:tc>
                  <a:txBody>
                    <a:bodyPr/>
                    <a:lstStyle/>
                    <a:p>
                      <a:r>
                        <a:rPr lang="en-US" sz="1600" dirty="0">
                          <a:solidFill>
                            <a:schemeClr val="tx1">
                              <a:lumMod val="65000"/>
                              <a:lumOff val="35000"/>
                            </a:schemeClr>
                          </a:solidFill>
                        </a:rPr>
                        <a:t>The figure stands upright with one hand resting on her hip while the other is raised. Gaze is direct. Wears an elegant formal dress with jewelry.</a:t>
                      </a:r>
                    </a:p>
                  </a:txBody>
                  <a:tcPr anchor="ctr"/>
                </a:tc>
                <a:extLst>
                  <a:ext uri="{0D108BD9-81ED-4DB2-BD59-A6C34878D82A}">
                    <a16:rowId xmlns:a16="http://schemas.microsoft.com/office/drawing/2014/main" val="4045292092"/>
                  </a:ext>
                </a:extLst>
              </a:tr>
              <a:tr h="804989">
                <a:tc>
                  <a:txBody>
                    <a:bodyPr/>
                    <a:lstStyle/>
                    <a:p>
                      <a:pPr algn="ctr"/>
                      <a:r>
                        <a:rPr lang="en-US" b="1" dirty="0">
                          <a:solidFill>
                            <a:schemeClr val="tx1">
                              <a:lumMod val="65000"/>
                              <a:lumOff val="35000"/>
                            </a:schemeClr>
                          </a:solidFill>
                        </a:rPr>
                        <a:t>Analyze</a:t>
                      </a:r>
                    </a:p>
                  </a:txBody>
                  <a:tcPr anchor="ctr">
                    <a:solidFill>
                      <a:srgbClr val="FFFF00">
                        <a:alpha val="50196"/>
                      </a:srgbClr>
                    </a:solidFill>
                  </a:tcPr>
                </a:tc>
                <a:tc>
                  <a:txBody>
                    <a:bodyPr/>
                    <a:lstStyle/>
                    <a:p>
                      <a:r>
                        <a:rPr lang="en-US" sz="1600" dirty="0">
                          <a:solidFill>
                            <a:schemeClr val="tx1">
                              <a:lumMod val="65000"/>
                              <a:lumOff val="35000"/>
                            </a:schemeClr>
                          </a:solidFill>
                        </a:rPr>
                        <a:t>Upright posture creates poise and self-assurance. Hand on hip suggests elegance, hand raised draws attention to smoking. Direct gaze projects confidence and authority. </a:t>
                      </a:r>
                    </a:p>
                  </a:txBody>
                  <a:tcPr anchor="ctr"/>
                </a:tc>
                <a:extLst>
                  <a:ext uri="{0D108BD9-81ED-4DB2-BD59-A6C34878D82A}">
                    <a16:rowId xmlns:a16="http://schemas.microsoft.com/office/drawing/2014/main" val="2849030841"/>
                  </a:ext>
                </a:extLst>
              </a:tr>
              <a:tr h="804989">
                <a:tc>
                  <a:txBody>
                    <a:bodyPr/>
                    <a:lstStyle/>
                    <a:p>
                      <a:pPr algn="ctr"/>
                      <a:r>
                        <a:rPr lang="en-US" b="1" dirty="0">
                          <a:solidFill>
                            <a:schemeClr val="tx1">
                              <a:lumMod val="65000"/>
                              <a:lumOff val="35000"/>
                            </a:schemeClr>
                          </a:solidFill>
                        </a:rPr>
                        <a:t>Explain</a:t>
                      </a:r>
                    </a:p>
                  </a:txBody>
                  <a:tcPr anchor="ctr">
                    <a:solidFill>
                      <a:srgbClr val="B4E5A2">
                        <a:alpha val="50196"/>
                      </a:srgbClr>
                    </a:solidFill>
                  </a:tcPr>
                </a:tc>
                <a:tc>
                  <a:txBody>
                    <a:bodyPr/>
                    <a:lstStyle/>
                    <a:p>
                      <a:r>
                        <a:rPr lang="en-US" sz="1600" dirty="0">
                          <a:solidFill>
                            <a:schemeClr val="tx1">
                              <a:lumMod val="65000"/>
                              <a:lumOff val="35000"/>
                            </a:schemeClr>
                          </a:solidFill>
                        </a:rPr>
                        <a:t>The figure is someone to admire, someone trustworthy. Her gaze is commanding and clothes reinforce elegance, glamour, and high status.</a:t>
                      </a:r>
                    </a:p>
                  </a:txBody>
                  <a:tcPr anchor="ctr"/>
                </a:tc>
                <a:extLst>
                  <a:ext uri="{0D108BD9-81ED-4DB2-BD59-A6C34878D82A}">
                    <a16:rowId xmlns:a16="http://schemas.microsoft.com/office/drawing/2014/main" val="2047060984"/>
                  </a:ext>
                </a:extLst>
              </a:tr>
              <a:tr h="804989">
                <a:tc>
                  <a:txBody>
                    <a:bodyPr/>
                    <a:lstStyle/>
                    <a:p>
                      <a:pPr algn="ctr"/>
                      <a:r>
                        <a:rPr lang="en-US" b="1" dirty="0">
                          <a:solidFill>
                            <a:schemeClr val="tx1">
                              <a:lumMod val="65000"/>
                              <a:lumOff val="35000"/>
                            </a:schemeClr>
                          </a:solidFill>
                        </a:rPr>
                        <a:t>Impact</a:t>
                      </a:r>
                    </a:p>
                  </a:txBody>
                  <a:tcPr anchor="ctr">
                    <a:solidFill>
                      <a:srgbClr val="83CBEB">
                        <a:alpha val="50196"/>
                      </a:srgbClr>
                    </a:solidFill>
                  </a:tcPr>
                </a:tc>
                <a:tc>
                  <a:txBody>
                    <a:bodyPr/>
                    <a:lstStyle/>
                    <a:p>
                      <a:r>
                        <a:rPr lang="en-US" sz="1600" dirty="0">
                          <a:solidFill>
                            <a:schemeClr val="tx1">
                              <a:lumMod val="65000"/>
                              <a:lumOff val="35000"/>
                            </a:schemeClr>
                          </a:solidFill>
                        </a:rPr>
                        <a:t>Readers may be more willing to accept the claims made in the advert because the figure is sophisticated and respectable. High status and glamour may be aspirational for readers.</a:t>
                      </a:r>
                    </a:p>
                  </a:txBody>
                  <a:tcPr anchor="ctr"/>
                </a:tc>
                <a:extLst>
                  <a:ext uri="{0D108BD9-81ED-4DB2-BD59-A6C34878D82A}">
                    <a16:rowId xmlns:a16="http://schemas.microsoft.com/office/drawing/2014/main" val="428196647"/>
                  </a:ext>
                </a:extLst>
              </a:tr>
              <a:tr h="545528">
                <a:tc>
                  <a:txBody>
                    <a:bodyPr/>
                    <a:lstStyle/>
                    <a:p>
                      <a:pPr algn="ctr"/>
                      <a:r>
                        <a:rPr lang="en-US" b="1" dirty="0">
                          <a:solidFill>
                            <a:schemeClr val="tx1">
                              <a:lumMod val="65000"/>
                              <a:lumOff val="35000"/>
                            </a:schemeClr>
                          </a:solidFill>
                        </a:rPr>
                        <a:t>Connections</a:t>
                      </a:r>
                    </a:p>
                  </a:txBody>
                  <a:tcPr anchor="ctr">
                    <a:solidFill>
                      <a:schemeClr val="accent5">
                        <a:lumMod val="20000"/>
                        <a:lumOff val="80000"/>
                      </a:schemeClr>
                    </a:solidFill>
                  </a:tcPr>
                </a:tc>
                <a:tc>
                  <a:txBody>
                    <a:bodyPr/>
                    <a:lstStyle/>
                    <a:p>
                      <a:r>
                        <a:rPr lang="en-US" sz="1600" dirty="0">
                          <a:solidFill>
                            <a:schemeClr val="tx1">
                              <a:lumMod val="65000"/>
                              <a:lumOff val="35000"/>
                            </a:schemeClr>
                          </a:solidFill>
                        </a:rPr>
                        <a:t>In the context of cigarette advertising, the figure supports the idea that cigarettes are glamourous and sophisticated. Harmful effects are minimized in </a:t>
                      </a:r>
                      <a:r>
                        <a:rPr lang="en-US" sz="1600" dirty="0" err="1">
                          <a:solidFill>
                            <a:schemeClr val="tx1">
                              <a:lumMod val="65000"/>
                              <a:lumOff val="35000"/>
                            </a:schemeClr>
                          </a:solidFill>
                        </a:rPr>
                        <a:t>favour</a:t>
                      </a:r>
                      <a:r>
                        <a:rPr lang="en-US" sz="1600" dirty="0">
                          <a:solidFill>
                            <a:schemeClr val="tx1">
                              <a:lumMod val="65000"/>
                              <a:lumOff val="35000"/>
                            </a:schemeClr>
                          </a:solidFill>
                        </a:rPr>
                        <a:t> of a ‘soft’ image.</a:t>
                      </a:r>
                    </a:p>
                  </a:txBody>
                  <a:tcPr anchor="ctr"/>
                </a:tc>
                <a:extLst>
                  <a:ext uri="{0D108BD9-81ED-4DB2-BD59-A6C34878D82A}">
                    <a16:rowId xmlns:a16="http://schemas.microsoft.com/office/drawing/2014/main" val="1832482211"/>
                  </a:ext>
                </a:extLst>
              </a:tr>
            </a:tbl>
          </a:graphicData>
        </a:graphic>
      </p:graphicFrame>
    </p:spTree>
    <p:extLst>
      <p:ext uri="{BB962C8B-B14F-4D97-AF65-F5344CB8AC3E}">
        <p14:creationId xmlns:p14="http://schemas.microsoft.com/office/powerpoint/2010/main" val="4325726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8EA38-1893-C28E-B8B1-55907DB01E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F7D06C-4D00-9E73-6377-E0EE5D3B9E07}"/>
              </a:ext>
            </a:extLst>
          </p:cNvPr>
          <p:cNvSpPr>
            <a:spLocks noGrp="1"/>
          </p:cNvSpPr>
          <p:nvPr>
            <p:ph type="title"/>
          </p:nvPr>
        </p:nvSpPr>
        <p:spPr>
          <a:xfrm>
            <a:off x="838200" y="148315"/>
            <a:ext cx="10515600" cy="1325563"/>
          </a:xfrm>
        </p:spPr>
        <p:txBody>
          <a:bodyPr>
            <a:normAutofit/>
          </a:bodyPr>
          <a:lstStyle/>
          <a:p>
            <a:pPr algn="ctr"/>
            <a:r>
              <a:rPr lang="en-US" sz="3600" dirty="0">
                <a:solidFill>
                  <a:schemeClr val="tx1">
                    <a:lumMod val="65000"/>
                    <a:lumOff val="35000"/>
                  </a:schemeClr>
                </a:solidFill>
              </a:rPr>
              <a:t>Sample Clever Elephants Human Figure Analysis</a:t>
            </a:r>
          </a:p>
        </p:txBody>
      </p:sp>
      <p:sp>
        <p:nvSpPr>
          <p:cNvPr id="3" name="Content Placeholder 2">
            <a:extLst>
              <a:ext uri="{FF2B5EF4-FFF2-40B4-BE49-F238E27FC236}">
                <a16:creationId xmlns:a16="http://schemas.microsoft.com/office/drawing/2014/main" id="{E9B26C65-34A0-CB1C-E429-2DDD27898245}"/>
              </a:ext>
            </a:extLst>
          </p:cNvPr>
          <p:cNvSpPr>
            <a:spLocks noGrp="1"/>
          </p:cNvSpPr>
          <p:nvPr>
            <p:ph idx="1"/>
          </p:nvPr>
        </p:nvSpPr>
        <p:spPr>
          <a:xfrm>
            <a:off x="1854200" y="1280160"/>
            <a:ext cx="9499600" cy="5100320"/>
          </a:xfrm>
        </p:spPr>
        <p:txBody>
          <a:bodyPr>
            <a:noAutofit/>
          </a:bodyPr>
          <a:lstStyle/>
          <a:p>
            <a:pPr marL="0" indent="0">
              <a:lnSpc>
                <a:spcPct val="170000"/>
              </a:lnSpc>
              <a:buNone/>
            </a:pPr>
            <a:r>
              <a:rPr lang="en-US" sz="1500" dirty="0">
                <a:solidFill>
                  <a:schemeClr val="tx1">
                    <a:lumMod val="65000"/>
                    <a:lumOff val="35000"/>
                  </a:schemeClr>
                </a:solidFill>
              </a:rPr>
              <a:t>The figure is presented as sophisticated, elegant, and authoritative. She stands upright with one hand resting on her hip and the other raised, maintaining a direct gaze towards the viewer. Her posture creates a strong impression of poise and elegance. Her hand-on-hip pose suggests self-assurance, and a kind of elegant self-control, while her raised hand is both elegant and draws attention to the action of smoking. Her direct gaze stares at the viewer in a way that projects authority, creating the impression that she endorses the product with certainty and assurance. These impressions are reinforced by her elegant clothing: a formal dress with expensive looking jewelry, which accentuate her glamour and high-status. As a result, the figure appears both confident and authoritative, elegant and commanding. Readers may be inclined to accept her views about smoking as credible because they are made by someone so sophisticated and authoritative. She may also appear as a status symbol to which the viewers may look up to and mimic. In the context of the cigarette advertising, the figure reinforces the suggesting that smoking is a glamourous and sophisticated activity. Harmful effects are minimized in </a:t>
            </a:r>
            <a:r>
              <a:rPr lang="en-US" sz="1500" dirty="0" err="1">
                <a:solidFill>
                  <a:schemeClr val="tx1">
                    <a:lumMod val="65000"/>
                    <a:lumOff val="35000"/>
                  </a:schemeClr>
                </a:solidFill>
              </a:rPr>
              <a:t>favour</a:t>
            </a:r>
            <a:r>
              <a:rPr lang="en-US" sz="1500" dirty="0">
                <a:solidFill>
                  <a:schemeClr val="tx1">
                    <a:lumMod val="65000"/>
                    <a:lumOff val="35000"/>
                  </a:schemeClr>
                </a:solidFill>
              </a:rPr>
              <a:t> of promoting a lifestyle that viewers may aspire to.</a:t>
            </a:r>
          </a:p>
        </p:txBody>
      </p:sp>
      <p:sp>
        <p:nvSpPr>
          <p:cNvPr id="4" name="Left Brace 3">
            <a:extLst>
              <a:ext uri="{FF2B5EF4-FFF2-40B4-BE49-F238E27FC236}">
                <a16:creationId xmlns:a16="http://schemas.microsoft.com/office/drawing/2014/main" id="{7ED3E34F-A225-D43E-C214-3C8A34CFFBFD}"/>
              </a:ext>
            </a:extLst>
          </p:cNvPr>
          <p:cNvSpPr/>
          <p:nvPr/>
        </p:nvSpPr>
        <p:spPr>
          <a:xfrm>
            <a:off x="972633" y="4214281"/>
            <a:ext cx="657922" cy="1820760"/>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Left Brace 4">
            <a:extLst>
              <a:ext uri="{FF2B5EF4-FFF2-40B4-BE49-F238E27FC236}">
                <a16:creationId xmlns:a16="http://schemas.microsoft.com/office/drawing/2014/main" id="{675ECF48-3CD5-4883-8B41-C9E3DB73B506}"/>
              </a:ext>
            </a:extLst>
          </p:cNvPr>
          <p:cNvSpPr/>
          <p:nvPr/>
        </p:nvSpPr>
        <p:spPr>
          <a:xfrm>
            <a:off x="972635" y="2165822"/>
            <a:ext cx="657922" cy="1966340"/>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Left Brace 5">
            <a:extLst>
              <a:ext uri="{FF2B5EF4-FFF2-40B4-BE49-F238E27FC236}">
                <a16:creationId xmlns:a16="http://schemas.microsoft.com/office/drawing/2014/main" id="{E51C0F5D-8B0A-8947-C5E9-C1CEF98B1CB7}"/>
              </a:ext>
            </a:extLst>
          </p:cNvPr>
          <p:cNvSpPr/>
          <p:nvPr/>
        </p:nvSpPr>
        <p:spPr>
          <a:xfrm>
            <a:off x="972633" y="1379477"/>
            <a:ext cx="657922" cy="719471"/>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0B553982-156B-A15A-6CE0-B8E716CD4D70}"/>
              </a:ext>
            </a:extLst>
          </p:cNvPr>
          <p:cNvSpPr txBox="1"/>
          <p:nvPr/>
        </p:nvSpPr>
        <p:spPr>
          <a:xfrm>
            <a:off x="292409" y="1540751"/>
            <a:ext cx="1338146" cy="369332"/>
          </a:xfrm>
          <a:prstGeom prst="rect">
            <a:avLst/>
          </a:prstGeom>
          <a:noFill/>
        </p:spPr>
        <p:txBody>
          <a:bodyPr wrap="square" rtlCol="0">
            <a:spAutoFit/>
          </a:bodyPr>
          <a:lstStyle/>
          <a:p>
            <a:r>
              <a:rPr lang="en-US" dirty="0">
                <a:solidFill>
                  <a:schemeClr val="tx1">
                    <a:lumMod val="65000"/>
                    <a:lumOff val="35000"/>
                  </a:schemeClr>
                </a:solidFill>
              </a:rPr>
              <a:t>What</a:t>
            </a:r>
          </a:p>
        </p:txBody>
      </p:sp>
      <p:sp>
        <p:nvSpPr>
          <p:cNvPr id="8" name="TextBox 7">
            <a:extLst>
              <a:ext uri="{FF2B5EF4-FFF2-40B4-BE49-F238E27FC236}">
                <a16:creationId xmlns:a16="http://schemas.microsoft.com/office/drawing/2014/main" id="{A7A0F4D3-A4B7-3A08-6224-D5E5123A00BC}"/>
              </a:ext>
            </a:extLst>
          </p:cNvPr>
          <p:cNvSpPr txBox="1"/>
          <p:nvPr/>
        </p:nvSpPr>
        <p:spPr>
          <a:xfrm>
            <a:off x="292409" y="2960778"/>
            <a:ext cx="1338146" cy="369332"/>
          </a:xfrm>
          <a:prstGeom prst="rect">
            <a:avLst/>
          </a:prstGeom>
          <a:noFill/>
        </p:spPr>
        <p:txBody>
          <a:bodyPr wrap="square" rtlCol="0">
            <a:spAutoFit/>
          </a:bodyPr>
          <a:lstStyle/>
          <a:p>
            <a:r>
              <a:rPr lang="en-US" dirty="0">
                <a:solidFill>
                  <a:schemeClr val="tx1">
                    <a:lumMod val="65000"/>
                    <a:lumOff val="35000"/>
                  </a:schemeClr>
                </a:solidFill>
              </a:rPr>
              <a:t>How</a:t>
            </a:r>
          </a:p>
        </p:txBody>
      </p:sp>
      <p:sp>
        <p:nvSpPr>
          <p:cNvPr id="9" name="TextBox 8">
            <a:extLst>
              <a:ext uri="{FF2B5EF4-FFF2-40B4-BE49-F238E27FC236}">
                <a16:creationId xmlns:a16="http://schemas.microsoft.com/office/drawing/2014/main" id="{5849FEB4-1613-029B-CD34-76FB4872CF03}"/>
              </a:ext>
            </a:extLst>
          </p:cNvPr>
          <p:cNvSpPr txBox="1"/>
          <p:nvPr/>
        </p:nvSpPr>
        <p:spPr>
          <a:xfrm>
            <a:off x="292409" y="4939995"/>
            <a:ext cx="1044901" cy="369332"/>
          </a:xfrm>
          <a:prstGeom prst="rect">
            <a:avLst/>
          </a:prstGeom>
          <a:noFill/>
        </p:spPr>
        <p:txBody>
          <a:bodyPr wrap="square" rtlCol="0">
            <a:spAutoFit/>
          </a:bodyPr>
          <a:lstStyle/>
          <a:p>
            <a:r>
              <a:rPr lang="en-US" dirty="0">
                <a:solidFill>
                  <a:schemeClr val="tx1">
                    <a:lumMod val="65000"/>
                    <a:lumOff val="35000"/>
                  </a:schemeClr>
                </a:solidFill>
              </a:rPr>
              <a:t>Why</a:t>
            </a:r>
          </a:p>
        </p:txBody>
      </p:sp>
    </p:spTree>
    <p:extLst>
      <p:ext uri="{BB962C8B-B14F-4D97-AF65-F5344CB8AC3E}">
        <p14:creationId xmlns:p14="http://schemas.microsoft.com/office/powerpoint/2010/main" val="23051261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7FCE7-F5EB-9179-3099-FE35391AD819}"/>
              </a:ext>
            </a:extLst>
          </p:cNvPr>
          <p:cNvSpPr>
            <a:spLocks noGrp="1"/>
          </p:cNvSpPr>
          <p:nvPr>
            <p:ph type="title"/>
          </p:nvPr>
        </p:nvSpPr>
        <p:spPr/>
        <p:txBody>
          <a:bodyPr>
            <a:normAutofit/>
          </a:bodyPr>
          <a:lstStyle/>
          <a:p>
            <a:r>
              <a:rPr lang="en-US" sz="4000" dirty="0">
                <a:solidFill>
                  <a:schemeClr val="tx1">
                    <a:lumMod val="65000"/>
                    <a:lumOff val="35000"/>
                  </a:schemeClr>
                </a:solidFill>
              </a:rPr>
              <a:t>Analysis Writing Practice: </a:t>
            </a:r>
            <a:r>
              <a:rPr lang="en-US" sz="4000" i="1" dirty="0">
                <a:solidFill>
                  <a:schemeClr val="tx1">
                    <a:lumMod val="65000"/>
                    <a:lumOff val="35000"/>
                  </a:schemeClr>
                </a:solidFill>
              </a:rPr>
              <a:t>Human Figures</a:t>
            </a:r>
          </a:p>
        </p:txBody>
      </p:sp>
      <p:sp>
        <p:nvSpPr>
          <p:cNvPr id="3" name="Content Placeholder 2">
            <a:extLst>
              <a:ext uri="{FF2B5EF4-FFF2-40B4-BE49-F238E27FC236}">
                <a16:creationId xmlns:a16="http://schemas.microsoft.com/office/drawing/2014/main" id="{52B6750E-1731-E5BC-0F5B-614F0DD43213}"/>
              </a:ext>
            </a:extLst>
          </p:cNvPr>
          <p:cNvSpPr>
            <a:spLocks noGrp="1"/>
          </p:cNvSpPr>
          <p:nvPr>
            <p:ph idx="1"/>
          </p:nvPr>
        </p:nvSpPr>
        <p:spPr>
          <a:xfrm>
            <a:off x="838200" y="1690688"/>
            <a:ext cx="10515600" cy="4486275"/>
          </a:xfrm>
        </p:spPr>
        <p:txBody>
          <a:bodyPr>
            <a:normAutofit fontScale="77500" lnSpcReduction="20000"/>
          </a:bodyPr>
          <a:lstStyle/>
          <a:p>
            <a:pPr>
              <a:lnSpc>
                <a:spcPct val="140000"/>
              </a:lnSpc>
            </a:pPr>
            <a:r>
              <a:rPr lang="en-US" dirty="0">
                <a:solidFill>
                  <a:schemeClr val="tx1">
                    <a:lumMod val="65000"/>
                    <a:lumOff val="35000"/>
                  </a:schemeClr>
                </a:solidFill>
              </a:rPr>
              <a:t>On the following slides you’ll see plenty more examples of texts with                 prominent human figures;</a:t>
            </a:r>
          </a:p>
          <a:p>
            <a:pPr>
              <a:lnSpc>
                <a:spcPct val="140000"/>
              </a:lnSpc>
            </a:pPr>
            <a:r>
              <a:rPr lang="en-US" dirty="0">
                <a:solidFill>
                  <a:schemeClr val="tx1">
                    <a:lumMod val="65000"/>
                    <a:lumOff val="35000"/>
                  </a:schemeClr>
                </a:solidFill>
              </a:rPr>
              <a:t>Make observations about aspects of presentation such as: facial expression, body language, posture, gesture, clothing, and gaze;</a:t>
            </a:r>
          </a:p>
          <a:p>
            <a:pPr>
              <a:lnSpc>
                <a:spcPct val="140000"/>
              </a:lnSpc>
            </a:pPr>
            <a:r>
              <a:rPr lang="en-US" dirty="0">
                <a:solidFill>
                  <a:schemeClr val="tx1">
                    <a:lumMod val="65000"/>
                    <a:lumOff val="35000"/>
                  </a:schemeClr>
                </a:solidFill>
              </a:rPr>
              <a:t>Create a ‘clever elephants’ planning framework for your chosen text(s);</a:t>
            </a:r>
          </a:p>
          <a:p>
            <a:pPr>
              <a:lnSpc>
                <a:spcPct val="140000"/>
              </a:lnSpc>
            </a:pPr>
            <a:r>
              <a:rPr lang="en-US" dirty="0">
                <a:solidFill>
                  <a:schemeClr val="tx1">
                    <a:lumMod val="65000"/>
                    <a:lumOff val="35000"/>
                  </a:schemeClr>
                </a:solidFill>
              </a:rPr>
              <a:t>Use your framework(s) as the basis for practicing Clever Elephants analysis writing;</a:t>
            </a:r>
          </a:p>
          <a:p>
            <a:pPr>
              <a:lnSpc>
                <a:spcPct val="140000"/>
              </a:lnSpc>
            </a:pPr>
            <a:r>
              <a:rPr lang="en-US" dirty="0">
                <a:solidFill>
                  <a:schemeClr val="tx1">
                    <a:lumMod val="65000"/>
                    <a:lumOff val="35000"/>
                  </a:schemeClr>
                </a:solidFill>
              </a:rPr>
              <a:t>After you finish you could: </a:t>
            </a:r>
            <a:r>
              <a:rPr lang="en-US" dirty="0" err="1">
                <a:solidFill>
                  <a:schemeClr val="tx1">
                    <a:lumMod val="65000"/>
                    <a:lumOff val="35000"/>
                  </a:schemeClr>
                </a:solidFill>
              </a:rPr>
              <a:t>colour</a:t>
            </a:r>
            <a:r>
              <a:rPr lang="en-US" dirty="0">
                <a:solidFill>
                  <a:schemeClr val="tx1">
                    <a:lumMod val="65000"/>
                    <a:lumOff val="35000"/>
                  </a:schemeClr>
                </a:solidFill>
              </a:rPr>
              <a:t>-code your paragraph(s); swap with a friend to offer/receive feedback; submit your writing for checking.</a:t>
            </a:r>
          </a:p>
        </p:txBody>
      </p:sp>
      <p:pic>
        <p:nvPicPr>
          <p:cNvPr id="5" name="Picture 4">
            <a:extLst>
              <a:ext uri="{FF2B5EF4-FFF2-40B4-BE49-F238E27FC236}">
                <a16:creationId xmlns:a16="http://schemas.microsoft.com/office/drawing/2014/main" id="{BD442015-5AAB-B3D8-9726-A5FF5F43B5F0}"/>
              </a:ext>
            </a:extLst>
          </p:cNvPr>
          <p:cNvPicPr>
            <a:picLocks noChangeAspect="1"/>
          </p:cNvPicPr>
          <p:nvPr/>
        </p:nvPicPr>
        <p:blipFill>
          <a:blip r:embed="rId2">
            <a:alphaModFix amt="60000"/>
          </a:blip>
          <a:stretch>
            <a:fillRect/>
          </a:stretch>
        </p:blipFill>
        <p:spPr>
          <a:xfrm rot="632749">
            <a:off x="9947621" y="706164"/>
            <a:ext cx="1659402" cy="1659402"/>
          </a:xfrm>
          <a:prstGeom prst="rect">
            <a:avLst/>
          </a:prstGeom>
        </p:spPr>
      </p:pic>
    </p:spTree>
    <p:extLst>
      <p:ext uri="{BB962C8B-B14F-4D97-AF65-F5344CB8AC3E}">
        <p14:creationId xmlns:p14="http://schemas.microsoft.com/office/powerpoint/2010/main" val="2473124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B1575A5-55BD-CF1D-21F0-9E52CF985FF6}"/>
              </a:ext>
            </a:extLst>
          </p:cNvPr>
          <p:cNvPicPr>
            <a:picLocks noChangeAspect="1"/>
          </p:cNvPicPr>
          <p:nvPr/>
        </p:nvPicPr>
        <p:blipFill>
          <a:blip r:embed="rId2"/>
          <a:srcRect/>
          <a:stretch/>
        </p:blipFill>
        <p:spPr>
          <a:xfrm>
            <a:off x="3829050" y="210372"/>
            <a:ext cx="4583430" cy="6368435"/>
          </a:xfrm>
          <a:prstGeom prst="rect">
            <a:avLst/>
          </a:prstGeom>
        </p:spPr>
      </p:pic>
    </p:spTree>
    <p:extLst>
      <p:ext uri="{BB962C8B-B14F-4D97-AF65-F5344CB8AC3E}">
        <p14:creationId xmlns:p14="http://schemas.microsoft.com/office/powerpoint/2010/main" val="2440450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376CE9C-0418-C2E7-7808-97B1FAD1BC2A}"/>
              </a:ext>
            </a:extLst>
          </p:cNvPr>
          <p:cNvPicPr>
            <a:picLocks noChangeAspect="1"/>
          </p:cNvPicPr>
          <p:nvPr/>
        </p:nvPicPr>
        <p:blipFill>
          <a:blip r:embed="rId2"/>
          <a:stretch>
            <a:fillRect/>
          </a:stretch>
        </p:blipFill>
        <p:spPr>
          <a:xfrm>
            <a:off x="643467" y="1602401"/>
            <a:ext cx="10905066" cy="3653197"/>
          </a:xfrm>
          <a:prstGeom prst="rect">
            <a:avLst/>
          </a:prstGeom>
        </p:spPr>
      </p:pic>
    </p:spTree>
    <p:extLst>
      <p:ext uri="{BB962C8B-B14F-4D97-AF65-F5344CB8AC3E}">
        <p14:creationId xmlns:p14="http://schemas.microsoft.com/office/powerpoint/2010/main" val="3809728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DB0D6C-6315-02E5-4E0D-64F04CC5801F}"/>
              </a:ext>
            </a:extLst>
          </p:cNvPr>
          <p:cNvPicPr>
            <a:picLocks noChangeAspect="1"/>
          </p:cNvPicPr>
          <p:nvPr/>
        </p:nvPicPr>
        <p:blipFill>
          <a:blip r:embed="rId2"/>
          <a:stretch>
            <a:fillRect/>
          </a:stretch>
        </p:blipFill>
        <p:spPr>
          <a:xfrm>
            <a:off x="1953943" y="643466"/>
            <a:ext cx="8284114" cy="5571067"/>
          </a:xfrm>
          <a:prstGeom prst="rect">
            <a:avLst/>
          </a:prstGeom>
        </p:spPr>
      </p:pic>
    </p:spTree>
    <p:extLst>
      <p:ext uri="{BB962C8B-B14F-4D97-AF65-F5344CB8AC3E}">
        <p14:creationId xmlns:p14="http://schemas.microsoft.com/office/powerpoint/2010/main" val="29385639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A233F7-A169-E356-4201-82AD2604EA1E}"/>
              </a:ext>
            </a:extLst>
          </p:cNvPr>
          <p:cNvPicPr>
            <a:picLocks noChangeAspect="1"/>
          </p:cNvPicPr>
          <p:nvPr/>
        </p:nvPicPr>
        <p:blipFill>
          <a:blip r:embed="rId2"/>
          <a:srcRect l="8014" r="8014"/>
          <a:stretch/>
        </p:blipFill>
        <p:spPr>
          <a:xfrm>
            <a:off x="3416300" y="258580"/>
            <a:ext cx="5333999" cy="6310788"/>
          </a:xfrm>
          <a:prstGeom prst="rect">
            <a:avLst/>
          </a:prstGeom>
        </p:spPr>
      </p:pic>
    </p:spTree>
    <p:extLst>
      <p:ext uri="{BB962C8B-B14F-4D97-AF65-F5344CB8AC3E}">
        <p14:creationId xmlns:p14="http://schemas.microsoft.com/office/powerpoint/2010/main" val="29527070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DA97792-4ABD-E6D5-083D-DA1B9B7957C7}"/>
              </a:ext>
            </a:extLst>
          </p:cNvPr>
          <p:cNvPicPr>
            <a:picLocks noChangeAspect="1"/>
          </p:cNvPicPr>
          <p:nvPr/>
        </p:nvPicPr>
        <p:blipFill>
          <a:blip r:embed="rId2"/>
          <a:srcRect/>
          <a:stretch/>
        </p:blipFill>
        <p:spPr>
          <a:xfrm>
            <a:off x="3777596" y="365252"/>
            <a:ext cx="4735659" cy="6200648"/>
          </a:xfrm>
          <a:prstGeom prst="rect">
            <a:avLst/>
          </a:prstGeom>
        </p:spPr>
      </p:pic>
    </p:spTree>
    <p:extLst>
      <p:ext uri="{BB962C8B-B14F-4D97-AF65-F5344CB8AC3E}">
        <p14:creationId xmlns:p14="http://schemas.microsoft.com/office/powerpoint/2010/main" val="30978404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1CB61F9-B94B-4A09-C231-F5F5C2F85C7E}"/>
              </a:ext>
            </a:extLst>
          </p:cNvPr>
          <p:cNvPicPr>
            <a:picLocks noChangeAspect="1"/>
          </p:cNvPicPr>
          <p:nvPr/>
        </p:nvPicPr>
        <p:blipFill>
          <a:blip r:embed="rId2"/>
          <a:stretch>
            <a:fillRect/>
          </a:stretch>
        </p:blipFill>
        <p:spPr>
          <a:xfrm>
            <a:off x="3937000" y="201479"/>
            <a:ext cx="4305300" cy="6474137"/>
          </a:xfrm>
          <a:prstGeom prst="rect">
            <a:avLst/>
          </a:prstGeom>
        </p:spPr>
      </p:pic>
    </p:spTree>
    <p:extLst>
      <p:ext uri="{BB962C8B-B14F-4D97-AF65-F5344CB8AC3E}">
        <p14:creationId xmlns:p14="http://schemas.microsoft.com/office/powerpoint/2010/main" val="24615911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D922490-CA63-8607-D74B-4443F81D9F1B}"/>
              </a:ext>
            </a:extLst>
          </p:cNvPr>
          <p:cNvPicPr>
            <a:picLocks noChangeAspect="1"/>
          </p:cNvPicPr>
          <p:nvPr/>
        </p:nvPicPr>
        <p:blipFill>
          <a:blip r:embed="rId2"/>
          <a:stretch>
            <a:fillRect/>
          </a:stretch>
        </p:blipFill>
        <p:spPr>
          <a:xfrm>
            <a:off x="876299" y="466820"/>
            <a:ext cx="10590627" cy="6010180"/>
          </a:xfrm>
          <a:prstGeom prst="rect">
            <a:avLst/>
          </a:prstGeom>
        </p:spPr>
      </p:pic>
    </p:spTree>
    <p:extLst>
      <p:ext uri="{BB962C8B-B14F-4D97-AF65-F5344CB8AC3E}">
        <p14:creationId xmlns:p14="http://schemas.microsoft.com/office/powerpoint/2010/main" val="1126571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D84C78-8404-3F4E-B252-64B5B8E82482}"/>
              </a:ext>
            </a:extLst>
          </p:cNvPr>
          <p:cNvPicPr>
            <a:picLocks noChangeAspect="1"/>
          </p:cNvPicPr>
          <p:nvPr/>
        </p:nvPicPr>
        <p:blipFill>
          <a:blip r:embed="rId2"/>
          <a:stretch>
            <a:fillRect/>
          </a:stretch>
        </p:blipFill>
        <p:spPr>
          <a:xfrm>
            <a:off x="1996438" y="365760"/>
            <a:ext cx="8183881" cy="6137910"/>
          </a:xfrm>
          <a:prstGeom prst="rect">
            <a:avLst/>
          </a:prstGeom>
        </p:spPr>
      </p:pic>
    </p:spTree>
    <p:extLst>
      <p:ext uri="{BB962C8B-B14F-4D97-AF65-F5344CB8AC3E}">
        <p14:creationId xmlns:p14="http://schemas.microsoft.com/office/powerpoint/2010/main" val="26173499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2284</TotalTime>
  <Words>1196</Words>
  <Application>Microsoft Macintosh PowerPoint</Application>
  <PresentationFormat>Widescreen</PresentationFormat>
  <Paragraphs>79</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Aptos</vt:lpstr>
      <vt:lpstr>Aptos Display</vt:lpstr>
      <vt:lpstr>Arial</vt:lpstr>
      <vt:lpstr>Office Theme</vt:lpstr>
      <vt:lpstr>Clever Elephants Always Eat Ice Cream</vt:lpstr>
      <vt:lpstr>Analysing Human Figures</vt:lpstr>
      <vt:lpstr>PowerPoint Presentation</vt:lpstr>
      <vt:lpstr>PowerPoint Presentation</vt:lpstr>
      <vt:lpstr>PowerPoint Presentation</vt:lpstr>
      <vt:lpstr>Sample Clever Elephants Mise en scene Analysis</vt:lpstr>
      <vt:lpstr>PowerPoint Presentation</vt:lpstr>
      <vt:lpstr>PowerPoint Presentation</vt:lpstr>
      <vt:lpstr>Sample Clever Elephants Human Figure Analysis</vt:lpstr>
      <vt:lpstr>Analysis Writing Practice: Human Figures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Sillett</dc:creator>
  <cp:lastModifiedBy>Doug Sillett</cp:lastModifiedBy>
  <cp:revision>14</cp:revision>
  <dcterms:created xsi:type="dcterms:W3CDTF">2026-09-14T02:51:02Z</dcterms:created>
  <dcterms:modified xsi:type="dcterms:W3CDTF">2026-10-19T11:11:05Z</dcterms:modified>
</cp:coreProperties>
</file>