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67" r:id="rId6"/>
    <p:sldId id="259" r:id="rId7"/>
    <p:sldId id="260" r:id="rId8"/>
    <p:sldId id="262" r:id="rId9"/>
    <p:sldId id="264" r:id="rId10"/>
    <p:sldId id="266"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97"/>
    <p:restoredTop sz="94669"/>
  </p:normalViewPr>
  <p:slideViewPr>
    <p:cSldViewPr snapToGrid="0">
      <p:cViewPr varScale="1">
        <p:scale>
          <a:sx n="83" d="100"/>
          <a:sy n="83" d="100"/>
        </p:scale>
        <p:origin x="216"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10/15/26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10/15/26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E2F58BF-12E5-4B5A-AD25-4DAAA274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477981" y="1122363"/>
            <a:ext cx="4023360" cy="3204134"/>
          </a:xfrm>
        </p:spPr>
        <p:txBody>
          <a:bodyPr anchor="b">
            <a:normAutofit/>
          </a:bodyPr>
          <a:lstStyle/>
          <a:p>
            <a:pPr algn="l"/>
            <a:r>
              <a:rPr lang="en-US" sz="4800" b="1"/>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477980" y="4872922"/>
            <a:ext cx="4023359" cy="1208141"/>
          </a:xfrm>
        </p:spPr>
        <p:txBody>
          <a:bodyPr>
            <a:normAutofit/>
          </a:bodyPr>
          <a:lstStyle/>
          <a:p>
            <a:pPr algn="l"/>
            <a:r>
              <a:rPr lang="en-US" sz="2000" b="1" i="1" dirty="0"/>
              <a:t>The Vegetarian </a:t>
            </a:r>
            <a:r>
              <a:rPr lang="en-US" sz="2000" b="1" dirty="0"/>
              <a:t>by Han Kang Analysis Writing</a:t>
            </a:r>
          </a:p>
        </p:txBody>
      </p:sp>
      <p:sp>
        <p:nvSpPr>
          <p:cNvPr id="33" name="!!accent">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Picture 5">
            <a:extLst>
              <a:ext uri="{FF2B5EF4-FFF2-40B4-BE49-F238E27FC236}">
                <a16:creationId xmlns:a16="http://schemas.microsoft.com/office/drawing/2014/main" id="{6CD3B750-6C52-9D5F-9135-A5A02564B3FF}"/>
              </a:ext>
            </a:extLst>
          </p:cNvPr>
          <p:cNvPicPr>
            <a:picLocks noChangeAspect="1"/>
          </p:cNvPicPr>
          <p:nvPr/>
        </p:nvPicPr>
        <p:blipFill>
          <a:blip r:embed="rId2"/>
          <a:srcRect t="3178" b="3178"/>
          <a:stretch/>
        </p:blipFill>
        <p:spPr>
          <a:xfrm>
            <a:off x="4868487" y="10"/>
            <a:ext cx="7323513" cy="6857990"/>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p:txBody>
          <a:bodyPr>
            <a:normAutofit/>
          </a:bodyPr>
          <a:lstStyle/>
          <a:p>
            <a:pPr algn="ctr"/>
            <a:r>
              <a:rPr lang="en-US" sz="54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690688"/>
            <a:ext cx="10515600" cy="4696043"/>
          </a:xfrm>
        </p:spPr>
        <p:txBody>
          <a:bodyPr>
            <a:normAutofit fontScale="70000" lnSpcReduction="20000"/>
          </a:bodyPr>
          <a:lstStyle/>
          <a:p>
            <a:pPr marL="0" indent="0">
              <a:lnSpc>
                <a:spcPct val="150000"/>
              </a:lnSpc>
              <a:buNone/>
            </a:pPr>
            <a:r>
              <a:rPr lang="en-GB" dirty="0">
                <a:solidFill>
                  <a:schemeClr val="tx1">
                    <a:lumMod val="65000"/>
                    <a:lumOff val="35000"/>
                  </a:schemeClr>
                </a:solidFill>
              </a:rPr>
              <a:t>Have you ever seen an elephant eating ice cream? Maybe not! But this memorable image will help us remember the important ingredients of a strong analysis paragraph. Using the mnemonic </a:t>
            </a:r>
            <a:r>
              <a:rPr lang="en-GB" b="1" dirty="0">
                <a:solidFill>
                  <a:schemeClr val="tx1">
                    <a:lumMod val="65000"/>
                    <a:lumOff val="35000"/>
                  </a:schemeClr>
                </a:solidFill>
              </a:rPr>
              <a:t>Clever Elephants Always Eat Ice Cream</a:t>
            </a:r>
            <a:r>
              <a:rPr lang="en-GB" dirty="0">
                <a:solidFill>
                  <a:schemeClr val="tx1">
                    <a:lumMod val="65000"/>
                    <a:lumOff val="35000"/>
                  </a:schemeClr>
                </a:solidFill>
              </a:rPr>
              <a:t>, you’ll learn how to develop ideas, explain evidence, and create thoughtful responses to texts.  </a:t>
            </a:r>
          </a:p>
          <a:p>
            <a:pPr marL="0" indent="0">
              <a:lnSpc>
                <a:spcPct val="150000"/>
              </a:lnSpc>
              <a:buNone/>
            </a:pPr>
            <a:r>
              <a:rPr lang="en-GB" dirty="0">
                <a:solidFill>
                  <a:schemeClr val="tx1">
                    <a:lumMod val="65000"/>
                    <a:lumOff val="35000"/>
                  </a:schemeClr>
                </a:solidFill>
              </a:rPr>
              <a:t>Over the next few slides, you’ll consider evidence from part one of Han Kang's </a:t>
            </a:r>
            <a:r>
              <a:rPr lang="en-GB" i="1" dirty="0">
                <a:solidFill>
                  <a:schemeClr val="tx1">
                    <a:lumMod val="65000"/>
                    <a:lumOff val="35000"/>
                  </a:schemeClr>
                </a:solidFill>
              </a:rPr>
              <a:t>The Vegetarian</a:t>
            </a:r>
            <a:r>
              <a:rPr lang="en-GB" dirty="0">
                <a:solidFill>
                  <a:schemeClr val="tx1">
                    <a:lumMod val="65000"/>
                    <a:lumOff val="35000"/>
                  </a:schemeClr>
                </a:solidFill>
              </a:rPr>
              <a:t> and explore how Kang presents Yeong-</a:t>
            </a:r>
            <a:r>
              <a:rPr lang="en-GB" dirty="0" err="1">
                <a:solidFill>
                  <a:schemeClr val="tx1">
                    <a:lumMod val="65000"/>
                    <a:lumOff val="35000"/>
                  </a:schemeClr>
                </a:solidFill>
              </a:rPr>
              <a:t>hye's</a:t>
            </a:r>
            <a:r>
              <a:rPr lang="en-GB" dirty="0">
                <a:solidFill>
                  <a:schemeClr val="tx1">
                    <a:lumMod val="65000"/>
                    <a:lumOff val="35000"/>
                  </a:schemeClr>
                </a:solidFill>
              </a:rPr>
              <a:t> vegetarianism as more than a personal lifestyle choice. Through close analysis of language, characterisation, and symbolism, you'll investigate how her decision challenges the expectations of her family or the wider society around her. By the end of this sequence, you'll be able to develop a clear analytical argument that Yeong-</a:t>
            </a:r>
            <a:r>
              <a:rPr lang="en-GB" dirty="0" err="1">
                <a:solidFill>
                  <a:schemeClr val="tx1">
                    <a:lumMod val="65000"/>
                    <a:lumOff val="35000"/>
                  </a:schemeClr>
                </a:solidFill>
              </a:rPr>
              <a:t>hye's</a:t>
            </a:r>
            <a:r>
              <a:rPr lang="en-GB" dirty="0">
                <a:solidFill>
                  <a:schemeClr val="tx1">
                    <a:lumMod val="65000"/>
                    <a:lumOff val="35000"/>
                  </a:schemeClr>
                </a:solidFill>
              </a:rPr>
              <a:t> vegetarianism represents a refusal to conform to the roles and behaviours others expect her to accept.</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87879086"/>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will be the focus and argument of your paragraph?</a:t>
                      </a:r>
                    </a:p>
                  </a:txBody>
                  <a:tcPr anchor="ctr"/>
                </a:tc>
                <a:extLst>
                  <a:ext uri="{0D108BD9-81ED-4DB2-BD59-A6C34878D82A}">
                    <a16:rowId xmlns:a16="http://schemas.microsoft.com/office/drawing/2014/main" val="449031559"/>
                  </a:ext>
                </a:extLst>
              </a:tr>
              <a:tr h="799132">
                <a:tc>
                  <a:txBody>
                    <a:bodyPr/>
                    <a:lstStyle/>
                    <a:p>
                      <a:pPr algn="ctr"/>
                      <a:r>
                        <a:rPr lang="en-US"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extract supports your claim?</a:t>
                      </a:r>
                    </a:p>
                  </a:txBody>
                  <a:tcPr anchor="ctr"/>
                </a:tc>
                <a:extLst>
                  <a:ext uri="{0D108BD9-81ED-4DB2-BD59-A6C34878D82A}">
                    <a16:rowId xmlns:a16="http://schemas.microsoft.com/office/drawing/2014/main" val="502511458"/>
                  </a:ext>
                </a:extLst>
              </a:tr>
              <a:tr h="799132">
                <a:tc>
                  <a:txBody>
                    <a:bodyPr/>
                    <a:lstStyle/>
                    <a:p>
                      <a:pPr algn="ctr"/>
                      <a:r>
                        <a:rPr lang="en-US"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words, phrases, techniques, or writer’s choices can you find? </a:t>
                      </a:r>
                    </a:p>
                  </a:txBody>
                  <a:tcPr anchor="ctr"/>
                </a:tc>
                <a:extLst>
                  <a:ext uri="{0D108BD9-81ED-4DB2-BD59-A6C34878D82A}">
                    <a16:rowId xmlns:a16="http://schemas.microsoft.com/office/drawing/2014/main" val="419609925"/>
                  </a:ext>
                </a:extLst>
              </a:tr>
              <a:tr h="799132">
                <a:tc>
                  <a:txBody>
                    <a:bodyPr/>
                    <a:lstStyle/>
                    <a:p>
                      <a:pPr algn="ctr"/>
                      <a:r>
                        <a:rPr lang="en-US" dirty="0">
                          <a:solidFill>
                            <a:schemeClr val="tx1">
                              <a:lumMod val="65000"/>
                              <a:lumOff val="35000"/>
                            </a:schemeClr>
                          </a:solidFill>
                        </a:rPr>
                        <a:t>Eat =</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writer’s choices develop your argument?</a:t>
                      </a:r>
                    </a:p>
                  </a:txBody>
                  <a:tcPr anchor="ctr"/>
                </a:tc>
                <a:extLst>
                  <a:ext uri="{0D108BD9-81ED-4DB2-BD59-A6C34878D82A}">
                    <a16:rowId xmlns:a16="http://schemas.microsoft.com/office/drawing/2014/main" val="2022816316"/>
                  </a:ext>
                </a:extLst>
              </a:tr>
              <a:tr h="799132">
                <a:tc>
                  <a:txBody>
                    <a:bodyPr/>
                    <a:lstStyle/>
                    <a:p>
                      <a:pPr algn="ctr"/>
                      <a:r>
                        <a:rPr lang="en-US"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dirty="0">
                          <a:solidFill>
                            <a:schemeClr val="tx1">
                              <a:lumMod val="65000"/>
                              <a:lumOff val="35000"/>
                            </a:schemeClr>
                          </a:solidFill>
                        </a:rPr>
                        <a:t>Cream =</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contribute to your interpretation of the passage as a whole?</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 name="Group 1033">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9EE0D184-E111-1726-7CE3-D0EAA60A30B7}"/>
              </a:ext>
            </a:extLst>
          </p:cNvPr>
          <p:cNvSpPr txBox="1"/>
          <p:nvPr/>
        </p:nvSpPr>
        <p:spPr>
          <a:xfrm>
            <a:off x="596218" y="197011"/>
            <a:ext cx="11122926" cy="6555641"/>
          </a:xfrm>
          <a:prstGeom prst="rect">
            <a:avLst/>
          </a:prstGeom>
          <a:noFill/>
        </p:spPr>
        <p:txBody>
          <a:bodyPr wrap="square">
            <a:spAutoFit/>
          </a:bodyPr>
          <a:lstStyle/>
          <a:p>
            <a:r>
              <a:rPr lang="en-GB" sz="1600" i="1" dirty="0">
                <a:solidFill>
                  <a:schemeClr val="tx1">
                    <a:lumMod val="65000"/>
                    <a:lumOff val="35000"/>
                  </a:schemeClr>
                </a:solidFill>
              </a:rPr>
              <a:t>- How does Han Kang suggest Yeong-</a:t>
            </a:r>
            <a:r>
              <a:rPr lang="en-GB" sz="1600" i="1" dirty="0" err="1">
                <a:solidFill>
                  <a:schemeClr val="tx1">
                    <a:lumMod val="65000"/>
                    <a:lumOff val="35000"/>
                  </a:schemeClr>
                </a:solidFill>
              </a:rPr>
              <a:t>hye’s</a:t>
            </a:r>
            <a:r>
              <a:rPr lang="en-GB" sz="1600" i="1" dirty="0">
                <a:solidFill>
                  <a:schemeClr val="tx1">
                    <a:lumMod val="65000"/>
                    <a:lumOff val="35000"/>
                  </a:schemeClr>
                </a:solidFill>
              </a:rPr>
              <a:t> decision to turn vegetarian represents a refusal to conform to the expectations of family or wider society?</a:t>
            </a:r>
          </a:p>
          <a:p>
            <a:endParaRPr lang="en-GB" sz="1400" i="1" dirty="0">
              <a:solidFill>
                <a:schemeClr val="tx1">
                  <a:lumMod val="65000"/>
                  <a:lumOff val="35000"/>
                </a:schemeClr>
              </a:solidFill>
            </a:endParaRPr>
          </a:p>
          <a:p>
            <a:endParaRPr lang="en-GB" sz="1400" dirty="0">
              <a:solidFill>
                <a:schemeClr val="tx1">
                  <a:lumMod val="65000"/>
                  <a:lumOff val="35000"/>
                </a:schemeClr>
              </a:solidFill>
            </a:endParaRPr>
          </a:p>
          <a:p>
            <a:r>
              <a:rPr lang="en-GB" sz="1400" dirty="0">
                <a:solidFill>
                  <a:schemeClr val="tx1">
                    <a:lumMod val="65000"/>
                    <a:lumOff val="35000"/>
                  </a:schemeClr>
                </a:solidFill>
              </a:rPr>
              <a:t>‘Did you have any problems finding the place?’ my boss’s wife asked me.</a:t>
            </a:r>
          </a:p>
          <a:p>
            <a:endParaRPr lang="en-GB" sz="1400" dirty="0">
              <a:solidFill>
                <a:schemeClr val="tx1">
                  <a:lumMod val="65000"/>
                  <a:lumOff val="35000"/>
                </a:schemeClr>
              </a:solidFill>
            </a:endParaRPr>
          </a:p>
          <a:p>
            <a:r>
              <a:rPr lang="en-GB" sz="1400" dirty="0">
                <a:solidFill>
                  <a:schemeClr val="tx1">
                    <a:lumMod val="65000"/>
                    <a:lumOff val="35000"/>
                  </a:schemeClr>
                </a:solidFill>
              </a:rPr>
              <a:t>‘No, no, I’ve been past here once or twice before. In fact, I’d been thinking of coming here myself.’</a:t>
            </a:r>
          </a:p>
          <a:p>
            <a:endParaRPr lang="en-GB" sz="1400" dirty="0">
              <a:solidFill>
                <a:schemeClr val="tx1">
                  <a:lumMod val="65000"/>
                  <a:lumOff val="35000"/>
                </a:schemeClr>
              </a:solidFill>
            </a:endParaRPr>
          </a:p>
          <a:p>
            <a:r>
              <a:rPr lang="en-GB" sz="1400" dirty="0">
                <a:solidFill>
                  <a:schemeClr val="tx1">
                    <a:lumMod val="65000"/>
                    <a:lumOff val="35000"/>
                  </a:schemeClr>
                </a:solidFill>
              </a:rPr>
              <a:t>‘Ah, I see… yes, the garden has turned out quite well, hasn’t it? You ought to try coming in the daytime; you can see the flower beds through that window over there.’</a:t>
            </a:r>
          </a:p>
          <a:p>
            <a:endParaRPr lang="en-GB" sz="1400" dirty="0">
              <a:solidFill>
                <a:schemeClr val="tx1">
                  <a:lumMod val="65000"/>
                  <a:lumOff val="35000"/>
                </a:schemeClr>
              </a:solidFill>
            </a:endParaRPr>
          </a:p>
          <a:p>
            <a:r>
              <a:rPr lang="en-GB" sz="1400" dirty="0">
                <a:solidFill>
                  <a:schemeClr val="tx1">
                    <a:lumMod val="65000"/>
                    <a:lumOff val="35000"/>
                  </a:schemeClr>
                </a:solidFill>
              </a:rPr>
              <a:t>But by the time the food began to be served, the strain of maintaining a casual façade, which I had just about managed so far, was bringing me close to breaking point. </a:t>
            </a:r>
          </a:p>
          <a:p>
            <a:endParaRPr lang="en-GB" sz="1400" dirty="0">
              <a:solidFill>
                <a:schemeClr val="tx1">
                  <a:lumMod val="65000"/>
                  <a:lumOff val="35000"/>
                </a:schemeClr>
              </a:solidFill>
            </a:endParaRPr>
          </a:p>
          <a:p>
            <a:r>
              <a:rPr lang="en-GB" sz="1400" dirty="0">
                <a:solidFill>
                  <a:schemeClr val="tx1">
                    <a:lumMod val="65000"/>
                    <a:lumOff val="35000"/>
                  </a:schemeClr>
                </a:solidFill>
              </a:rPr>
              <a:t>The first thing placed in front of us was an exquisite dish of mung-bean jelly, dressed with thin slivers of green-pea jelly, mushrooms and beef. Up until then my wife had merely sat and observed the scene in silence, but just as the waiter was on the point of ladling some onto her plate, she finally opened her mouth. </a:t>
            </a:r>
          </a:p>
          <a:p>
            <a:endParaRPr lang="en-GB" sz="1400" dirty="0">
              <a:solidFill>
                <a:schemeClr val="tx1">
                  <a:lumMod val="65000"/>
                  <a:lumOff val="35000"/>
                </a:schemeClr>
              </a:solidFill>
            </a:endParaRPr>
          </a:p>
          <a:p>
            <a:r>
              <a:rPr lang="en-GB" sz="1400" dirty="0">
                <a:solidFill>
                  <a:schemeClr val="tx1">
                    <a:lumMod val="65000"/>
                    <a:lumOff val="35000"/>
                  </a:schemeClr>
                </a:solidFill>
              </a:rPr>
              <a:t>‘I won’t eat it.’ </a:t>
            </a:r>
          </a:p>
          <a:p>
            <a:endParaRPr lang="en-GB" sz="1400" dirty="0">
              <a:solidFill>
                <a:schemeClr val="tx1">
                  <a:lumMod val="65000"/>
                  <a:lumOff val="35000"/>
                </a:schemeClr>
              </a:solidFill>
            </a:endParaRPr>
          </a:p>
          <a:p>
            <a:r>
              <a:rPr lang="en-GB" sz="1400" dirty="0">
                <a:solidFill>
                  <a:schemeClr val="tx1">
                    <a:lumMod val="65000"/>
                    <a:lumOff val="35000"/>
                  </a:schemeClr>
                </a:solidFill>
              </a:rPr>
              <a:t>She’d spoken very quietly , but the other guests all instantly stopped what they were doing, directing glances of surprise and wonder at her emaciated body.</a:t>
            </a:r>
          </a:p>
          <a:p>
            <a:endParaRPr lang="en-GB" sz="1400" dirty="0">
              <a:solidFill>
                <a:schemeClr val="tx1">
                  <a:lumMod val="65000"/>
                  <a:lumOff val="35000"/>
                </a:schemeClr>
              </a:solidFill>
            </a:endParaRPr>
          </a:p>
          <a:p>
            <a:r>
              <a:rPr lang="en-GB" sz="1400" dirty="0">
                <a:solidFill>
                  <a:schemeClr val="tx1">
                    <a:lumMod val="65000"/>
                    <a:lumOff val="35000"/>
                  </a:schemeClr>
                </a:solidFill>
              </a:rPr>
              <a:t>‘I don’t eat meat,’ she said, slightly louder this time.</a:t>
            </a:r>
          </a:p>
          <a:p>
            <a:endParaRPr lang="en-GB" sz="1400" dirty="0">
              <a:solidFill>
                <a:schemeClr val="tx1">
                  <a:lumMod val="65000"/>
                  <a:lumOff val="35000"/>
                </a:schemeClr>
              </a:solidFill>
            </a:endParaRPr>
          </a:p>
          <a:p>
            <a:r>
              <a:rPr lang="en-GB" sz="1400" dirty="0">
                <a:solidFill>
                  <a:schemeClr val="tx1">
                    <a:lumMod val="65000"/>
                    <a:lumOff val="35000"/>
                  </a:schemeClr>
                </a:solidFill>
              </a:rPr>
              <a:t>‘My word, so you’re one of those “vegetarians”, are you?’ my boss asked. ‘Well, I knew that some people in other countries are strict vegetarians, of course. And even here, you know, it does seem that attitudes are beginning to change a little. Now and then there’ll be someone claiming that eating meat is bad… after all, I suppose giving up meat in order to live a long life isn’t all that unreasonable, is it?’</a:t>
            </a:r>
          </a:p>
          <a:p>
            <a:endParaRPr lang="en-GB" sz="1400" dirty="0">
              <a:solidFill>
                <a:schemeClr val="tx1">
                  <a:lumMod val="65000"/>
                  <a:lumOff val="35000"/>
                </a:schemeClr>
              </a:solidFill>
            </a:endParaRPr>
          </a:p>
          <a:p>
            <a:r>
              <a:rPr lang="en-GB" sz="1400" dirty="0">
                <a:solidFill>
                  <a:schemeClr val="tx1">
                    <a:lumMod val="65000"/>
                    <a:lumOff val="35000"/>
                  </a:schemeClr>
                </a:solidFill>
              </a:rPr>
              <a:t> </a:t>
            </a:r>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AB486-2974-6ADF-F35E-032CAFC06F8F}"/>
            </a:ext>
          </a:extLst>
        </p:cNvPr>
        <p:cNvGrpSpPr/>
        <p:nvPr/>
      </p:nvGrpSpPr>
      <p:grpSpPr>
        <a:xfrm>
          <a:off x="0" y="0"/>
          <a:ext cx="0" cy="0"/>
          <a:chOff x="0" y="0"/>
          <a:chExt cx="0" cy="0"/>
        </a:xfrm>
      </p:grpSpPr>
      <p:grpSp>
        <p:nvGrpSpPr>
          <p:cNvPr id="1034" name="Group 1033">
            <a:extLst>
              <a:ext uri="{FF2B5EF4-FFF2-40B4-BE49-F238E27FC236}">
                <a16:creationId xmlns:a16="http://schemas.microsoft.com/office/drawing/2014/main" id="{7C9C90C2-BC24-37D1-A69E-960C01F134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2AFE4B1E-D698-E060-305B-E50505D46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887C25C-9D02-76F2-5B18-A20A1E828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C8574058-04F9-5B64-30A6-97C8FE7B08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4C27925F-CD5C-04BF-5214-EA21AEBA39C0}"/>
              </a:ext>
            </a:extLst>
          </p:cNvPr>
          <p:cNvSpPr txBox="1"/>
          <p:nvPr/>
        </p:nvSpPr>
        <p:spPr>
          <a:xfrm>
            <a:off x="596218" y="620092"/>
            <a:ext cx="11122926" cy="4616648"/>
          </a:xfrm>
          <a:prstGeom prst="rect">
            <a:avLst/>
          </a:prstGeom>
          <a:noFill/>
        </p:spPr>
        <p:txBody>
          <a:bodyPr wrap="square">
            <a:spAutoFit/>
          </a:bodyPr>
          <a:lstStyle/>
          <a:p>
            <a:r>
              <a:rPr lang="en-GB" sz="1400" dirty="0">
                <a:solidFill>
                  <a:schemeClr val="tx1">
                    <a:lumMod val="65000"/>
                    <a:lumOff val="35000"/>
                  </a:schemeClr>
                </a:solidFill>
              </a:rPr>
              <a:t>‘But surely it isn’t possible to live without eating meat?’ his wife asked with a smile. The waiter whisked nine plates away, leaving my wife’s still-gleaming plate on the table. The conversation naturally continued on the topic of vegetarianism.</a:t>
            </a:r>
          </a:p>
          <a:p>
            <a:endParaRPr lang="en-GB" sz="1400" dirty="0">
              <a:solidFill>
                <a:schemeClr val="tx1">
                  <a:lumMod val="65000"/>
                  <a:lumOff val="35000"/>
                </a:schemeClr>
              </a:solidFill>
            </a:endParaRPr>
          </a:p>
          <a:p>
            <a:r>
              <a:rPr lang="en-GB" sz="1400" dirty="0">
                <a:solidFill>
                  <a:schemeClr val="tx1">
                    <a:lumMod val="65000"/>
                    <a:lumOff val="35000"/>
                  </a:schemeClr>
                </a:solidFill>
              </a:rPr>
              <a:t>‘Do you remember those mummified human remains they discovered recently? Five hundred thousand  years old, apparently, and even back then humans were hunting for meat – they could tell from the skeletons. Meat-eating is a fundamental human instinct, which means vegetarianism goes against human nature, right? It just isn’t natural.’</a:t>
            </a:r>
          </a:p>
          <a:p>
            <a:endParaRPr lang="en-GB" sz="1400" dirty="0">
              <a:solidFill>
                <a:schemeClr val="tx1">
                  <a:lumMod val="65000"/>
                  <a:lumOff val="35000"/>
                </a:schemeClr>
              </a:solidFill>
            </a:endParaRPr>
          </a:p>
          <a:p>
            <a:r>
              <a:rPr lang="en-GB" sz="1400" dirty="0">
                <a:solidFill>
                  <a:schemeClr val="tx1">
                    <a:lumMod val="65000"/>
                    <a:lumOff val="35000"/>
                  </a:schemeClr>
                </a:solidFill>
              </a:rPr>
              <a:t>‘People mainly used to turn vegetarian because they subscribed to a certain ideology… I’ve been to various doctors myself, to have some tests done and see if there was anything in particular I ought to be avoiding, but everywhere I went I was told something different... in any case, the idea of a special diet always made me feel uncomfortable. It seems to me that one shouldn’t be too narrow minded when it comes to food.’</a:t>
            </a:r>
          </a:p>
          <a:p>
            <a:endParaRPr lang="en-GB" sz="1400" dirty="0">
              <a:solidFill>
                <a:schemeClr val="tx1">
                  <a:lumMod val="65000"/>
                  <a:lumOff val="35000"/>
                </a:schemeClr>
              </a:solidFill>
            </a:endParaRPr>
          </a:p>
          <a:p>
            <a:r>
              <a:rPr lang="en-GB" sz="1400" dirty="0">
                <a:solidFill>
                  <a:schemeClr val="tx1">
                    <a:lumMod val="65000"/>
                    <a:lumOff val="35000"/>
                  </a:schemeClr>
                </a:solidFill>
              </a:rPr>
              <a:t>‘People who arbitrarily cut out this food or that food, even though they’re not actually allergic to anything – that’s what I would call narrow-minded,’ the executive director’s wife chimed in; she had been sneaking sideways glances at my wife’s breasts for some time now. ‘A balanced diet goes hand in hand with a balanced mind, don’t you think?’ And now she loosed her arrow directly at my wife. ‘Was there some special reason for your becoming vegetarian? Health reasons, for example… or religious, perhaps?’</a:t>
            </a:r>
          </a:p>
          <a:p>
            <a:endParaRPr lang="en-GB" sz="1400" dirty="0">
              <a:solidFill>
                <a:schemeClr val="tx1">
                  <a:lumMod val="65000"/>
                  <a:lumOff val="35000"/>
                </a:schemeClr>
              </a:solidFill>
            </a:endParaRPr>
          </a:p>
          <a:p>
            <a:r>
              <a:rPr lang="en-GB" sz="1400" dirty="0">
                <a:solidFill>
                  <a:schemeClr val="tx1">
                    <a:lumMod val="65000"/>
                    <a:lumOff val="35000"/>
                  </a:schemeClr>
                </a:solidFill>
              </a:rPr>
              <a:t>‘No.’ Her cool reply proved that she was completely oblivious to how delicate the situation had become. All of a sudden, a shiver ran through me – because I had a gut feeling that I knew what she was about to say next. </a:t>
            </a:r>
          </a:p>
          <a:p>
            <a:endParaRPr lang="en-GB" sz="1400" dirty="0">
              <a:solidFill>
                <a:schemeClr val="tx1">
                  <a:lumMod val="65000"/>
                  <a:lumOff val="35000"/>
                </a:schemeClr>
              </a:solidFill>
            </a:endParaRPr>
          </a:p>
          <a:p>
            <a:r>
              <a:rPr lang="en-GB" sz="1400" dirty="0">
                <a:solidFill>
                  <a:schemeClr val="tx1">
                    <a:lumMod val="65000"/>
                    <a:lumOff val="35000"/>
                  </a:schemeClr>
                </a:solidFill>
              </a:rPr>
              <a:t>‘I had a dream.’</a:t>
            </a:r>
          </a:p>
          <a:p>
            <a:pPr algn="r"/>
            <a:r>
              <a:rPr lang="en-GB" sz="1400" i="1" dirty="0">
                <a:solidFill>
                  <a:schemeClr val="tx1">
                    <a:lumMod val="65000"/>
                    <a:lumOff val="35000"/>
                  </a:schemeClr>
                </a:solidFill>
              </a:rPr>
              <a:t>From The Vegetarian by Han Kang (2007)</a:t>
            </a:r>
            <a:endParaRPr lang="en-GB" sz="1400" dirty="0">
              <a:solidFill>
                <a:schemeClr val="tx1">
                  <a:lumMod val="65000"/>
                  <a:lumOff val="35000"/>
                </a:schemeClr>
              </a:solidFill>
            </a:endParaRPr>
          </a:p>
        </p:txBody>
      </p:sp>
    </p:spTree>
    <p:extLst>
      <p:ext uri="{BB962C8B-B14F-4D97-AF65-F5344CB8AC3E}">
        <p14:creationId xmlns:p14="http://schemas.microsoft.com/office/powerpoint/2010/main" val="364323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2564617045"/>
              </p:ext>
            </p:extLst>
          </p:nvPr>
        </p:nvGraphicFramePr>
        <p:xfrm>
          <a:off x="838200" y="446048"/>
          <a:ext cx="10515600" cy="5898997"/>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1126825">
                <a:tc gridSpan="2">
                  <a:txBody>
                    <a:bodyPr/>
                    <a:lstStyle/>
                    <a:p>
                      <a:pPr algn="ctr"/>
                      <a:endParaRPr lang="en-US" dirty="0"/>
                    </a:p>
                    <a:p>
                      <a:pPr algn="ctr"/>
                      <a:r>
                        <a:rPr lang="en-US" dirty="0"/>
                        <a:t>Clever Elephants Analysis Framework</a:t>
                      </a:r>
                    </a:p>
                    <a:p>
                      <a:pPr algn="ctr"/>
                      <a:endParaRPr lang="en-US" dirty="0"/>
                    </a:p>
                  </a:txBody>
                  <a:tcPr anchor="ctr"/>
                </a:tc>
                <a:tc hMerge="1">
                  <a:txBody>
                    <a:bodyPr/>
                    <a:lstStyle/>
                    <a:p>
                      <a:endParaRPr lang="en-US" dirty="0"/>
                    </a:p>
                  </a:txBody>
                  <a:tcPr/>
                </a:tc>
                <a:extLst>
                  <a:ext uri="{0D108BD9-81ED-4DB2-BD59-A6C34878D82A}">
                    <a16:rowId xmlns:a16="http://schemas.microsoft.com/office/drawing/2014/main" val="649001100"/>
                  </a:ext>
                </a:extLst>
              </a:tr>
              <a:tr h="795362">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Yeong-</a:t>
                      </a:r>
                      <a:r>
                        <a:rPr lang="en-GB" sz="1600" kern="1200" dirty="0" err="1">
                          <a:solidFill>
                            <a:schemeClr val="tx1">
                              <a:lumMod val="65000"/>
                              <a:lumOff val="35000"/>
                            </a:schemeClr>
                          </a:solidFill>
                          <a:effectLst/>
                          <a:latin typeface="+mn-lt"/>
                          <a:ea typeface="+mn-ea"/>
                          <a:cs typeface="+mn-cs"/>
                        </a:rPr>
                        <a:t>hye’s</a:t>
                      </a:r>
                      <a:r>
                        <a:rPr lang="en-GB" sz="1600" kern="1200" dirty="0">
                          <a:solidFill>
                            <a:schemeClr val="tx1">
                              <a:lumMod val="65000"/>
                              <a:lumOff val="35000"/>
                            </a:schemeClr>
                          </a:solidFill>
                          <a:effectLst/>
                          <a:latin typeface="+mn-lt"/>
                          <a:ea typeface="+mn-ea"/>
                          <a:cs typeface="+mn-cs"/>
                        </a:rPr>
                        <a:t> behaviour at the restaurant represents a refusal to conform to social pressure.</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795362">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“I won’t eat it.” </a:t>
                      </a:r>
                    </a:p>
                  </a:txBody>
                  <a:tcPr anchor="ctr"/>
                </a:tc>
                <a:extLst>
                  <a:ext uri="{0D108BD9-81ED-4DB2-BD59-A6C34878D82A}">
                    <a16:rowId xmlns:a16="http://schemas.microsoft.com/office/drawing/2014/main" val="4045292092"/>
                  </a:ext>
                </a:extLst>
              </a:tr>
              <a:tr h="795362">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Brevity of line shows strong personal conviction. No argument, a strong declaration.</a:t>
                      </a:r>
                    </a:p>
                  </a:txBody>
                  <a:tcPr anchor="ctr"/>
                </a:tc>
                <a:extLst>
                  <a:ext uri="{0D108BD9-81ED-4DB2-BD59-A6C34878D82A}">
                    <a16:rowId xmlns:a16="http://schemas.microsoft.com/office/drawing/2014/main" val="2849030841"/>
                  </a:ext>
                </a:extLst>
              </a:tr>
              <a:tr h="795362">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Interruption to casual conversation; strong challenge to other guests. Symbolic act of ‘going against the flow’ and refusal to conform to rule of majority.</a:t>
                      </a:r>
                    </a:p>
                  </a:txBody>
                  <a:tcPr anchor="ctr"/>
                </a:tc>
                <a:extLst>
                  <a:ext uri="{0D108BD9-81ED-4DB2-BD59-A6C34878D82A}">
                    <a16:rowId xmlns:a16="http://schemas.microsoft.com/office/drawing/2014/main" val="2047060984"/>
                  </a:ext>
                </a:extLst>
              </a:tr>
              <a:tr h="795362">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may admire Yeong-</a:t>
                      </a:r>
                      <a:r>
                        <a:rPr lang="en-US" sz="1600" dirty="0" err="1">
                          <a:solidFill>
                            <a:schemeClr val="tx1">
                              <a:lumMod val="65000"/>
                              <a:lumOff val="35000"/>
                            </a:schemeClr>
                          </a:solidFill>
                        </a:rPr>
                        <a:t>hye’s</a:t>
                      </a:r>
                      <a:r>
                        <a:rPr lang="en-US" sz="1600" dirty="0">
                          <a:solidFill>
                            <a:schemeClr val="tx1">
                              <a:lumMod val="65000"/>
                              <a:lumOff val="35000"/>
                            </a:schemeClr>
                          </a:solidFill>
                        </a:rPr>
                        <a:t> courage and feel anxious for her being the focus of hostile attention.</a:t>
                      </a:r>
                    </a:p>
                  </a:txBody>
                  <a:tcPr anchor="ctr"/>
                </a:tc>
                <a:extLst>
                  <a:ext uri="{0D108BD9-81ED-4DB2-BD59-A6C34878D82A}">
                    <a16:rowId xmlns:a16="http://schemas.microsoft.com/office/drawing/2014/main" val="428196647"/>
                  </a:ext>
                </a:extLst>
              </a:tr>
              <a:tr h="795362">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Kang uses Yeong-</a:t>
                      </a:r>
                      <a:r>
                        <a:rPr lang="en-US" sz="1600" dirty="0" err="1">
                          <a:solidFill>
                            <a:schemeClr val="tx1">
                              <a:lumMod val="65000"/>
                              <a:lumOff val="35000"/>
                            </a:schemeClr>
                          </a:solidFill>
                        </a:rPr>
                        <a:t>hye’s</a:t>
                      </a:r>
                      <a:r>
                        <a:rPr lang="en-US" sz="1600" dirty="0">
                          <a:solidFill>
                            <a:schemeClr val="tx1">
                              <a:lumMod val="65000"/>
                              <a:lumOff val="35000"/>
                            </a:schemeClr>
                          </a:solidFill>
                        </a:rPr>
                        <a:t> refusal to eat meat as a symbolic act of refusing to follow social rules and expectations against one’s own personal convictions.</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Clever Elephants Analysis Sample</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960880" y="1725923"/>
            <a:ext cx="9392920" cy="4351338"/>
          </a:xfrm>
        </p:spPr>
        <p:txBody>
          <a:bodyPr>
            <a:noAutofit/>
          </a:bodyPr>
          <a:lstStyle/>
          <a:p>
            <a:pPr marL="0" indent="0">
              <a:lnSpc>
                <a:spcPct val="130000"/>
              </a:lnSpc>
              <a:buNone/>
            </a:pPr>
            <a:r>
              <a:rPr lang="en-GB" sz="1800" dirty="0">
                <a:solidFill>
                  <a:schemeClr val="tx1">
                    <a:lumMod val="65000"/>
                    <a:lumOff val="35000"/>
                  </a:schemeClr>
                </a:solidFill>
              </a:rPr>
              <a:t>Han Kang presents Yeong-</a:t>
            </a:r>
            <a:r>
              <a:rPr lang="en-GB" sz="1800" dirty="0" err="1">
                <a:solidFill>
                  <a:schemeClr val="tx1">
                    <a:lumMod val="65000"/>
                    <a:lumOff val="35000"/>
                  </a:schemeClr>
                </a:solidFill>
              </a:rPr>
              <a:t>hye’s</a:t>
            </a:r>
            <a:r>
              <a:rPr lang="en-GB" sz="1800" dirty="0">
                <a:solidFill>
                  <a:schemeClr val="tx1">
                    <a:lumMod val="65000"/>
                    <a:lumOff val="35000"/>
                  </a:schemeClr>
                </a:solidFill>
              </a:rPr>
              <a:t> vegetarianism as a refusal to conform to the expectations of those around her. This is evident when she plainly states: </a:t>
            </a:r>
            <a:r>
              <a:rPr lang="en-GB" sz="1800" i="1" dirty="0">
                <a:solidFill>
                  <a:schemeClr val="tx1">
                    <a:lumMod val="65000"/>
                    <a:lumOff val="35000"/>
                  </a:schemeClr>
                </a:solidFill>
              </a:rPr>
              <a:t>“I won’t eat it.” </a:t>
            </a:r>
            <a:r>
              <a:rPr lang="en-GB" sz="1800" dirty="0">
                <a:solidFill>
                  <a:schemeClr val="tx1">
                    <a:lumMod val="65000"/>
                    <a:lumOff val="35000"/>
                  </a:schemeClr>
                </a:solidFill>
              </a:rPr>
              <a:t>The brevity of this declaration conveys certainty and determination, as she neither apologises for nor explains her decision. Her refusal immediately interrupts the casual conversation around her and draws attention from the other guests. In a social setting where people are expected to behave politely and follow accepted customs, Yeong-</a:t>
            </a:r>
            <a:r>
              <a:rPr lang="en-GB" sz="1800" dirty="0" err="1">
                <a:solidFill>
                  <a:schemeClr val="tx1">
                    <a:lumMod val="65000"/>
                    <a:lumOff val="35000"/>
                  </a:schemeClr>
                </a:solidFill>
              </a:rPr>
              <a:t>hye’s</a:t>
            </a:r>
            <a:r>
              <a:rPr lang="en-GB" sz="1800" dirty="0">
                <a:solidFill>
                  <a:schemeClr val="tx1">
                    <a:lumMod val="65000"/>
                    <a:lumOff val="35000"/>
                  </a:schemeClr>
                </a:solidFill>
              </a:rPr>
              <a:t> rejection of the meal becomes symbolic of rejecting wider social expectations. Readers may admire Yeong-</a:t>
            </a:r>
            <a:r>
              <a:rPr lang="en-GB" sz="1800" dirty="0" err="1">
                <a:solidFill>
                  <a:schemeClr val="tx1">
                    <a:lumMod val="65000"/>
                    <a:lumOff val="35000"/>
                  </a:schemeClr>
                </a:solidFill>
              </a:rPr>
              <a:t>hye’s</a:t>
            </a:r>
            <a:r>
              <a:rPr lang="en-GB" sz="1800" dirty="0">
                <a:solidFill>
                  <a:schemeClr val="tx1">
                    <a:lumMod val="65000"/>
                    <a:lumOff val="35000"/>
                  </a:schemeClr>
                </a:solidFill>
              </a:rPr>
              <a:t> principled stance, as it takes courage to stand against the rule of the majority, while feeling anxious that she is now the focus of attention. Therefore, through her simple statement and refusal to follow the rules others place upon her, Kang presents Yeong-</a:t>
            </a:r>
            <a:r>
              <a:rPr lang="en-GB" sz="1800" dirty="0" err="1">
                <a:solidFill>
                  <a:schemeClr val="tx1">
                    <a:lumMod val="65000"/>
                    <a:lumOff val="35000"/>
                  </a:schemeClr>
                </a:solidFill>
              </a:rPr>
              <a:t>hye’s</a:t>
            </a:r>
            <a:r>
              <a:rPr lang="en-GB" sz="1800" dirty="0">
                <a:solidFill>
                  <a:schemeClr val="tx1">
                    <a:lumMod val="65000"/>
                    <a:lumOff val="35000"/>
                  </a:schemeClr>
                </a:solidFill>
              </a:rPr>
              <a:t> vegetarianism as a symbolic act of refusing to allow social convention to contravene one’s own personal convictions.</a:t>
            </a:r>
          </a:p>
          <a:p>
            <a:pPr marL="0" indent="0">
              <a:lnSpc>
                <a:spcPct val="150000"/>
              </a:lnSpc>
              <a:buNone/>
            </a:pPr>
            <a:endParaRPr lang="en-US" sz="1600" dirty="0"/>
          </a:p>
        </p:txBody>
      </p:sp>
      <p:sp>
        <p:nvSpPr>
          <p:cNvPr id="4" name="Left Brace 3">
            <a:extLst>
              <a:ext uri="{FF2B5EF4-FFF2-40B4-BE49-F238E27FC236}">
                <a16:creationId xmlns:a16="http://schemas.microsoft.com/office/drawing/2014/main" id="{FD573A5B-1036-F020-4FB0-02AFDDC5716C}"/>
              </a:ext>
            </a:extLst>
          </p:cNvPr>
          <p:cNvSpPr/>
          <p:nvPr/>
        </p:nvSpPr>
        <p:spPr>
          <a:xfrm>
            <a:off x="1084145" y="4420356"/>
            <a:ext cx="657922" cy="126777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1084147" y="2633817"/>
            <a:ext cx="657922" cy="163710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1084145" y="1817133"/>
            <a:ext cx="657922" cy="66725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100" y="1965159"/>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100" y="3268512"/>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49910" y="4869577"/>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DC896FF-1D13-9CBD-82ED-97FFBB5DC173}"/>
              </a:ext>
            </a:extLst>
          </p:cNvPr>
          <p:cNvGraphicFramePr>
            <a:graphicFrameLocks noGrp="1"/>
          </p:cNvGraphicFramePr>
          <p:nvPr>
            <p:ph idx="1"/>
            <p:extLst>
              <p:ext uri="{D42A27DB-BD31-4B8C-83A1-F6EECF244321}">
                <p14:modId xmlns:p14="http://schemas.microsoft.com/office/powerpoint/2010/main" val="427935108"/>
              </p:ext>
            </p:extLst>
          </p:nvPr>
        </p:nvGraphicFramePr>
        <p:xfrm>
          <a:off x="838200" y="440649"/>
          <a:ext cx="10515600" cy="6004759"/>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986791">
                <a:tc gridSpan="2">
                  <a:txBody>
                    <a:bodyPr/>
                    <a:lstStyle/>
                    <a:p>
                      <a:pPr algn="ctr"/>
                      <a:endParaRPr lang="en-US" dirty="0"/>
                    </a:p>
                    <a:p>
                      <a:pPr algn="ctr"/>
                      <a:r>
                        <a:rPr lang="en-US" dirty="0"/>
                        <a:t>Clever Elephants Analysis Framework (Layered)</a:t>
                      </a:r>
                    </a:p>
                    <a:p>
                      <a:pPr algn="ctr"/>
                      <a:endParaRPr lang="en-US" dirty="0"/>
                    </a:p>
                  </a:txBody>
                  <a:tcPr anchor="ctr"/>
                </a:tc>
                <a:tc hMerge="1">
                  <a:txBody>
                    <a:bodyPr/>
                    <a:lstStyle/>
                    <a:p>
                      <a:endParaRPr lang="en-US" dirty="0"/>
                    </a:p>
                  </a:txBody>
                  <a:tcPr/>
                </a:tc>
                <a:extLst>
                  <a:ext uri="{0D108BD9-81ED-4DB2-BD59-A6C34878D82A}">
                    <a16:rowId xmlns:a16="http://schemas.microsoft.com/office/drawing/2014/main" val="649001100"/>
                  </a:ext>
                </a:extLst>
              </a:tr>
              <a:tr h="836328">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500" kern="1200" dirty="0">
                          <a:solidFill>
                            <a:schemeClr val="tx1">
                              <a:lumMod val="65000"/>
                              <a:lumOff val="35000"/>
                            </a:schemeClr>
                          </a:solidFill>
                          <a:effectLst/>
                          <a:latin typeface="+mn-lt"/>
                          <a:ea typeface="+mn-ea"/>
                          <a:cs typeface="+mn-cs"/>
                        </a:rPr>
                        <a:t>Yeong-</a:t>
                      </a:r>
                      <a:r>
                        <a:rPr lang="en-GB" sz="1500" kern="1200" dirty="0" err="1">
                          <a:solidFill>
                            <a:schemeClr val="tx1">
                              <a:lumMod val="65000"/>
                              <a:lumOff val="35000"/>
                            </a:schemeClr>
                          </a:solidFill>
                          <a:effectLst/>
                          <a:latin typeface="+mn-lt"/>
                          <a:ea typeface="+mn-ea"/>
                          <a:cs typeface="+mn-cs"/>
                        </a:rPr>
                        <a:t>hye’s</a:t>
                      </a:r>
                      <a:r>
                        <a:rPr lang="en-GB" sz="1500" kern="1200" dirty="0">
                          <a:solidFill>
                            <a:schemeClr val="tx1">
                              <a:lumMod val="65000"/>
                              <a:lumOff val="35000"/>
                            </a:schemeClr>
                          </a:solidFill>
                          <a:effectLst/>
                          <a:latin typeface="+mn-lt"/>
                          <a:ea typeface="+mn-ea"/>
                          <a:cs typeface="+mn-cs"/>
                        </a:rPr>
                        <a:t> behaviour at the restaurant represents a refusal to conform to social pressure.</a:t>
                      </a:r>
                      <a:endParaRPr lang="en-US" sz="15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836328">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500" dirty="0">
                          <a:solidFill>
                            <a:schemeClr val="tx1">
                              <a:lumMod val="65000"/>
                              <a:lumOff val="35000"/>
                            </a:schemeClr>
                          </a:solidFill>
                        </a:rPr>
                        <a:t>“I won’t eat it”  “I don’t eat meat”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lumMod val="65000"/>
                              <a:lumOff val="35000"/>
                            </a:schemeClr>
                          </a:solidFill>
                        </a:rPr>
                        <a:t>“Vegetarianism goes against human nature… It just </a:t>
                      </a:r>
                      <a:r>
                        <a:rPr lang="en-US" sz="1500" dirty="0" err="1">
                          <a:solidFill>
                            <a:schemeClr val="tx1">
                              <a:lumMod val="65000"/>
                              <a:lumOff val="35000"/>
                            </a:schemeClr>
                          </a:solidFill>
                        </a:rPr>
                        <a:t>isn</a:t>
                      </a:r>
                      <a:r>
                        <a:rPr lang="en-US" sz="1500" dirty="0">
                          <a:solidFill>
                            <a:schemeClr val="tx1">
                              <a:lumMod val="65000"/>
                              <a:lumOff val="35000"/>
                            </a:schemeClr>
                          </a:solidFill>
                        </a:rPr>
                        <a:t>’ t natural.”</a:t>
                      </a:r>
                    </a:p>
                  </a:txBody>
                  <a:tcPr anchor="ctr"/>
                </a:tc>
                <a:extLst>
                  <a:ext uri="{0D108BD9-81ED-4DB2-BD59-A6C34878D82A}">
                    <a16:rowId xmlns:a16="http://schemas.microsoft.com/office/drawing/2014/main" val="4045292092"/>
                  </a:ext>
                </a:extLst>
              </a:tr>
              <a:tr h="836328">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500" dirty="0">
                          <a:solidFill>
                            <a:schemeClr val="tx1">
                              <a:lumMod val="65000"/>
                              <a:lumOff val="35000"/>
                            </a:schemeClr>
                          </a:solidFill>
                        </a:rPr>
                        <a:t>Brevity and repetition of Yeong-</a:t>
                      </a:r>
                      <a:r>
                        <a:rPr lang="en-US" sz="1500" dirty="0" err="1">
                          <a:solidFill>
                            <a:schemeClr val="tx1">
                              <a:lumMod val="65000"/>
                              <a:lumOff val="35000"/>
                            </a:schemeClr>
                          </a:solidFill>
                        </a:rPr>
                        <a:t>hye’s</a:t>
                      </a:r>
                      <a:r>
                        <a:rPr lang="en-US" sz="1500" dirty="0">
                          <a:solidFill>
                            <a:schemeClr val="tx1">
                              <a:lumMod val="65000"/>
                              <a:lumOff val="35000"/>
                            </a:schemeClr>
                          </a:solidFill>
                        </a:rPr>
                        <a:t> statements; no argument, strong declaration. Contrast with other’s reactions, implication of abnormality.</a:t>
                      </a:r>
                    </a:p>
                  </a:txBody>
                  <a:tcPr anchor="ctr"/>
                </a:tc>
                <a:extLst>
                  <a:ext uri="{0D108BD9-81ED-4DB2-BD59-A6C34878D82A}">
                    <a16:rowId xmlns:a16="http://schemas.microsoft.com/office/drawing/2014/main" val="2849030841"/>
                  </a:ext>
                </a:extLst>
              </a:tr>
              <a:tr h="836328">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lumMod val="65000"/>
                              <a:lumOff val="35000"/>
                            </a:schemeClr>
                          </a:solidFill>
                        </a:rPr>
                        <a:t>Conflicting voices suggests Yeong-</a:t>
                      </a:r>
                      <a:r>
                        <a:rPr lang="en-US" sz="1500" dirty="0" err="1">
                          <a:solidFill>
                            <a:schemeClr val="tx1">
                              <a:lumMod val="65000"/>
                              <a:lumOff val="35000"/>
                            </a:schemeClr>
                          </a:solidFill>
                        </a:rPr>
                        <a:t>hye’s</a:t>
                      </a:r>
                      <a:r>
                        <a:rPr lang="en-US" sz="1500" dirty="0">
                          <a:solidFill>
                            <a:schemeClr val="tx1">
                              <a:lumMod val="65000"/>
                              <a:lumOff val="35000"/>
                            </a:schemeClr>
                          </a:solidFill>
                        </a:rPr>
                        <a:t> decision is a violation of social norms. Guests’ language suggests they feel threatened by her decision and meet her decision with hostility.</a:t>
                      </a:r>
                    </a:p>
                  </a:txBody>
                  <a:tcPr anchor="ctr"/>
                </a:tc>
                <a:extLst>
                  <a:ext uri="{0D108BD9-81ED-4DB2-BD59-A6C34878D82A}">
                    <a16:rowId xmlns:a16="http://schemas.microsoft.com/office/drawing/2014/main" val="2047060984"/>
                  </a:ext>
                </a:extLst>
              </a:tr>
              <a:tr h="836328">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500" dirty="0">
                          <a:solidFill>
                            <a:schemeClr val="tx1">
                              <a:lumMod val="65000"/>
                              <a:lumOff val="35000"/>
                            </a:schemeClr>
                          </a:solidFill>
                        </a:rPr>
                        <a:t>Readers may admire Yeong-</a:t>
                      </a:r>
                      <a:r>
                        <a:rPr lang="en-US" sz="1500" dirty="0" err="1">
                          <a:solidFill>
                            <a:schemeClr val="tx1">
                              <a:lumMod val="65000"/>
                              <a:lumOff val="35000"/>
                            </a:schemeClr>
                          </a:solidFill>
                        </a:rPr>
                        <a:t>hye</a:t>
                      </a:r>
                      <a:r>
                        <a:rPr lang="en-US" sz="1500" dirty="0">
                          <a:solidFill>
                            <a:schemeClr val="tx1">
                              <a:lumMod val="65000"/>
                              <a:lumOff val="35000"/>
                            </a:schemeClr>
                          </a:solidFill>
                        </a:rPr>
                        <a:t> for her stance and </a:t>
                      </a:r>
                      <a:r>
                        <a:rPr lang="en-US" sz="1500" dirty="0" err="1">
                          <a:solidFill>
                            <a:schemeClr val="tx1">
                              <a:lumMod val="65000"/>
                              <a:lumOff val="35000"/>
                            </a:schemeClr>
                          </a:solidFill>
                        </a:rPr>
                        <a:t>sympathise</a:t>
                      </a:r>
                      <a:r>
                        <a:rPr lang="en-US" sz="1500" dirty="0">
                          <a:solidFill>
                            <a:schemeClr val="tx1">
                              <a:lumMod val="65000"/>
                              <a:lumOff val="35000"/>
                            </a:schemeClr>
                          </a:solidFill>
                        </a:rPr>
                        <a:t> when she becomes the center of unwanted attention. Anxiety over the conflict between a majority and a ‘lone voice’.</a:t>
                      </a:r>
                    </a:p>
                  </a:txBody>
                  <a:tcPr anchor="ctr"/>
                </a:tc>
                <a:extLst>
                  <a:ext uri="{0D108BD9-81ED-4DB2-BD59-A6C34878D82A}">
                    <a16:rowId xmlns:a16="http://schemas.microsoft.com/office/drawing/2014/main" val="428196647"/>
                  </a:ext>
                </a:extLst>
              </a:tr>
              <a:tr h="836328">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500" dirty="0">
                          <a:solidFill>
                            <a:schemeClr val="tx1">
                              <a:lumMod val="65000"/>
                              <a:lumOff val="35000"/>
                            </a:schemeClr>
                          </a:solidFill>
                        </a:rPr>
                        <a:t>Yeong-</a:t>
                      </a:r>
                      <a:r>
                        <a:rPr lang="en-US" sz="1500" dirty="0" err="1">
                          <a:solidFill>
                            <a:schemeClr val="tx1">
                              <a:lumMod val="65000"/>
                              <a:lumOff val="35000"/>
                            </a:schemeClr>
                          </a:solidFill>
                        </a:rPr>
                        <a:t>hye’s</a:t>
                      </a:r>
                      <a:r>
                        <a:rPr lang="en-US" sz="1500" dirty="0">
                          <a:solidFill>
                            <a:schemeClr val="tx1">
                              <a:lumMod val="65000"/>
                              <a:lumOff val="35000"/>
                            </a:schemeClr>
                          </a:solidFill>
                        </a:rPr>
                        <a:t> personal choice to become vegetarian is interpreted as a challenge to social convention.</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C3F7F-C503-9DF6-835C-E2CFB4BD8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D605D-EB25-B929-F2F3-8217FC67EB2B}"/>
              </a:ext>
            </a:extLst>
          </p:cNvPr>
          <p:cNvSpPr>
            <a:spLocks noGrp="1"/>
          </p:cNvSpPr>
          <p:nvPr>
            <p:ph type="title"/>
          </p:nvPr>
        </p:nvSpPr>
        <p:spPr>
          <a:xfrm>
            <a:off x="838200" y="137754"/>
            <a:ext cx="10515600" cy="1325563"/>
          </a:xfrm>
        </p:spPr>
        <p:txBody>
          <a:bodyPr>
            <a:normAutofit/>
          </a:bodyPr>
          <a:lstStyle/>
          <a:p>
            <a:pPr algn="ctr"/>
            <a:r>
              <a:rPr lang="en-US" sz="3600" dirty="0">
                <a:solidFill>
                  <a:schemeClr val="tx1">
                    <a:lumMod val="65000"/>
                    <a:lumOff val="35000"/>
                  </a:schemeClr>
                </a:solidFill>
              </a:rPr>
              <a:t>Clever Elephants Layered Analysis</a:t>
            </a:r>
          </a:p>
        </p:txBody>
      </p:sp>
      <p:sp>
        <p:nvSpPr>
          <p:cNvPr id="3" name="Content Placeholder 2">
            <a:extLst>
              <a:ext uri="{FF2B5EF4-FFF2-40B4-BE49-F238E27FC236}">
                <a16:creationId xmlns:a16="http://schemas.microsoft.com/office/drawing/2014/main" id="{42B20249-88F2-5597-2816-DDE0E42BA693}"/>
              </a:ext>
            </a:extLst>
          </p:cNvPr>
          <p:cNvSpPr>
            <a:spLocks noGrp="1"/>
          </p:cNvSpPr>
          <p:nvPr>
            <p:ph idx="1"/>
          </p:nvPr>
        </p:nvSpPr>
        <p:spPr>
          <a:xfrm>
            <a:off x="1851102" y="1237539"/>
            <a:ext cx="9779621" cy="4224815"/>
          </a:xfrm>
        </p:spPr>
        <p:txBody>
          <a:bodyPr>
            <a:noAutofit/>
          </a:bodyPr>
          <a:lstStyle/>
          <a:p>
            <a:pPr marL="0" indent="0">
              <a:lnSpc>
                <a:spcPct val="130000"/>
              </a:lnSpc>
              <a:buNone/>
            </a:pPr>
            <a:r>
              <a:rPr lang="en-GB" sz="1600" dirty="0">
                <a:solidFill>
                  <a:schemeClr val="tx1">
                    <a:lumMod val="65000"/>
                    <a:lumOff val="35000"/>
                  </a:schemeClr>
                </a:solidFill>
              </a:rPr>
              <a:t>Han Kang represents Yeong-</a:t>
            </a:r>
            <a:r>
              <a:rPr lang="en-GB" sz="1600" dirty="0" err="1">
                <a:solidFill>
                  <a:schemeClr val="tx1">
                    <a:lumMod val="65000"/>
                    <a:lumOff val="35000"/>
                  </a:schemeClr>
                </a:solidFill>
              </a:rPr>
              <a:t>hye’s</a:t>
            </a:r>
            <a:r>
              <a:rPr lang="en-GB" sz="1600" dirty="0">
                <a:solidFill>
                  <a:schemeClr val="tx1">
                    <a:lumMod val="65000"/>
                    <a:lumOff val="35000"/>
                  </a:schemeClr>
                </a:solidFill>
              </a:rPr>
              <a:t> vegetarianism as a refusal to allow social pressure to dictate her actions. This is first evident when Yeong-</a:t>
            </a:r>
            <a:r>
              <a:rPr lang="en-GB" sz="1600" dirty="0" err="1">
                <a:solidFill>
                  <a:schemeClr val="tx1">
                    <a:lumMod val="65000"/>
                    <a:lumOff val="35000"/>
                  </a:schemeClr>
                </a:solidFill>
              </a:rPr>
              <a:t>hye</a:t>
            </a:r>
            <a:r>
              <a:rPr lang="en-GB" sz="1600" dirty="0">
                <a:solidFill>
                  <a:schemeClr val="tx1">
                    <a:lumMod val="65000"/>
                    <a:lumOff val="35000"/>
                  </a:schemeClr>
                </a:solidFill>
              </a:rPr>
              <a:t> firmly declares: “I won’t eat it.” The short, blunt sentence conveys certainty and determination, suggesting that she feels no obligation to argue with others or justify her decision. Later in the scene she reiterates: “I don’t eat meat,” revealing the strength of her commitment to stick to her own choices. Her simple words cut across the casual flow of conversation and the other guests direct their attention towards her. This reaction highlights how unusual her choice appears to be within this social setting. The pressure to conform becomes even clearer when guests insist “vegetarianism goes against human nature” and “It just isn’t natural.” The repetition of ideas about what is “natural” suggests that conformity is the norm. Any deviation is met with hostility and suspicion. Kang contrasts Yeong-</a:t>
            </a:r>
            <a:r>
              <a:rPr lang="en-GB" sz="1600" dirty="0" err="1">
                <a:solidFill>
                  <a:schemeClr val="tx1">
                    <a:lumMod val="65000"/>
                    <a:lumOff val="35000"/>
                  </a:schemeClr>
                </a:solidFill>
              </a:rPr>
              <a:t>hye’s</a:t>
            </a:r>
            <a:r>
              <a:rPr lang="en-GB" sz="1600" dirty="0">
                <a:solidFill>
                  <a:schemeClr val="tx1">
                    <a:lumMod val="65000"/>
                    <a:lumOff val="35000"/>
                  </a:schemeClr>
                </a:solidFill>
              </a:rPr>
              <a:t> quiet self-assurance with the increasingly judgemental comments of those around her, and uses conflicting voices to comment on how society attempts to control behaviours that challenge accepted norms. Readers may sympathise with Yeong-</a:t>
            </a:r>
            <a:r>
              <a:rPr lang="en-GB" sz="1600" dirty="0" err="1">
                <a:solidFill>
                  <a:schemeClr val="tx1">
                    <a:lumMod val="65000"/>
                    <a:lumOff val="35000"/>
                  </a:schemeClr>
                </a:solidFill>
              </a:rPr>
              <a:t>hye</a:t>
            </a:r>
            <a:r>
              <a:rPr lang="en-GB" sz="1600" dirty="0">
                <a:solidFill>
                  <a:schemeClr val="tx1">
                    <a:lumMod val="65000"/>
                    <a:lumOff val="35000"/>
                  </a:schemeClr>
                </a:solidFill>
              </a:rPr>
              <a:t> and question whether the real problem is her vegetarianism or the group’s inability to tolerate difference. They may feel anxious over the conflict between a forceful majority and a ‘lone voice’ who becomes the target of hostility. Overall, through Yeong-</a:t>
            </a:r>
            <a:r>
              <a:rPr lang="en-GB" sz="1600" dirty="0" err="1">
                <a:solidFill>
                  <a:schemeClr val="tx1">
                    <a:lumMod val="65000"/>
                    <a:lumOff val="35000"/>
                  </a:schemeClr>
                </a:solidFill>
              </a:rPr>
              <a:t>hye’s</a:t>
            </a:r>
            <a:r>
              <a:rPr lang="en-GB" sz="1600" dirty="0">
                <a:solidFill>
                  <a:schemeClr val="tx1">
                    <a:lumMod val="65000"/>
                    <a:lumOff val="35000"/>
                  </a:schemeClr>
                </a:solidFill>
              </a:rPr>
              <a:t> refusal and the hostile reactions it provokes, Kang presents vegetarianism as a symbol of resistance to the social expectations that dictate a person’s behaviour and override their personal convictions.</a:t>
            </a:r>
          </a:p>
        </p:txBody>
      </p:sp>
      <p:sp>
        <p:nvSpPr>
          <p:cNvPr id="7" name="TextBox 6">
            <a:extLst>
              <a:ext uri="{FF2B5EF4-FFF2-40B4-BE49-F238E27FC236}">
                <a16:creationId xmlns:a16="http://schemas.microsoft.com/office/drawing/2014/main" id="{5E7FBA8B-F910-320A-2BE6-42CFECA3CDDA}"/>
              </a:ext>
            </a:extLst>
          </p:cNvPr>
          <p:cNvSpPr txBox="1"/>
          <p:nvPr/>
        </p:nvSpPr>
        <p:spPr>
          <a:xfrm>
            <a:off x="258953" y="1566547"/>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601BCD40-3453-3447-B227-20FF2FAC5F93}"/>
              </a:ext>
            </a:extLst>
          </p:cNvPr>
          <p:cNvSpPr txBox="1"/>
          <p:nvPr/>
        </p:nvSpPr>
        <p:spPr>
          <a:xfrm>
            <a:off x="258953" y="3369989"/>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14" name="TextBox 13">
            <a:extLst>
              <a:ext uri="{FF2B5EF4-FFF2-40B4-BE49-F238E27FC236}">
                <a16:creationId xmlns:a16="http://schemas.microsoft.com/office/drawing/2014/main" id="{69CCCB76-3C05-0EAA-0ED4-13EA3272A6A7}"/>
              </a:ext>
            </a:extLst>
          </p:cNvPr>
          <p:cNvSpPr txBox="1"/>
          <p:nvPr/>
        </p:nvSpPr>
        <p:spPr>
          <a:xfrm>
            <a:off x="258953" y="5448985"/>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
        <p:nvSpPr>
          <p:cNvPr id="20" name="Left Brace 19">
            <a:extLst>
              <a:ext uri="{FF2B5EF4-FFF2-40B4-BE49-F238E27FC236}">
                <a16:creationId xmlns:a16="http://schemas.microsoft.com/office/drawing/2014/main" id="{023466B7-A5CF-8A8A-6DD0-955D90C24DCC}"/>
              </a:ext>
            </a:extLst>
          </p:cNvPr>
          <p:cNvSpPr/>
          <p:nvPr/>
        </p:nvSpPr>
        <p:spPr>
          <a:xfrm>
            <a:off x="939177" y="4952175"/>
            <a:ext cx="657922" cy="136295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Left Brace 20">
            <a:extLst>
              <a:ext uri="{FF2B5EF4-FFF2-40B4-BE49-F238E27FC236}">
                <a16:creationId xmlns:a16="http://schemas.microsoft.com/office/drawing/2014/main" id="{D2CB0C30-8428-E480-D23C-2103BFB8407E}"/>
              </a:ext>
            </a:extLst>
          </p:cNvPr>
          <p:cNvSpPr/>
          <p:nvPr/>
        </p:nvSpPr>
        <p:spPr>
          <a:xfrm>
            <a:off x="939179" y="2335269"/>
            <a:ext cx="657922" cy="243877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39E3F3B8-5628-3937-1D11-86E4CF9E64B2}"/>
              </a:ext>
            </a:extLst>
          </p:cNvPr>
          <p:cNvSpPr/>
          <p:nvPr/>
        </p:nvSpPr>
        <p:spPr>
          <a:xfrm>
            <a:off x="939177" y="1348069"/>
            <a:ext cx="657922" cy="80906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7522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a:xfrm>
            <a:off x="838200" y="492445"/>
            <a:ext cx="10515600" cy="1325563"/>
          </a:xfrm>
        </p:spPr>
        <p:txBody>
          <a:bodyPr/>
          <a:lstStyle/>
          <a:p>
            <a:r>
              <a:rPr lang="en-US" dirty="0">
                <a:solidFill>
                  <a:schemeClr val="tx1">
                    <a:lumMod val="65000"/>
                    <a:lumOff val="35000"/>
                  </a:schemeClr>
                </a:solidFill>
              </a:rPr>
              <a:t>Analysis Writing Practice: </a:t>
            </a:r>
            <a:r>
              <a:rPr lang="en-US" i="1" dirty="0">
                <a:solidFill>
                  <a:schemeClr val="tx1">
                    <a:lumMod val="65000"/>
                    <a:lumOff val="35000"/>
                  </a:schemeClr>
                </a:solidFill>
              </a:rPr>
              <a:t>Han Kang</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866261"/>
            <a:ext cx="10515600" cy="4486275"/>
          </a:xfrm>
        </p:spPr>
        <p:txBody>
          <a:bodyPr>
            <a:normAutofit fontScale="62500" lnSpcReduction="20000"/>
          </a:bodyPr>
          <a:lstStyle/>
          <a:p>
            <a:pPr>
              <a:lnSpc>
                <a:spcPct val="140000"/>
              </a:lnSpc>
            </a:pPr>
            <a:endParaRPr lang="en-US" dirty="0">
              <a:solidFill>
                <a:schemeClr val="tx1">
                  <a:lumMod val="65000"/>
                  <a:lumOff val="35000"/>
                </a:schemeClr>
              </a:solidFill>
            </a:endParaRPr>
          </a:p>
          <a:p>
            <a:pPr>
              <a:lnSpc>
                <a:spcPct val="140000"/>
              </a:lnSpc>
            </a:pPr>
            <a:r>
              <a:rPr lang="en-US" dirty="0">
                <a:solidFill>
                  <a:schemeClr val="tx1">
                    <a:lumMod val="65000"/>
                    <a:lumOff val="35000"/>
                  </a:schemeClr>
                </a:solidFill>
              </a:rPr>
              <a:t>Choose another example from Part One of </a:t>
            </a:r>
            <a:r>
              <a:rPr lang="en-US" i="1" dirty="0">
                <a:solidFill>
                  <a:schemeClr val="tx1">
                    <a:lumMod val="65000"/>
                    <a:lumOff val="35000"/>
                  </a:schemeClr>
                </a:solidFill>
              </a:rPr>
              <a:t>The Vegetarian </a:t>
            </a:r>
            <a:r>
              <a:rPr lang="en-US" dirty="0">
                <a:solidFill>
                  <a:schemeClr val="tx1">
                    <a:lumMod val="65000"/>
                    <a:lumOff val="35000"/>
                  </a:schemeClr>
                </a:solidFill>
              </a:rPr>
              <a:t>that you can use to create the argument that Yeong-</a:t>
            </a:r>
            <a:r>
              <a:rPr lang="en-US" dirty="0" err="1">
                <a:solidFill>
                  <a:schemeClr val="tx1">
                    <a:lumMod val="65000"/>
                    <a:lumOff val="35000"/>
                  </a:schemeClr>
                </a:solidFill>
              </a:rPr>
              <a:t>hye’s</a:t>
            </a:r>
            <a:r>
              <a:rPr lang="en-US" dirty="0">
                <a:solidFill>
                  <a:schemeClr val="tx1">
                    <a:lumMod val="65000"/>
                    <a:lumOff val="35000"/>
                  </a:schemeClr>
                </a:solidFill>
              </a:rPr>
              <a:t> decision to turn vegetarian represents a refusal to conform to wider social expectations.</a:t>
            </a:r>
            <a:endParaRPr lang="en-US" i="1" dirty="0">
              <a:solidFill>
                <a:schemeClr val="tx1">
                  <a:lumMod val="65000"/>
                  <a:lumOff val="35000"/>
                </a:schemeClr>
              </a:solidFill>
            </a:endParaRPr>
          </a:p>
          <a:p>
            <a:pPr>
              <a:lnSpc>
                <a:spcPct val="140000"/>
              </a:lnSpc>
            </a:pPr>
            <a:r>
              <a:rPr lang="en-US" dirty="0">
                <a:solidFill>
                  <a:schemeClr val="tx1">
                    <a:lumMod val="65000"/>
                    <a:lumOff val="35000"/>
                  </a:schemeClr>
                </a:solidFill>
              </a:rPr>
              <a:t>For instance: use a different example from the restaurant scene; look at her actions as she throws out the meat in the house; examine how </a:t>
            </a:r>
            <a:r>
              <a:rPr lang="en-US" dirty="0" err="1">
                <a:solidFill>
                  <a:schemeClr val="tx1">
                    <a:lumMod val="65000"/>
                    <a:lumOff val="35000"/>
                  </a:schemeClr>
                </a:solidFill>
              </a:rPr>
              <a:t>Mr</a:t>
            </a:r>
            <a:r>
              <a:rPr lang="en-US" dirty="0">
                <a:solidFill>
                  <a:schemeClr val="tx1">
                    <a:lumMod val="65000"/>
                    <a:lumOff val="35000"/>
                  </a:schemeClr>
                </a:solidFill>
              </a:rPr>
              <a:t> Cheong frames her decision; explore how she responds to her husband’s questions and accusations; </a:t>
            </a:r>
            <a:r>
              <a:rPr lang="en-US" dirty="0" err="1">
                <a:solidFill>
                  <a:schemeClr val="tx1">
                    <a:lumMod val="65000"/>
                    <a:lumOff val="35000"/>
                  </a:schemeClr>
                </a:solidFill>
              </a:rPr>
              <a:t>analyse</a:t>
            </a:r>
            <a:r>
              <a:rPr lang="en-US" dirty="0">
                <a:solidFill>
                  <a:schemeClr val="tx1">
                    <a:lumMod val="65000"/>
                    <a:lumOff val="35000"/>
                  </a:schemeClr>
                </a:solidFill>
              </a:rPr>
              <a:t> how she remains defiant in front of her family.</a:t>
            </a:r>
          </a:p>
          <a:p>
            <a:pPr>
              <a:lnSpc>
                <a:spcPct val="140000"/>
              </a:lnSpc>
            </a:pPr>
            <a:r>
              <a:rPr lang="en-US" dirty="0">
                <a:solidFill>
                  <a:schemeClr val="tx1">
                    <a:lumMod val="65000"/>
                    <a:lumOff val="35000"/>
                  </a:schemeClr>
                </a:solidFill>
              </a:rPr>
              <a:t>Create a Clever Elephants planning frame(s) for at least one paragraph and write your answer.</a:t>
            </a:r>
          </a:p>
          <a:p>
            <a:pPr>
              <a:lnSpc>
                <a:spcPct val="140000"/>
              </a:lnSpc>
            </a:pPr>
            <a:r>
              <a:rPr lang="en-US" dirty="0">
                <a:solidFill>
                  <a:schemeClr val="tx1">
                    <a:lumMod val="65000"/>
                    <a:lumOff val="35000"/>
                  </a:schemeClr>
                </a:solidFill>
              </a:rPr>
              <a:t>If this is the first time you’ve used the Clever Elephants mnemonic, to make doubly sure you’ve included all the different analysis elements, </a:t>
            </a:r>
            <a:r>
              <a:rPr lang="en-US" dirty="0" err="1">
                <a:solidFill>
                  <a:schemeClr val="tx1">
                    <a:lumMod val="65000"/>
                    <a:lumOff val="35000"/>
                  </a:schemeClr>
                </a:solidFill>
              </a:rPr>
              <a:t>colour</a:t>
            </a:r>
            <a:r>
              <a:rPr lang="en-US" dirty="0">
                <a:solidFill>
                  <a:schemeClr val="tx1">
                    <a:lumMod val="65000"/>
                    <a:lumOff val="35000"/>
                  </a:schemeClr>
                </a:solidFill>
              </a:rPr>
              <a:t>-code your writing and submit to get some feedback on your analysis skills.</a:t>
            </a:r>
          </a:p>
        </p:txBody>
      </p:sp>
      <p:pic>
        <p:nvPicPr>
          <p:cNvPr id="4" name="Picture 3">
            <a:extLst>
              <a:ext uri="{FF2B5EF4-FFF2-40B4-BE49-F238E27FC236}">
                <a16:creationId xmlns:a16="http://schemas.microsoft.com/office/drawing/2014/main" id="{06A635BA-CBA4-4554-A637-78A9DA0A1651}"/>
              </a:ext>
            </a:extLst>
          </p:cNvPr>
          <p:cNvPicPr>
            <a:picLocks noChangeAspect="1"/>
          </p:cNvPicPr>
          <p:nvPr/>
        </p:nvPicPr>
        <p:blipFill>
          <a:blip r:embed="rId2">
            <a:alphaModFix amt="79000"/>
          </a:blip>
          <a:stretch>
            <a:fillRect/>
          </a:stretch>
        </p:blipFill>
        <p:spPr>
          <a:xfrm rot="632749">
            <a:off x="9717520" y="612392"/>
            <a:ext cx="1287278" cy="1287278"/>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52440F7-1386-A338-D0CB-329C39A8E3A5}"/>
              </a:ext>
            </a:extLst>
          </p:cNvPr>
          <p:cNvGraphicFramePr>
            <a:graphicFrameLocks noGrp="1"/>
          </p:cNvGraphicFramePr>
          <p:nvPr>
            <p:ph idx="1"/>
            <p:extLst>
              <p:ext uri="{D42A27DB-BD31-4B8C-83A1-F6EECF244321}">
                <p14:modId xmlns:p14="http://schemas.microsoft.com/office/powerpoint/2010/main" val="3367427861"/>
              </p:ext>
            </p:extLst>
          </p:nvPr>
        </p:nvGraphicFramePr>
        <p:xfrm>
          <a:off x="838200" y="365760"/>
          <a:ext cx="10515600" cy="6163440"/>
        </p:xfrm>
        <a:graphic>
          <a:graphicData uri="http://schemas.openxmlformats.org/drawingml/2006/table">
            <a:tbl>
              <a:tblPr firstRow="1" bandRow="1">
                <a:tableStyleId>{5C22544A-7EE6-4342-B048-85BDC9FD1C3A}</a:tableStyleId>
              </a:tblPr>
              <a:tblGrid>
                <a:gridCol w="2128024">
                  <a:extLst>
                    <a:ext uri="{9D8B030D-6E8A-4147-A177-3AD203B41FA5}">
                      <a16:colId xmlns:a16="http://schemas.microsoft.com/office/drawing/2014/main" val="3277424840"/>
                    </a:ext>
                  </a:extLst>
                </a:gridCol>
                <a:gridCol w="4193788">
                  <a:extLst>
                    <a:ext uri="{9D8B030D-6E8A-4147-A177-3AD203B41FA5}">
                      <a16:colId xmlns:a16="http://schemas.microsoft.com/office/drawing/2014/main" val="3846457307"/>
                    </a:ext>
                  </a:extLst>
                </a:gridCol>
                <a:gridCol w="4193788">
                  <a:extLst>
                    <a:ext uri="{9D8B030D-6E8A-4147-A177-3AD203B41FA5}">
                      <a16:colId xmlns:a16="http://schemas.microsoft.com/office/drawing/2014/main" val="3279074337"/>
                    </a:ext>
                  </a:extLst>
                </a:gridCol>
              </a:tblGrid>
              <a:tr h="893928">
                <a:tc gridSpan="3">
                  <a:txBody>
                    <a:bodyPr/>
                    <a:lstStyle/>
                    <a:p>
                      <a:endParaRPr lang="en-US" dirty="0"/>
                    </a:p>
                    <a:p>
                      <a:pPr algn="ctr"/>
                      <a:r>
                        <a:rPr lang="en-US" dirty="0"/>
                        <a:t>Useful Sentence Patterns for Clever Elephants Analysis </a:t>
                      </a:r>
                    </a:p>
                    <a:p>
                      <a:pPr algn="ctr"/>
                      <a:endParaRPr lang="en-US" dirty="0"/>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936131445"/>
                  </a:ext>
                </a:extLst>
              </a:tr>
              <a:tr h="874840">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nSpc>
                          <a:spcPct val="150000"/>
                        </a:lnSpc>
                      </a:pPr>
                      <a:r>
                        <a:rPr lang="en-US" sz="1700" dirty="0">
                          <a:solidFill>
                            <a:schemeClr val="tx1">
                              <a:lumMod val="65000"/>
                              <a:lumOff val="35000"/>
                            </a:schemeClr>
                          </a:solidFill>
                        </a:rPr>
                        <a:t>Through… Kang  conveys…</a:t>
                      </a:r>
                    </a:p>
                    <a:p>
                      <a:pPr>
                        <a:lnSpc>
                          <a:spcPct val="150000"/>
                        </a:lnSpc>
                      </a:pPr>
                      <a:r>
                        <a:rPr lang="en-US" sz="1700" dirty="0">
                          <a:solidFill>
                            <a:schemeClr val="tx1">
                              <a:lumMod val="65000"/>
                              <a:lumOff val="35000"/>
                            </a:schemeClr>
                          </a:solidFill>
                        </a:rPr>
                        <a:t>The writer uses… to…</a:t>
                      </a:r>
                    </a:p>
                  </a:txBody>
                  <a:tcPr/>
                </a:tc>
                <a:tc>
                  <a:txBody>
                    <a:bodyPr/>
                    <a:lstStyle/>
                    <a:p>
                      <a:pPr>
                        <a:lnSpc>
                          <a:spcPct val="150000"/>
                        </a:lnSpc>
                      </a:pPr>
                      <a:r>
                        <a:rPr lang="en-US" sz="1700" dirty="0">
                          <a:solidFill>
                            <a:schemeClr val="tx1">
                              <a:lumMod val="65000"/>
                              <a:lumOff val="35000"/>
                            </a:schemeClr>
                          </a:solidFill>
                        </a:rPr>
                        <a:t>Kang presents… by…</a:t>
                      </a:r>
                    </a:p>
                    <a:p>
                      <a:pPr>
                        <a:lnSpc>
                          <a:spcPct val="150000"/>
                        </a:lnSpc>
                      </a:pPr>
                      <a:endParaRPr lang="en-US" sz="1700" dirty="0">
                        <a:solidFill>
                          <a:schemeClr val="tx1">
                            <a:lumMod val="65000"/>
                            <a:lumOff val="35000"/>
                          </a:schemeClr>
                        </a:solidFill>
                      </a:endParaRPr>
                    </a:p>
                  </a:txBody>
                  <a:tcPr/>
                </a:tc>
                <a:extLst>
                  <a:ext uri="{0D108BD9-81ED-4DB2-BD59-A6C34878D82A}">
                    <a16:rowId xmlns:a16="http://schemas.microsoft.com/office/drawing/2014/main" val="1277954156"/>
                  </a:ext>
                </a:extLst>
              </a:tr>
              <a:tr h="874840">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nSpc>
                          <a:spcPct val="150000"/>
                        </a:lnSpc>
                      </a:pPr>
                      <a:r>
                        <a:rPr lang="en-US" sz="1700" dirty="0">
                          <a:solidFill>
                            <a:schemeClr val="tx1">
                              <a:lumMod val="65000"/>
                              <a:lumOff val="35000"/>
                            </a:schemeClr>
                          </a:solidFill>
                        </a:rPr>
                        <a:t>For example: “…”</a:t>
                      </a:r>
                    </a:p>
                    <a:p>
                      <a:pPr>
                        <a:lnSpc>
                          <a:spcPct val="150000"/>
                        </a:lnSpc>
                      </a:pPr>
                      <a:r>
                        <a:rPr lang="en-US" sz="1700" dirty="0">
                          <a:solidFill>
                            <a:schemeClr val="tx1">
                              <a:lumMod val="65000"/>
                              <a:lumOff val="35000"/>
                            </a:schemeClr>
                          </a:solidFill>
                        </a:rPr>
                        <a:t>This can be seen when…</a:t>
                      </a:r>
                    </a:p>
                  </a:txBody>
                  <a:tcPr/>
                </a:tc>
                <a:tc>
                  <a:txBody>
                    <a:bodyPr/>
                    <a:lstStyle/>
                    <a:p>
                      <a:pPr>
                        <a:lnSpc>
                          <a:spcPct val="150000"/>
                        </a:lnSpc>
                      </a:pPr>
                      <a:r>
                        <a:rPr lang="en-US" sz="1700" dirty="0" err="1">
                          <a:solidFill>
                            <a:schemeClr val="tx1">
                              <a:lumMod val="65000"/>
                              <a:lumOff val="35000"/>
                            </a:schemeClr>
                          </a:solidFill>
                        </a:rPr>
                        <a:t>Mr</a:t>
                      </a:r>
                      <a:r>
                        <a:rPr lang="en-US" sz="1700" dirty="0">
                          <a:solidFill>
                            <a:schemeClr val="tx1">
                              <a:lumMod val="65000"/>
                              <a:lumOff val="35000"/>
                            </a:schemeClr>
                          </a:solidFill>
                        </a:rPr>
                        <a:t> Cheong thinks: “…”</a:t>
                      </a:r>
                    </a:p>
                    <a:p>
                      <a:pPr>
                        <a:lnSpc>
                          <a:spcPct val="150000"/>
                        </a:lnSpc>
                      </a:pPr>
                      <a:r>
                        <a:rPr lang="en-US" sz="1700" dirty="0">
                          <a:solidFill>
                            <a:schemeClr val="tx1">
                              <a:lumMod val="65000"/>
                              <a:lumOff val="35000"/>
                            </a:schemeClr>
                          </a:solidFill>
                        </a:rPr>
                        <a:t>This is evidenced by: “…”</a:t>
                      </a:r>
                    </a:p>
                  </a:txBody>
                  <a:tcPr/>
                </a:tc>
                <a:extLst>
                  <a:ext uri="{0D108BD9-81ED-4DB2-BD59-A6C34878D82A}">
                    <a16:rowId xmlns:a16="http://schemas.microsoft.com/office/drawing/2014/main" val="1022109002"/>
                  </a:ext>
                </a:extLst>
              </a:tr>
              <a:tr h="874840">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nSpc>
                          <a:spcPct val="150000"/>
                        </a:lnSpc>
                      </a:pPr>
                      <a:r>
                        <a:rPr lang="en-US" sz="1700" dirty="0">
                          <a:solidFill>
                            <a:schemeClr val="tx1">
                              <a:lumMod val="65000"/>
                              <a:lumOff val="35000"/>
                            </a:schemeClr>
                          </a:solidFill>
                        </a:rPr>
                        <a:t>The word X connotes… </a:t>
                      </a:r>
                    </a:p>
                    <a:p>
                      <a:pPr>
                        <a:lnSpc>
                          <a:spcPct val="150000"/>
                        </a:lnSpc>
                      </a:pPr>
                      <a:r>
                        <a:rPr lang="en-US" sz="1700" dirty="0">
                          <a:solidFill>
                            <a:schemeClr val="tx1">
                              <a:lumMod val="65000"/>
                              <a:lumOff val="35000"/>
                            </a:schemeClr>
                          </a:solidFill>
                        </a:rPr>
                        <a:t>The detail of… reveals…</a:t>
                      </a:r>
                    </a:p>
                  </a:txBody>
                  <a:tcPr/>
                </a:tc>
                <a:tc>
                  <a:txBody>
                    <a:bodyPr/>
                    <a:lstStyle/>
                    <a:p>
                      <a:pPr>
                        <a:lnSpc>
                          <a:spcPct val="150000"/>
                        </a:lnSpc>
                      </a:pPr>
                      <a:r>
                        <a:rPr lang="en-US" sz="1700" dirty="0">
                          <a:solidFill>
                            <a:schemeClr val="tx1">
                              <a:lumMod val="65000"/>
                              <a:lumOff val="35000"/>
                            </a:schemeClr>
                          </a:solidFill>
                        </a:rPr>
                        <a:t>The writer uses… to imply…</a:t>
                      </a:r>
                    </a:p>
                    <a:p>
                      <a:pPr>
                        <a:lnSpc>
                          <a:spcPct val="150000"/>
                        </a:lnSpc>
                      </a:pPr>
                      <a:r>
                        <a:rPr lang="en-US" sz="1700" dirty="0">
                          <a:solidFill>
                            <a:schemeClr val="tx1">
                              <a:lumMod val="65000"/>
                              <a:lumOff val="35000"/>
                            </a:schemeClr>
                          </a:solidFill>
                        </a:rPr>
                        <a:t>Through the writer’s choice of… </a:t>
                      </a:r>
                    </a:p>
                  </a:txBody>
                  <a:tcPr/>
                </a:tc>
                <a:extLst>
                  <a:ext uri="{0D108BD9-81ED-4DB2-BD59-A6C34878D82A}">
                    <a16:rowId xmlns:a16="http://schemas.microsoft.com/office/drawing/2014/main" val="1582782759"/>
                  </a:ext>
                </a:extLst>
              </a:tr>
              <a:tr h="874840">
                <a:tc>
                  <a:txBody>
                    <a:bodyPr/>
                    <a:lstStyle/>
                    <a:p>
                      <a:pPr algn="ctr"/>
                      <a:r>
                        <a:rPr lang="en-US" b="1" dirty="0">
                          <a:solidFill>
                            <a:schemeClr val="tx1">
                              <a:lumMod val="65000"/>
                              <a:lumOff val="35000"/>
                            </a:schemeClr>
                          </a:solidFill>
                        </a:rPr>
                        <a:t>Explanation</a:t>
                      </a:r>
                    </a:p>
                  </a:txBody>
                  <a:tcPr anchor="ctr">
                    <a:solidFill>
                      <a:srgbClr val="B4E5A2">
                        <a:alpha val="50196"/>
                      </a:srgbClr>
                    </a:solidFill>
                  </a:tcPr>
                </a:tc>
                <a:tc>
                  <a:txBody>
                    <a:bodyPr/>
                    <a:lstStyle/>
                    <a:p>
                      <a:pPr>
                        <a:lnSpc>
                          <a:spcPct val="150000"/>
                        </a:lnSpc>
                      </a:pPr>
                      <a:r>
                        <a:rPr lang="en-US" sz="1700" dirty="0">
                          <a:solidFill>
                            <a:schemeClr val="tx1">
                              <a:lumMod val="65000"/>
                              <a:lumOff val="35000"/>
                            </a:schemeClr>
                          </a:solidFill>
                        </a:rPr>
                        <a:t>Such use of language conveys the idea…</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The metaphor creates an impression that… </a:t>
                      </a:r>
                    </a:p>
                  </a:txBody>
                  <a:tcPr/>
                </a:tc>
                <a:tc>
                  <a:txBody>
                    <a:bodyPr/>
                    <a:lstStyle/>
                    <a:p>
                      <a:pPr>
                        <a:lnSpc>
                          <a:spcPct val="150000"/>
                        </a:lnSpc>
                      </a:pPr>
                      <a:r>
                        <a:rPr lang="en-US" sz="1700" dirty="0">
                          <a:solidFill>
                            <a:schemeClr val="tx1">
                              <a:lumMod val="65000"/>
                              <a:lumOff val="35000"/>
                            </a:schemeClr>
                          </a:solidFill>
                        </a:rPr>
                        <a:t>The phrase calls attention to…</a:t>
                      </a:r>
                    </a:p>
                    <a:p>
                      <a:pPr>
                        <a:lnSpc>
                          <a:spcPct val="150000"/>
                        </a:lnSpc>
                      </a:pPr>
                      <a:r>
                        <a:rPr lang="en-US" sz="1700" dirty="0">
                          <a:solidFill>
                            <a:schemeClr val="tx1">
                              <a:lumMod val="65000"/>
                              <a:lumOff val="35000"/>
                            </a:schemeClr>
                          </a:solidFill>
                        </a:rPr>
                        <a:t>Kang is suggesting…</a:t>
                      </a:r>
                    </a:p>
                  </a:txBody>
                  <a:tcPr/>
                </a:tc>
                <a:extLst>
                  <a:ext uri="{0D108BD9-81ED-4DB2-BD59-A6C34878D82A}">
                    <a16:rowId xmlns:a16="http://schemas.microsoft.com/office/drawing/2014/main" val="1527413795"/>
                  </a:ext>
                </a:extLst>
              </a:tr>
              <a:tr h="874840">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nSpc>
                          <a:spcPct val="150000"/>
                        </a:lnSpc>
                      </a:pPr>
                      <a:r>
                        <a:rPr lang="en-US" sz="1700" dirty="0">
                          <a:solidFill>
                            <a:schemeClr val="tx1">
                              <a:lumMod val="65000"/>
                              <a:lumOff val="35000"/>
                            </a:schemeClr>
                          </a:solidFill>
                        </a:rPr>
                        <a:t>Readers are encouraged to think…</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This might make readers question…</a:t>
                      </a:r>
                    </a:p>
                  </a:txBody>
                  <a:tcPr/>
                </a:tc>
                <a:tc>
                  <a:txBody>
                    <a:bodyPr/>
                    <a:lstStyle/>
                    <a:p>
                      <a:pPr>
                        <a:lnSpc>
                          <a:spcPct val="150000"/>
                        </a:lnSpc>
                      </a:pPr>
                      <a:r>
                        <a:rPr lang="en-US" sz="1700" dirty="0">
                          <a:solidFill>
                            <a:schemeClr val="tx1">
                              <a:lumMod val="65000"/>
                              <a:lumOff val="35000"/>
                            </a:schemeClr>
                          </a:solidFill>
                        </a:rPr>
                        <a:t>Readers might become aware of…</a:t>
                      </a:r>
                    </a:p>
                    <a:p>
                      <a:pPr>
                        <a:lnSpc>
                          <a:spcPct val="150000"/>
                        </a:lnSpc>
                      </a:pPr>
                      <a:r>
                        <a:rPr lang="en-US" sz="1700" dirty="0">
                          <a:solidFill>
                            <a:schemeClr val="tx1">
                              <a:lumMod val="65000"/>
                              <a:lumOff val="35000"/>
                            </a:schemeClr>
                          </a:solidFill>
                        </a:rPr>
                        <a:t>Readers may feel…</a:t>
                      </a:r>
                    </a:p>
                  </a:txBody>
                  <a:tcPr/>
                </a:tc>
                <a:extLst>
                  <a:ext uri="{0D108BD9-81ED-4DB2-BD59-A6C34878D82A}">
                    <a16:rowId xmlns:a16="http://schemas.microsoft.com/office/drawing/2014/main" val="1682976975"/>
                  </a:ext>
                </a:extLst>
              </a:tr>
              <a:tr h="874840">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nSpc>
                          <a:spcPct val="150000"/>
                        </a:lnSpc>
                      </a:pPr>
                      <a:r>
                        <a:rPr lang="en-US" sz="1700" dirty="0">
                          <a:solidFill>
                            <a:schemeClr val="tx1">
                              <a:lumMod val="65000"/>
                              <a:lumOff val="35000"/>
                            </a:schemeClr>
                          </a:solidFill>
                        </a:rPr>
                        <a:t>Therefore, by combining… Kang implies…</a:t>
                      </a:r>
                    </a:p>
                    <a:p>
                      <a:pPr>
                        <a:lnSpc>
                          <a:spcPct val="150000"/>
                        </a:lnSpc>
                      </a:pPr>
                      <a:r>
                        <a:rPr lang="en-US" sz="1700" dirty="0">
                          <a:solidFill>
                            <a:schemeClr val="tx1">
                              <a:lumMod val="65000"/>
                              <a:lumOff val="35000"/>
                            </a:schemeClr>
                          </a:solidFill>
                        </a:rPr>
                        <a:t>Through this… Kang reveals…</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Overall, Kang suggests…</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700" dirty="0">
                        <a:solidFill>
                          <a:schemeClr val="tx1">
                            <a:lumMod val="65000"/>
                            <a:lumOff val="35000"/>
                          </a:schemeClr>
                        </a:solidFill>
                      </a:endParaRPr>
                    </a:p>
                  </a:txBody>
                  <a:tcPr/>
                </a:tc>
                <a:extLst>
                  <a:ext uri="{0D108BD9-81ED-4DB2-BD59-A6C34878D82A}">
                    <a16:rowId xmlns:a16="http://schemas.microsoft.com/office/drawing/2014/main" val="1324176889"/>
                  </a:ext>
                </a:extLst>
              </a:tr>
            </a:tbl>
          </a:graphicData>
        </a:graphic>
      </p:graphicFrame>
    </p:spTree>
    <p:extLst>
      <p:ext uri="{BB962C8B-B14F-4D97-AF65-F5344CB8AC3E}">
        <p14:creationId xmlns:p14="http://schemas.microsoft.com/office/powerpoint/2010/main" val="953233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2064</TotalTime>
  <Words>1987</Words>
  <Application>Microsoft Macintosh PowerPoint</Application>
  <PresentationFormat>Widescreen</PresentationFormat>
  <Paragraphs>134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Clever Elephants Always Eat Ice Cream</vt:lpstr>
      <vt:lpstr>Introduction</vt:lpstr>
      <vt:lpstr>PowerPoint Presentation</vt:lpstr>
      <vt:lpstr>PowerPoint Presentation</vt:lpstr>
      <vt:lpstr>PowerPoint Presentation</vt:lpstr>
      <vt:lpstr>PowerPoint Presentation</vt:lpstr>
      <vt:lpstr>Clever Elephants Analysis Sample</vt:lpstr>
      <vt:lpstr>PowerPoint Presentation</vt:lpstr>
      <vt:lpstr>Clever Elephants Layered Analysis</vt:lpstr>
      <vt:lpstr>Analysis Writing Practice: Han Kang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12</cp:revision>
  <dcterms:created xsi:type="dcterms:W3CDTF">2026-09-14T02:51:02Z</dcterms:created>
  <dcterms:modified xsi:type="dcterms:W3CDTF">2026-10-15T00:21:07Z</dcterms:modified>
</cp:coreProperties>
</file>