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67" r:id="rId6"/>
    <p:sldId id="259" r:id="rId7"/>
    <p:sldId id="260" r:id="rId8"/>
    <p:sldId id="262" r:id="rId9"/>
    <p:sldId id="264" r:id="rId10"/>
    <p:sldId id="266" r:id="rId11"/>
    <p:sldId id="25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73"/>
    <p:restoredTop sz="94669"/>
  </p:normalViewPr>
  <p:slideViewPr>
    <p:cSldViewPr snapToGrid="0">
      <p:cViewPr varScale="1">
        <p:scale>
          <a:sx n="114" d="100"/>
          <a:sy n="114" d="100"/>
        </p:scale>
        <p:origin x="30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873"/>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10/14/26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E2F58BF-12E5-4B5A-AD25-4DAAA2742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477981" y="1122363"/>
            <a:ext cx="4023360" cy="3204134"/>
          </a:xfrm>
        </p:spPr>
        <p:txBody>
          <a:bodyPr anchor="b">
            <a:normAutofit/>
          </a:bodyPr>
          <a:lstStyle/>
          <a:p>
            <a:pPr algn="l"/>
            <a:r>
              <a:rPr lang="en-US" sz="4800" b="1"/>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477980" y="4872922"/>
            <a:ext cx="4023359" cy="1208141"/>
          </a:xfrm>
        </p:spPr>
        <p:txBody>
          <a:bodyPr>
            <a:normAutofit/>
          </a:bodyPr>
          <a:lstStyle/>
          <a:p>
            <a:pPr algn="l"/>
            <a:r>
              <a:rPr lang="en-US" sz="2000" b="1" i="1"/>
              <a:t>Play It As It Lays</a:t>
            </a:r>
            <a:r>
              <a:rPr lang="en-US" sz="2000" b="1"/>
              <a:t> by Joan Didion Analysis Writing</a:t>
            </a:r>
          </a:p>
        </p:txBody>
      </p:sp>
      <p:sp>
        <p:nvSpPr>
          <p:cNvPr id="33" name="!!accent">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Rectangle 3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Picture 5">
            <a:extLst>
              <a:ext uri="{FF2B5EF4-FFF2-40B4-BE49-F238E27FC236}">
                <a16:creationId xmlns:a16="http://schemas.microsoft.com/office/drawing/2014/main" id="{6CD3B750-6C52-9D5F-9135-A5A02564B3FF}"/>
              </a:ext>
            </a:extLst>
          </p:cNvPr>
          <p:cNvPicPr>
            <a:picLocks noChangeAspect="1"/>
          </p:cNvPicPr>
          <p:nvPr/>
        </p:nvPicPr>
        <p:blipFill>
          <a:blip r:embed="rId2"/>
          <a:srcRect t="3178" b="3178"/>
          <a:stretch/>
        </p:blipFill>
        <p:spPr>
          <a:xfrm>
            <a:off x="4868487" y="10"/>
            <a:ext cx="7323513" cy="6857990"/>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p:txBody>
          <a:bodyPr>
            <a:normAutofit/>
          </a:bodyPr>
          <a:lstStyle/>
          <a:p>
            <a:pPr algn="ctr"/>
            <a:r>
              <a:rPr lang="en-US" sz="5400" dirty="0">
                <a:solidFill>
                  <a:schemeClr val="tx1">
                    <a:lumMod val="65000"/>
                    <a:lumOff val="35000"/>
                  </a:schemeClr>
                </a:solidFill>
              </a:rPr>
              <a:t>Introduction</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690688"/>
            <a:ext cx="10515600" cy="4696043"/>
          </a:xfrm>
        </p:spPr>
        <p:txBody>
          <a:bodyPr>
            <a:normAutofit fontScale="62500" lnSpcReduction="20000"/>
          </a:bodyPr>
          <a:lstStyle/>
          <a:p>
            <a:pPr marL="0" indent="0">
              <a:lnSpc>
                <a:spcPct val="150000"/>
              </a:lnSpc>
              <a:buNone/>
            </a:pPr>
            <a:r>
              <a:rPr lang="en-GB" dirty="0">
                <a:solidFill>
                  <a:schemeClr val="tx1">
                    <a:lumMod val="65000"/>
                    <a:lumOff val="35000"/>
                  </a:schemeClr>
                </a:solidFill>
              </a:rPr>
              <a:t>Have you ever seen an elephant eating ice cream? Maybe not! But this memorable image will help us remember the important ingredients of a strong analysis paragraph. Using the mnemonic </a:t>
            </a:r>
            <a:r>
              <a:rPr lang="en-GB" b="1" dirty="0">
                <a:solidFill>
                  <a:schemeClr val="tx1">
                    <a:lumMod val="65000"/>
                    <a:lumOff val="35000"/>
                  </a:schemeClr>
                </a:solidFill>
              </a:rPr>
              <a:t>Clever Elephants Always Eat Ice Cream</a:t>
            </a:r>
            <a:r>
              <a:rPr lang="en-GB" dirty="0">
                <a:solidFill>
                  <a:schemeClr val="tx1">
                    <a:lumMod val="65000"/>
                    <a:lumOff val="35000"/>
                  </a:schemeClr>
                </a:solidFill>
              </a:rPr>
              <a:t>, you’ll learn how to develop ideas, explain evidence, and create thoughtful responses to texts. </a:t>
            </a:r>
          </a:p>
          <a:p>
            <a:pPr marL="0" indent="0">
              <a:lnSpc>
                <a:spcPct val="150000"/>
              </a:lnSpc>
              <a:buNone/>
            </a:pPr>
            <a:r>
              <a:rPr lang="en-GB" dirty="0">
                <a:solidFill>
                  <a:schemeClr val="tx1">
                    <a:lumMod val="65000"/>
                    <a:lumOff val="35000"/>
                  </a:schemeClr>
                </a:solidFill>
              </a:rPr>
              <a:t>Over the next few slides, you’ll read an extract from Joan Didion’s </a:t>
            </a:r>
            <a:r>
              <a:rPr lang="en-GB" i="1" dirty="0">
                <a:solidFill>
                  <a:schemeClr val="tx1">
                    <a:lumMod val="65000"/>
                    <a:lumOff val="35000"/>
                  </a:schemeClr>
                </a:solidFill>
              </a:rPr>
              <a:t>Play It As It Lays  </a:t>
            </a:r>
            <a:r>
              <a:rPr lang="en-GB" dirty="0">
                <a:solidFill>
                  <a:schemeClr val="tx1">
                    <a:lumMod val="65000"/>
                    <a:lumOff val="35000"/>
                  </a:schemeClr>
                </a:solidFill>
              </a:rPr>
              <a:t>and examine how Didion uses imagery, symbolism, and Maria’s perspective to reveal the emptiness beneath a glamorous lifestyle. Through selecting evidence, analysing key details, and considering the effect of Didion’s choices on the reader, you'll uncover how appearances, youth, and beauty become carefully maintained performances that mask the superficiality and emptiness of the scene, and the Hollywood culture of the novel. By the end of this sequence, you'll be able to craft analytical paragraphs that move beyond summary and explore how Didion exposes the unsettling realities hidden beneath a polished social façade.</a:t>
            </a: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87879086"/>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will be the focus and argument of your paragraph?</a:t>
                      </a:r>
                    </a:p>
                  </a:txBody>
                  <a:tcPr anchor="ctr"/>
                </a:tc>
                <a:extLst>
                  <a:ext uri="{0D108BD9-81ED-4DB2-BD59-A6C34878D82A}">
                    <a16:rowId xmlns:a16="http://schemas.microsoft.com/office/drawing/2014/main" val="449031559"/>
                  </a:ext>
                </a:extLst>
              </a:tr>
              <a:tr h="799132">
                <a:tc>
                  <a:txBody>
                    <a:bodyPr/>
                    <a:lstStyle/>
                    <a:p>
                      <a:pPr algn="ctr"/>
                      <a:r>
                        <a:rPr lang="en-US"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extract supports your claim?</a:t>
                      </a:r>
                    </a:p>
                  </a:txBody>
                  <a:tcPr anchor="ctr"/>
                </a:tc>
                <a:extLst>
                  <a:ext uri="{0D108BD9-81ED-4DB2-BD59-A6C34878D82A}">
                    <a16:rowId xmlns:a16="http://schemas.microsoft.com/office/drawing/2014/main" val="502511458"/>
                  </a:ext>
                </a:extLst>
              </a:tr>
              <a:tr h="799132">
                <a:tc>
                  <a:txBody>
                    <a:bodyPr/>
                    <a:lstStyle/>
                    <a:p>
                      <a:pPr algn="ctr"/>
                      <a:r>
                        <a:rPr lang="en-US"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words, phrases, techniques, or writer’s choices can you find? </a:t>
                      </a:r>
                    </a:p>
                  </a:txBody>
                  <a:tcPr anchor="ctr"/>
                </a:tc>
                <a:extLst>
                  <a:ext uri="{0D108BD9-81ED-4DB2-BD59-A6C34878D82A}">
                    <a16:rowId xmlns:a16="http://schemas.microsoft.com/office/drawing/2014/main" val="419609925"/>
                  </a:ext>
                </a:extLst>
              </a:tr>
              <a:tr h="799132">
                <a:tc>
                  <a:txBody>
                    <a:bodyPr/>
                    <a:lstStyle/>
                    <a:p>
                      <a:pPr algn="ctr"/>
                      <a:r>
                        <a:rPr lang="en-US" dirty="0">
                          <a:solidFill>
                            <a:schemeClr val="tx1">
                              <a:lumMod val="65000"/>
                              <a:lumOff val="35000"/>
                            </a:schemeClr>
                          </a:solidFill>
                        </a:rPr>
                        <a:t>Eat =</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writer’s choices develop your argument?</a:t>
                      </a:r>
                    </a:p>
                  </a:txBody>
                  <a:tcPr anchor="ctr"/>
                </a:tc>
                <a:extLst>
                  <a:ext uri="{0D108BD9-81ED-4DB2-BD59-A6C34878D82A}">
                    <a16:rowId xmlns:a16="http://schemas.microsoft.com/office/drawing/2014/main" val="2022816316"/>
                  </a:ext>
                </a:extLst>
              </a:tr>
              <a:tr h="799132">
                <a:tc>
                  <a:txBody>
                    <a:bodyPr/>
                    <a:lstStyle/>
                    <a:p>
                      <a:pPr algn="ctr"/>
                      <a:r>
                        <a:rPr lang="en-US"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dirty="0">
                          <a:solidFill>
                            <a:schemeClr val="tx1">
                              <a:lumMod val="65000"/>
                              <a:lumOff val="35000"/>
                            </a:schemeClr>
                          </a:solidFill>
                        </a:rPr>
                        <a:t>Cream =</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contribute to your interpretation of the passage as a whole?</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4" name="Group 1033">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9EE0D184-E111-1726-7CE3-D0EAA60A30B7}"/>
              </a:ext>
            </a:extLst>
          </p:cNvPr>
          <p:cNvSpPr txBox="1"/>
          <p:nvPr/>
        </p:nvSpPr>
        <p:spPr>
          <a:xfrm>
            <a:off x="596218" y="197011"/>
            <a:ext cx="11122926" cy="6401753"/>
          </a:xfrm>
          <a:prstGeom prst="rect">
            <a:avLst/>
          </a:prstGeom>
          <a:noFill/>
        </p:spPr>
        <p:txBody>
          <a:bodyPr wrap="square">
            <a:spAutoFit/>
          </a:bodyPr>
          <a:lstStyle/>
          <a:p>
            <a:r>
              <a:rPr lang="en-GB" sz="1600" i="1" dirty="0">
                <a:solidFill>
                  <a:schemeClr val="tx1">
                    <a:lumMod val="85000"/>
                    <a:lumOff val="15000"/>
                  </a:schemeClr>
                </a:solidFill>
              </a:rPr>
              <a:t>Maria is hanging out with Carter, Helene, and BZ by the pool in her and Carter’s Beverly Hills home. BZ has invited a masseur who is mixing drinks. Maria feels unsettled. Read this extract and answer the guiding question:</a:t>
            </a:r>
          </a:p>
          <a:p>
            <a:endParaRPr lang="en-GB" sz="1600" dirty="0">
              <a:solidFill>
                <a:schemeClr val="tx1">
                  <a:lumMod val="85000"/>
                  <a:lumOff val="15000"/>
                </a:schemeClr>
              </a:solidFill>
            </a:endParaRPr>
          </a:p>
          <a:p>
            <a:pPr algn="ctr"/>
            <a:r>
              <a:rPr lang="en-GB" sz="1600" i="1" dirty="0">
                <a:solidFill>
                  <a:schemeClr val="tx1">
                    <a:lumMod val="85000"/>
                    <a:lumOff val="15000"/>
                  </a:schemeClr>
                </a:solidFill>
              </a:rPr>
              <a:t>- How does Didion present the emptiness beneath a world obsessed with appearances?</a:t>
            </a:r>
            <a:endParaRPr lang="en-GB" sz="1600" dirty="0">
              <a:solidFill>
                <a:schemeClr val="tx1">
                  <a:lumMod val="85000"/>
                  <a:lumOff val="15000"/>
                </a:schemeClr>
              </a:solidFill>
            </a:endParaRPr>
          </a:p>
          <a:p>
            <a:r>
              <a:rPr lang="en-GB" i="1" dirty="0"/>
              <a:t> </a:t>
            </a:r>
            <a:endParaRPr lang="en-GB" dirty="0"/>
          </a:p>
          <a:p>
            <a:r>
              <a:rPr lang="en-GB" sz="1600" dirty="0">
                <a:solidFill>
                  <a:schemeClr val="tx1">
                    <a:lumMod val="65000"/>
                    <a:lumOff val="35000"/>
                  </a:schemeClr>
                </a:solidFill>
              </a:rPr>
              <a:t>Usually Maria could avoid hearing Helene’s friends but BZ’s friends were more difficult, and this one was particularly difficult. Part of it was his voice and part of it was Maria had met him before, she was certain she had. He did not seem to recognise her but she was sure that she had met him before some three years before, at someone’s house in Santa Barbara. He had come in after a polo game with some people who spoke only to the host and to one another, never to Carter and Maria – there had been an actor who’s last several pictures had failed, the actor’s mother, and a nervous steel heiress with whom the others seemed to have spent a week in Palm Beach – and then he had been not a masseur but the actor’s secretary. Even lying in the noon sun on this blazing dry October day Maria felt a physical chill when she thought about that afternoon in Santa Barbara. The way he looked was the problem. The way he looked was exactly the same. He looked untouched and she did not.</a:t>
            </a:r>
          </a:p>
          <a:p>
            <a:endParaRPr lang="en-GB" sz="1600" dirty="0">
              <a:solidFill>
                <a:schemeClr val="tx1">
                  <a:lumMod val="65000"/>
                  <a:lumOff val="35000"/>
                </a:schemeClr>
              </a:solidFill>
            </a:endParaRPr>
          </a:p>
          <a:p>
            <a:r>
              <a:rPr lang="en-GB" sz="1600" dirty="0">
                <a:solidFill>
                  <a:schemeClr val="tx1">
                    <a:lumMod val="65000"/>
                    <a:lumOff val="35000"/>
                  </a:schemeClr>
                </a:solidFill>
              </a:rPr>
              <a:t>“BZ, you’ve planned this to torment me,” he was saying now. He stood on the deck, holding a plastic lemon at elaborate arm’s-length. “You couldn’t possibly buy artificial lemon juice, someone left it there, it’s a bad joke.”</a:t>
            </a:r>
          </a:p>
          <a:p>
            <a:endParaRPr lang="en-GB" sz="1600" dirty="0">
              <a:solidFill>
                <a:schemeClr val="tx1">
                  <a:lumMod val="65000"/>
                  <a:lumOff val="35000"/>
                </a:schemeClr>
              </a:solidFill>
            </a:endParaRPr>
          </a:p>
          <a:p>
            <a:r>
              <a:rPr lang="en-GB" sz="1600" dirty="0">
                <a:solidFill>
                  <a:schemeClr val="tx1">
                    <a:lumMod val="65000"/>
                    <a:lumOff val="35000"/>
                  </a:schemeClr>
                </a:solidFill>
              </a:rPr>
              <a:t>”All BZ’s friends are purists,” Helene murmured without opening her eyes.</a:t>
            </a:r>
          </a:p>
          <a:p>
            <a:endParaRPr lang="en-GB" sz="1600" dirty="0">
              <a:solidFill>
                <a:schemeClr val="tx1">
                  <a:lumMod val="65000"/>
                  <a:lumOff val="35000"/>
                </a:schemeClr>
              </a:solidFill>
            </a:endParaRPr>
          </a:p>
          <a:p>
            <a:r>
              <a:rPr lang="en-GB" sz="1600" dirty="0">
                <a:solidFill>
                  <a:schemeClr val="tx1">
                    <a:lumMod val="65000"/>
                    <a:lumOff val="35000"/>
                  </a:schemeClr>
                </a:solidFill>
              </a:rPr>
              <a:t>“You’re a nasty,” BZ said and laughed. He twisted a silver medallion on his chest so that it flashed in the sun. BZ was perpetually tanned, oiled, gleaming, not the negotiable health-club tan of people like Freddy Chaikin but tanned as evidence of a life spent in-season. “Isn’t Helene a nasty Carter?”</a:t>
            </a:r>
          </a:p>
          <a:p>
            <a:endParaRPr lang="en-GB" sz="1600" dirty="0">
              <a:solidFill>
                <a:schemeClr val="tx1">
                  <a:lumMod val="65000"/>
                  <a:lumOff val="35000"/>
                </a:schemeClr>
              </a:solidFill>
            </a:endParaRPr>
          </a:p>
          <a:p>
            <a:r>
              <a:rPr lang="en-GB" sz="1600" dirty="0">
                <a:solidFill>
                  <a:schemeClr val="tx1">
                    <a:lumMod val="65000"/>
                    <a:lumOff val="35000"/>
                  </a:schemeClr>
                </a:solidFill>
              </a:rPr>
              <a:t>“Carter’s not listening,” the masseur said. “Don’t be draggy, Helene, run down the beach and ask Audrey Wise for a couple of lemons.” </a:t>
            </a:r>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CAB486-2974-6ADF-F35E-032CAFC06F8F}"/>
            </a:ext>
          </a:extLst>
        </p:cNvPr>
        <p:cNvGrpSpPr/>
        <p:nvPr/>
      </p:nvGrpSpPr>
      <p:grpSpPr>
        <a:xfrm>
          <a:off x="0" y="0"/>
          <a:ext cx="0" cy="0"/>
          <a:chOff x="0" y="0"/>
          <a:chExt cx="0" cy="0"/>
        </a:xfrm>
      </p:grpSpPr>
      <p:grpSp>
        <p:nvGrpSpPr>
          <p:cNvPr id="1034" name="Group 1033">
            <a:extLst>
              <a:ext uri="{FF2B5EF4-FFF2-40B4-BE49-F238E27FC236}">
                <a16:creationId xmlns:a16="http://schemas.microsoft.com/office/drawing/2014/main" id="{7C9C90C2-BC24-37D1-A69E-960C01F134B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2AFE4B1E-D698-E060-305B-E50505D468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C887C25C-9D02-76F2-5B18-A20A1E8281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2">
            <a:extLst>
              <a:ext uri="{FF2B5EF4-FFF2-40B4-BE49-F238E27FC236}">
                <a16:creationId xmlns:a16="http://schemas.microsoft.com/office/drawing/2014/main" id="{C8574058-04F9-5B64-30A6-97C8FE7B08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4C27925F-CD5C-04BF-5214-EA21AEBA39C0}"/>
              </a:ext>
            </a:extLst>
          </p:cNvPr>
          <p:cNvSpPr txBox="1"/>
          <p:nvPr/>
        </p:nvSpPr>
        <p:spPr>
          <a:xfrm>
            <a:off x="596218" y="620092"/>
            <a:ext cx="11122926" cy="4524315"/>
          </a:xfrm>
          <a:prstGeom prst="rect">
            <a:avLst/>
          </a:prstGeom>
          <a:noFill/>
        </p:spPr>
        <p:txBody>
          <a:bodyPr wrap="square">
            <a:spAutoFit/>
          </a:bodyPr>
          <a:lstStyle/>
          <a:p>
            <a:r>
              <a:rPr lang="en-GB" sz="1600" dirty="0">
                <a:solidFill>
                  <a:schemeClr val="tx1">
                    <a:lumMod val="65000"/>
                    <a:lumOff val="35000"/>
                  </a:schemeClr>
                </a:solidFill>
              </a:rPr>
              <a:t>Carter threw down the  script he was reading and stood up. “I’ll get the goddamn lemons,” he said. Maria lay perfectly still until she knew that he was beyond the dunes and then she sat up, everything swimming in her vision. Beneath the faded American flag hanging over the sun deck they were arranged in tableau: BZ and the masseur, their bodies gleaming, unlined, as if they had an arrangement with mortality. Helene stood on the edge of the deck, looking down the beach. Helene was not so immune to time, there was a certain texture to Helene’s thighs, a certain lack of resilience where fabric cut into Helene’s flesh. It occurred to Maria that whatever arrangements were made, they worked less well for women. That nervous steel heiress with whom Maria had met the masseur, something bad had happened to her. She had been shot in the face by her fourteen-year-old son. It had been in the newspapers a few years ago. After the boy killed his mother he shot himself, and was later described by his father as a victim of divorce and drugs. Maria imagined that she had sunstroke. She closed her eyes and concentrated on a prayer she had learned as a child.</a:t>
            </a:r>
          </a:p>
          <a:p>
            <a:endParaRPr lang="en-GB" sz="1600" dirty="0">
              <a:solidFill>
                <a:schemeClr val="tx1">
                  <a:lumMod val="65000"/>
                  <a:lumOff val="35000"/>
                </a:schemeClr>
              </a:solidFill>
            </a:endParaRPr>
          </a:p>
          <a:p>
            <a:r>
              <a:rPr lang="en-GB" sz="1600" dirty="0">
                <a:solidFill>
                  <a:schemeClr val="tx1">
                    <a:lumMod val="65000"/>
                    <a:lumOff val="35000"/>
                  </a:schemeClr>
                </a:solidFill>
              </a:rPr>
              <a:t>”That’s one less for lunch,” Helene said pleasantly.</a:t>
            </a:r>
          </a:p>
          <a:p>
            <a:endParaRPr lang="en-GB" sz="1600" dirty="0">
              <a:solidFill>
                <a:schemeClr val="tx1">
                  <a:lumMod val="65000"/>
                  <a:lumOff val="35000"/>
                </a:schemeClr>
              </a:solidFill>
            </a:endParaRPr>
          </a:p>
          <a:p>
            <a:r>
              <a:rPr lang="en-GB" sz="1600" dirty="0">
                <a:solidFill>
                  <a:schemeClr val="tx1">
                    <a:lumMod val="65000"/>
                    <a:lumOff val="35000"/>
                  </a:schemeClr>
                </a:solidFill>
              </a:rPr>
              <a:t>“I seem to have come in after the main titles,” the masseur said petulantly. ”Is he going to get the lemons or isn’t he?”</a:t>
            </a:r>
          </a:p>
          <a:p>
            <a:endParaRPr lang="en-GB" sz="1600" dirty="0">
              <a:solidFill>
                <a:schemeClr val="tx1">
                  <a:lumMod val="65000"/>
                  <a:lumOff val="35000"/>
                </a:schemeClr>
              </a:solidFill>
            </a:endParaRPr>
          </a:p>
          <a:p>
            <a:r>
              <a:rPr lang="en-GB" sz="1600" dirty="0">
                <a:solidFill>
                  <a:schemeClr val="tx1">
                    <a:lumMod val="65000"/>
                    <a:lumOff val="35000"/>
                  </a:schemeClr>
                </a:solidFill>
              </a:rPr>
              <a:t>BZ laughed. “Actually, Nelson” he said then, “that lemon is not artificial. That lemon is re</a:t>
            </a:r>
            <a:r>
              <a:rPr lang="en-GB" sz="1600" i="1" dirty="0">
                <a:solidFill>
                  <a:schemeClr val="tx1">
                    <a:lumMod val="65000"/>
                    <a:lumOff val="35000"/>
                  </a:schemeClr>
                </a:solidFill>
              </a:rPr>
              <a:t>con</a:t>
            </a:r>
            <a:r>
              <a:rPr lang="en-GB" sz="1600" dirty="0">
                <a:solidFill>
                  <a:schemeClr val="tx1">
                    <a:lumMod val="65000"/>
                    <a:lumOff val="35000"/>
                  </a:schemeClr>
                </a:solidFill>
              </a:rPr>
              <a:t>stituted."</a:t>
            </a:r>
          </a:p>
          <a:p>
            <a:endParaRPr lang="en-GB" sz="1600" dirty="0">
              <a:solidFill>
                <a:schemeClr val="tx1">
                  <a:lumMod val="65000"/>
                  <a:lumOff val="35000"/>
                </a:schemeClr>
              </a:solidFill>
            </a:endParaRPr>
          </a:p>
          <a:p>
            <a:pPr algn="r"/>
            <a:r>
              <a:rPr lang="en-GB" sz="1600" i="1" dirty="0">
                <a:solidFill>
                  <a:schemeClr val="tx1">
                    <a:lumMod val="65000"/>
                    <a:lumOff val="35000"/>
                  </a:schemeClr>
                </a:solidFill>
              </a:rPr>
              <a:t>From Play It As It Lays by Joan Didion (1970)</a:t>
            </a:r>
            <a:endParaRPr lang="en-GB" sz="1600" dirty="0">
              <a:solidFill>
                <a:schemeClr val="tx1">
                  <a:lumMod val="65000"/>
                  <a:lumOff val="35000"/>
                </a:schemeClr>
              </a:solidFill>
            </a:endParaRPr>
          </a:p>
        </p:txBody>
      </p:sp>
    </p:spTree>
    <p:extLst>
      <p:ext uri="{BB962C8B-B14F-4D97-AF65-F5344CB8AC3E}">
        <p14:creationId xmlns:p14="http://schemas.microsoft.com/office/powerpoint/2010/main" val="3643231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2627750409"/>
              </p:ext>
            </p:extLst>
          </p:nvPr>
        </p:nvGraphicFramePr>
        <p:xfrm>
          <a:off x="838200" y="446048"/>
          <a:ext cx="10515600" cy="5898997"/>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1126825">
                <a:tc gridSpan="2">
                  <a:txBody>
                    <a:bodyPr/>
                    <a:lstStyle/>
                    <a:p>
                      <a:pPr algn="ctr"/>
                      <a:endParaRPr lang="en-US" dirty="0"/>
                    </a:p>
                    <a:p>
                      <a:pPr algn="ctr"/>
                      <a:r>
                        <a:rPr lang="en-US" dirty="0"/>
                        <a:t>Clever Elephants Analysis Framework</a:t>
                      </a:r>
                    </a:p>
                    <a:p>
                      <a:pPr algn="ctr"/>
                      <a:endParaRPr lang="en-US" dirty="0"/>
                    </a:p>
                  </a:txBody>
                  <a:tcPr anchor="ctr"/>
                </a:tc>
                <a:tc hMerge="1">
                  <a:txBody>
                    <a:bodyPr/>
                    <a:lstStyle/>
                    <a:p>
                      <a:endParaRPr lang="en-US" dirty="0"/>
                    </a:p>
                  </a:txBody>
                  <a:tcPr/>
                </a:tc>
                <a:extLst>
                  <a:ext uri="{0D108BD9-81ED-4DB2-BD59-A6C34878D82A}">
                    <a16:rowId xmlns:a16="http://schemas.microsoft.com/office/drawing/2014/main" val="649001100"/>
                  </a:ext>
                </a:extLst>
              </a:tr>
              <a:tr h="795362">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600" kern="1200" dirty="0">
                          <a:solidFill>
                            <a:schemeClr val="tx1">
                              <a:lumMod val="65000"/>
                              <a:lumOff val="35000"/>
                            </a:schemeClr>
                          </a:solidFill>
                          <a:effectLst/>
                          <a:latin typeface="+mn-lt"/>
                          <a:ea typeface="+mn-ea"/>
                          <a:cs typeface="+mn-cs"/>
                        </a:rPr>
                        <a:t>Descriptions of BZ’s body reveals obsession with maintaining an image of youth, beauty and perfection.</a:t>
                      </a:r>
                      <a:endParaRPr lang="en-US" sz="16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795362">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“BZ was perpetually oiled, tanned, gleaming.” </a:t>
                      </a:r>
                    </a:p>
                  </a:txBody>
                  <a:tcPr anchor="ctr"/>
                </a:tc>
                <a:extLst>
                  <a:ext uri="{0D108BD9-81ED-4DB2-BD59-A6C34878D82A}">
                    <a16:rowId xmlns:a16="http://schemas.microsoft.com/office/drawing/2014/main" val="4045292092"/>
                  </a:ext>
                </a:extLst>
              </a:tr>
              <a:tr h="795362">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“Gleaming” is something polished or manufactured; triple adjectives suggest meticulous cultivation.</a:t>
                      </a:r>
                    </a:p>
                  </a:txBody>
                  <a:tcPr anchor="ctr"/>
                </a:tc>
                <a:extLst>
                  <a:ext uri="{0D108BD9-81ED-4DB2-BD59-A6C34878D82A}">
                    <a16:rowId xmlns:a16="http://schemas.microsoft.com/office/drawing/2014/main" val="2849030841"/>
                  </a:ext>
                </a:extLst>
              </a:tr>
              <a:tr h="795362">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Emphasis on the body rather than personality implies physical appearance is highly valued.</a:t>
                      </a:r>
                    </a:p>
                  </a:txBody>
                  <a:tcPr anchor="ctr"/>
                </a:tc>
                <a:extLst>
                  <a:ext uri="{0D108BD9-81ED-4DB2-BD59-A6C34878D82A}">
                    <a16:rowId xmlns:a16="http://schemas.microsoft.com/office/drawing/2014/main" val="2047060984"/>
                  </a:ext>
                </a:extLst>
              </a:tr>
              <a:tr h="795362">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Descriptions make readers question how authentic these characters really are.</a:t>
                      </a:r>
                    </a:p>
                  </a:txBody>
                  <a:tcPr anchor="ctr"/>
                </a:tc>
                <a:extLst>
                  <a:ext uri="{0D108BD9-81ED-4DB2-BD59-A6C34878D82A}">
                    <a16:rowId xmlns:a16="http://schemas.microsoft.com/office/drawing/2014/main" val="428196647"/>
                  </a:ext>
                </a:extLst>
              </a:tr>
              <a:tr h="795362">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Didion uses obsession with youth and appearance to expose emptiness underneath the glamourous lifestyle.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Clever Elephants Analysis Sample</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960880" y="1437997"/>
            <a:ext cx="9392920" cy="4351338"/>
          </a:xfrm>
        </p:spPr>
        <p:txBody>
          <a:bodyPr>
            <a:noAutofit/>
          </a:bodyPr>
          <a:lstStyle/>
          <a:p>
            <a:pPr marL="0" indent="0">
              <a:lnSpc>
                <a:spcPct val="130000"/>
              </a:lnSpc>
              <a:buNone/>
            </a:pPr>
            <a:r>
              <a:rPr lang="en-GB" sz="1800" dirty="0">
                <a:solidFill>
                  <a:schemeClr val="tx1">
                    <a:lumMod val="65000"/>
                    <a:lumOff val="35000"/>
                  </a:schemeClr>
                </a:solidFill>
              </a:rPr>
              <a:t>Throughout chapter 10, Didion presents characters as obsessively concerned with maintaining an image of youth, beauty, and perfection, revealing the superficial values of their social world. This is evidenced in the description of BZ’s body as </a:t>
            </a:r>
            <a:r>
              <a:rPr lang="en-GB" sz="1800" i="1" dirty="0">
                <a:solidFill>
                  <a:schemeClr val="tx1">
                    <a:lumMod val="65000"/>
                    <a:lumOff val="35000"/>
                  </a:schemeClr>
                </a:solidFill>
              </a:rPr>
              <a:t>“perpetually oiled, tanned, gleaming.” </a:t>
            </a:r>
            <a:r>
              <a:rPr lang="en-GB" sz="1800" dirty="0">
                <a:solidFill>
                  <a:schemeClr val="tx1">
                    <a:lumMod val="65000"/>
                    <a:lumOff val="35000"/>
                  </a:schemeClr>
                </a:solidFill>
              </a:rPr>
              <a:t>The adjective </a:t>
            </a:r>
            <a:r>
              <a:rPr lang="en-GB" sz="1800" i="1" dirty="0">
                <a:solidFill>
                  <a:schemeClr val="tx1">
                    <a:lumMod val="65000"/>
                    <a:lumOff val="35000"/>
                  </a:schemeClr>
                </a:solidFill>
              </a:rPr>
              <a:t>‘gleaming’ </a:t>
            </a:r>
            <a:r>
              <a:rPr lang="en-GB" sz="1800" dirty="0">
                <a:solidFill>
                  <a:schemeClr val="tx1">
                    <a:lumMod val="65000"/>
                    <a:lumOff val="35000"/>
                  </a:schemeClr>
                </a:solidFill>
              </a:rPr>
              <a:t>suggests something polished, artificial or manufactured rather than something natural, while the triple structure of adjectives mimics the action of BZ carefully maintaining his body’s appearance. Maria’s observations focus on physical qualities rather than personality, suggesting that outward image is valued more highly than the quality of one’s character in this social circle. By presenting BZ as a body to be admired rather than an individual, Didion suggests that appearances have become a defining measure of worth. The effort invested in maintaining youth and attractiveness reflects a culture that prises surface-level perfection above all else. As readers, we may start to question how authentic such characters really are. Their flawless appearance seems staged and artificial. Through this obsession with beauty, Didion reveals that beneath the glamour of Maria’s elite social group lies emptiness and vacuity.</a:t>
            </a:r>
          </a:p>
          <a:p>
            <a:pPr marL="0" indent="0">
              <a:lnSpc>
                <a:spcPct val="150000"/>
              </a:lnSpc>
              <a:buNone/>
            </a:pPr>
            <a:endParaRPr lang="en-US" sz="2000" dirty="0">
              <a:solidFill>
                <a:schemeClr val="tx1">
                  <a:lumMod val="65000"/>
                  <a:lumOff val="35000"/>
                </a:schemeClr>
              </a:solidFill>
            </a:endParaRPr>
          </a:p>
        </p:txBody>
      </p:sp>
      <p:sp>
        <p:nvSpPr>
          <p:cNvPr id="4" name="Left Brace 3">
            <a:extLst>
              <a:ext uri="{FF2B5EF4-FFF2-40B4-BE49-F238E27FC236}">
                <a16:creationId xmlns:a16="http://schemas.microsoft.com/office/drawing/2014/main" id="{FD573A5B-1036-F020-4FB0-02AFDDC5716C}"/>
              </a:ext>
            </a:extLst>
          </p:cNvPr>
          <p:cNvSpPr/>
          <p:nvPr/>
        </p:nvSpPr>
        <p:spPr>
          <a:xfrm>
            <a:off x="1084145" y="5274526"/>
            <a:ext cx="657922" cy="119654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1084147" y="3013677"/>
            <a:ext cx="657922" cy="213440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1084145" y="1562694"/>
            <a:ext cx="657922" cy="132556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100" y="2040809"/>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409" y="3901592"/>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5688132"/>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DC896FF-1D13-9CBD-82ED-97FFBB5DC173}"/>
              </a:ext>
            </a:extLst>
          </p:cNvPr>
          <p:cNvGraphicFramePr>
            <a:graphicFrameLocks noGrp="1"/>
          </p:cNvGraphicFramePr>
          <p:nvPr>
            <p:ph idx="1"/>
            <p:extLst>
              <p:ext uri="{D42A27DB-BD31-4B8C-83A1-F6EECF244321}">
                <p14:modId xmlns:p14="http://schemas.microsoft.com/office/powerpoint/2010/main" val="4007540015"/>
              </p:ext>
            </p:extLst>
          </p:nvPr>
        </p:nvGraphicFramePr>
        <p:xfrm>
          <a:off x="838200" y="440649"/>
          <a:ext cx="10515600" cy="6004759"/>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986791">
                <a:tc gridSpan="2">
                  <a:txBody>
                    <a:bodyPr/>
                    <a:lstStyle/>
                    <a:p>
                      <a:pPr algn="ctr"/>
                      <a:endParaRPr lang="en-US" dirty="0"/>
                    </a:p>
                    <a:p>
                      <a:pPr algn="ctr"/>
                      <a:r>
                        <a:rPr lang="en-US" dirty="0"/>
                        <a:t>Clever Elephants Analysis Framework (Layered)</a:t>
                      </a:r>
                    </a:p>
                    <a:p>
                      <a:pPr algn="ctr"/>
                      <a:endParaRPr lang="en-US" dirty="0"/>
                    </a:p>
                  </a:txBody>
                  <a:tcPr anchor="ctr"/>
                </a:tc>
                <a:tc hMerge="1">
                  <a:txBody>
                    <a:bodyPr/>
                    <a:lstStyle/>
                    <a:p>
                      <a:endParaRPr lang="en-US" dirty="0"/>
                    </a:p>
                  </a:txBody>
                  <a:tcPr/>
                </a:tc>
                <a:extLst>
                  <a:ext uri="{0D108BD9-81ED-4DB2-BD59-A6C34878D82A}">
                    <a16:rowId xmlns:a16="http://schemas.microsoft.com/office/drawing/2014/main" val="649001100"/>
                  </a:ext>
                </a:extLst>
              </a:tr>
              <a:tr h="836328">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GB" sz="1500" kern="1200" dirty="0">
                          <a:solidFill>
                            <a:schemeClr val="tx1">
                              <a:lumMod val="65000"/>
                              <a:lumOff val="35000"/>
                            </a:schemeClr>
                          </a:solidFill>
                          <a:effectLst/>
                          <a:latin typeface="+mn-lt"/>
                          <a:ea typeface="+mn-ea"/>
                          <a:cs typeface="+mn-cs"/>
                        </a:rPr>
                        <a:t>Descriptions of BZ’s body reveals obsession with maintaining an image of youth, beauty and perfection.</a:t>
                      </a:r>
                      <a:endParaRPr lang="en-US" sz="1500" dirty="0">
                        <a:solidFill>
                          <a:schemeClr val="tx1">
                            <a:lumMod val="65000"/>
                            <a:lumOff val="35000"/>
                          </a:schemeClr>
                        </a:solidFill>
                      </a:endParaRPr>
                    </a:p>
                  </a:txBody>
                  <a:tcPr anchor="ctr"/>
                </a:tc>
                <a:extLst>
                  <a:ext uri="{0D108BD9-81ED-4DB2-BD59-A6C34878D82A}">
                    <a16:rowId xmlns:a16="http://schemas.microsoft.com/office/drawing/2014/main" val="1515094120"/>
                  </a:ext>
                </a:extLst>
              </a:tr>
              <a:tr h="836328">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500" dirty="0">
                          <a:solidFill>
                            <a:schemeClr val="tx1">
                              <a:lumMod val="65000"/>
                              <a:lumOff val="35000"/>
                            </a:schemeClr>
                          </a:solidFill>
                        </a:rPr>
                        <a:t>“BZ was perpetually oiled, tanned, gleaming.”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lumMod val="65000"/>
                              <a:lumOff val="35000"/>
                            </a:schemeClr>
                          </a:solidFill>
                        </a:rPr>
                        <a:t>“Arrangement with mortality” “They were arranged in tableau”</a:t>
                      </a:r>
                    </a:p>
                  </a:txBody>
                  <a:tcPr anchor="ctr"/>
                </a:tc>
                <a:extLst>
                  <a:ext uri="{0D108BD9-81ED-4DB2-BD59-A6C34878D82A}">
                    <a16:rowId xmlns:a16="http://schemas.microsoft.com/office/drawing/2014/main" val="4045292092"/>
                  </a:ext>
                </a:extLst>
              </a:tr>
              <a:tr h="836328">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500" dirty="0">
                          <a:solidFill>
                            <a:schemeClr val="tx1">
                              <a:lumMod val="65000"/>
                              <a:lumOff val="35000"/>
                            </a:schemeClr>
                          </a:solidFill>
                        </a:rPr>
                        <a:t>“Gleaming” is something polished or manufactured; triple adjectives suggest meticulous cultivation. ”Arrangement” is a metaphor suggesting an unnatural bargain.</a:t>
                      </a:r>
                    </a:p>
                  </a:txBody>
                  <a:tcPr anchor="ctr"/>
                </a:tc>
                <a:extLst>
                  <a:ext uri="{0D108BD9-81ED-4DB2-BD59-A6C34878D82A}">
                    <a16:rowId xmlns:a16="http://schemas.microsoft.com/office/drawing/2014/main" val="2849030841"/>
                  </a:ext>
                </a:extLst>
              </a:tr>
              <a:tr h="836328">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solidFill>
                            <a:schemeClr val="tx1">
                              <a:lumMod val="65000"/>
                              <a:lumOff val="35000"/>
                            </a:schemeClr>
                          </a:solidFill>
                        </a:rPr>
                        <a:t>Emphasis on the body rather than personality implies physical appearance is highly valued.</a:t>
                      </a:r>
                    </a:p>
                    <a:p>
                      <a:r>
                        <a:rPr lang="en-US" sz="1500" dirty="0">
                          <a:solidFill>
                            <a:schemeClr val="tx1">
                              <a:lumMod val="65000"/>
                              <a:lumOff val="35000"/>
                            </a:schemeClr>
                          </a:solidFill>
                        </a:rPr>
                        <a:t>The whole scene is described as a “tableau” meaning a staged picture; they perform an image of perfection.</a:t>
                      </a:r>
                    </a:p>
                  </a:txBody>
                  <a:tcPr anchor="ctr"/>
                </a:tc>
                <a:extLst>
                  <a:ext uri="{0D108BD9-81ED-4DB2-BD59-A6C34878D82A}">
                    <a16:rowId xmlns:a16="http://schemas.microsoft.com/office/drawing/2014/main" val="2047060984"/>
                  </a:ext>
                </a:extLst>
              </a:tr>
              <a:tr h="836328">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500" dirty="0">
                          <a:solidFill>
                            <a:schemeClr val="tx1">
                              <a:lumMod val="65000"/>
                              <a:lumOff val="35000"/>
                            </a:schemeClr>
                          </a:solidFill>
                        </a:rPr>
                        <a:t>Descriptions are repeatedly contrived and even unsettling, making readers question how authentic these characters really are.</a:t>
                      </a:r>
                    </a:p>
                  </a:txBody>
                  <a:tcPr anchor="ctr"/>
                </a:tc>
                <a:extLst>
                  <a:ext uri="{0D108BD9-81ED-4DB2-BD59-A6C34878D82A}">
                    <a16:rowId xmlns:a16="http://schemas.microsoft.com/office/drawing/2014/main" val="428196647"/>
                  </a:ext>
                </a:extLst>
              </a:tr>
              <a:tr h="836328">
                <a:tc>
                  <a:txBody>
                    <a:bodyPr/>
                    <a:lstStyle/>
                    <a:p>
                      <a:pPr algn="ctr"/>
                      <a:r>
                        <a:rPr lang="en-US" b="1" dirty="0">
                          <a:solidFill>
                            <a:schemeClr val="tx1">
                              <a:lumMod val="65000"/>
                              <a:lumOff val="35000"/>
                            </a:schemeClr>
                          </a:solidFill>
                        </a:rPr>
                        <a:t>Circle back</a:t>
                      </a:r>
                    </a:p>
                  </a:txBody>
                  <a:tcPr anchor="ctr">
                    <a:solidFill>
                      <a:schemeClr val="accent5">
                        <a:lumMod val="20000"/>
                        <a:lumOff val="80000"/>
                      </a:schemeClr>
                    </a:solidFill>
                  </a:tcPr>
                </a:tc>
                <a:tc>
                  <a:txBody>
                    <a:bodyPr/>
                    <a:lstStyle/>
                    <a:p>
                      <a:r>
                        <a:rPr lang="en-US" sz="1500" dirty="0">
                          <a:solidFill>
                            <a:schemeClr val="tx1">
                              <a:lumMod val="65000"/>
                              <a:lumOff val="35000"/>
                            </a:schemeClr>
                          </a:solidFill>
                        </a:rPr>
                        <a:t>Didion uses obsession with youth and appearance to expose emptiness underneath the glamourous lifestyle.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r"/>
        </a:blipFill>
        <a:effectLst/>
      </p:bgPr>
    </p:bg>
    <p:spTree>
      <p:nvGrpSpPr>
        <p:cNvPr id="1" name="">
          <a:extLst>
            <a:ext uri="{FF2B5EF4-FFF2-40B4-BE49-F238E27FC236}">
              <a16:creationId xmlns:a16="http://schemas.microsoft.com/office/drawing/2014/main" id="{B32C3F7F-C503-9DF6-835C-E2CFB4BD8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D605D-EB25-B929-F2F3-8217FC67EB2B}"/>
              </a:ext>
            </a:extLst>
          </p:cNvPr>
          <p:cNvSpPr>
            <a:spLocks noGrp="1"/>
          </p:cNvSpPr>
          <p:nvPr>
            <p:ph type="title"/>
          </p:nvPr>
        </p:nvSpPr>
        <p:spPr>
          <a:xfrm>
            <a:off x="838200" y="137754"/>
            <a:ext cx="10515600" cy="1325563"/>
          </a:xfrm>
        </p:spPr>
        <p:txBody>
          <a:bodyPr>
            <a:normAutofit/>
          </a:bodyPr>
          <a:lstStyle/>
          <a:p>
            <a:pPr algn="ctr"/>
            <a:r>
              <a:rPr lang="en-US" sz="3600" dirty="0">
                <a:solidFill>
                  <a:schemeClr val="tx1">
                    <a:lumMod val="65000"/>
                    <a:lumOff val="35000"/>
                  </a:schemeClr>
                </a:solidFill>
              </a:rPr>
              <a:t>Clever Elephants Layered Analysis</a:t>
            </a:r>
          </a:p>
        </p:txBody>
      </p:sp>
      <p:sp>
        <p:nvSpPr>
          <p:cNvPr id="3" name="Content Placeholder 2">
            <a:extLst>
              <a:ext uri="{FF2B5EF4-FFF2-40B4-BE49-F238E27FC236}">
                <a16:creationId xmlns:a16="http://schemas.microsoft.com/office/drawing/2014/main" id="{42B20249-88F2-5597-2816-DDE0E42BA693}"/>
              </a:ext>
            </a:extLst>
          </p:cNvPr>
          <p:cNvSpPr>
            <a:spLocks noGrp="1"/>
          </p:cNvSpPr>
          <p:nvPr>
            <p:ph idx="1"/>
          </p:nvPr>
        </p:nvSpPr>
        <p:spPr>
          <a:xfrm>
            <a:off x="1851102" y="1237539"/>
            <a:ext cx="9779621" cy="4224815"/>
          </a:xfrm>
        </p:spPr>
        <p:txBody>
          <a:bodyPr>
            <a:noAutofit/>
          </a:bodyPr>
          <a:lstStyle/>
          <a:p>
            <a:pPr marL="0" indent="0">
              <a:lnSpc>
                <a:spcPct val="130000"/>
              </a:lnSpc>
              <a:buNone/>
            </a:pPr>
            <a:r>
              <a:rPr lang="en-GB" sz="1600" dirty="0">
                <a:solidFill>
                  <a:schemeClr val="tx1">
                    <a:lumMod val="65000"/>
                    <a:lumOff val="35000"/>
                  </a:schemeClr>
                </a:solidFill>
              </a:rPr>
              <a:t>Throughout chapter 10, Didion presents characters as obsessively concerned with maintaining an image of youth, beauty, and perfection, revealing the superficial values of their social world. This is evidenced in the description of BZ’s body as </a:t>
            </a:r>
            <a:r>
              <a:rPr lang="en-GB" sz="1600" i="1" dirty="0">
                <a:solidFill>
                  <a:schemeClr val="tx1">
                    <a:lumMod val="65000"/>
                    <a:lumOff val="35000"/>
                  </a:schemeClr>
                </a:solidFill>
              </a:rPr>
              <a:t>“perpetually oiled, tanned, gleaming” </a:t>
            </a:r>
            <a:r>
              <a:rPr lang="en-GB" sz="1600" dirty="0">
                <a:solidFill>
                  <a:schemeClr val="tx1">
                    <a:lumMod val="65000"/>
                    <a:lumOff val="35000"/>
                  </a:schemeClr>
                </a:solidFill>
              </a:rPr>
              <a:t>and later when Maria imagines they had </a:t>
            </a:r>
            <a:r>
              <a:rPr lang="en-GB" sz="1600" i="1" dirty="0">
                <a:solidFill>
                  <a:schemeClr val="tx1">
                    <a:lumMod val="65000"/>
                    <a:lumOff val="35000"/>
                  </a:schemeClr>
                </a:solidFill>
              </a:rPr>
              <a:t>“an arrangement with mortality.”</a:t>
            </a:r>
            <a:r>
              <a:rPr lang="en-GB" sz="1600" dirty="0">
                <a:solidFill>
                  <a:schemeClr val="tx1">
                    <a:lumMod val="65000"/>
                    <a:lumOff val="35000"/>
                  </a:schemeClr>
                </a:solidFill>
              </a:rPr>
              <a:t> The adjective </a:t>
            </a:r>
            <a:r>
              <a:rPr lang="en-GB" sz="1600" i="1" dirty="0">
                <a:solidFill>
                  <a:schemeClr val="tx1">
                    <a:lumMod val="65000"/>
                    <a:lumOff val="35000"/>
                  </a:schemeClr>
                </a:solidFill>
              </a:rPr>
              <a:t>‘gleaming’ </a:t>
            </a:r>
            <a:r>
              <a:rPr lang="en-GB" sz="1600" dirty="0">
                <a:solidFill>
                  <a:schemeClr val="tx1">
                    <a:lumMod val="65000"/>
                    <a:lumOff val="35000"/>
                  </a:schemeClr>
                </a:solidFill>
              </a:rPr>
              <a:t>suggests something polished, artificial or manufactured rather than something natural, while the triple structure of adjectives mimics the action of BZ carefully maintaining his body’s appearance. This impression of artificial preservation is enhanced through the metaphor of having an </a:t>
            </a:r>
            <a:r>
              <a:rPr lang="en-GB" sz="1600" i="1" dirty="0">
                <a:solidFill>
                  <a:schemeClr val="tx1">
                    <a:lumMod val="65000"/>
                    <a:lumOff val="35000"/>
                  </a:schemeClr>
                </a:solidFill>
              </a:rPr>
              <a:t>‘arrangement with mortality,’ </a:t>
            </a:r>
            <a:r>
              <a:rPr lang="en-GB" sz="1600" dirty="0">
                <a:solidFill>
                  <a:schemeClr val="tx1">
                    <a:lumMod val="65000"/>
                    <a:lumOff val="35000"/>
                  </a:schemeClr>
                </a:solidFill>
              </a:rPr>
              <a:t>as if they have made an unnatural bargain to stay forever young. Moreover, the description of the group as </a:t>
            </a:r>
            <a:r>
              <a:rPr lang="en-GB" sz="1600" i="1" dirty="0">
                <a:solidFill>
                  <a:schemeClr val="tx1">
                    <a:lumMod val="65000"/>
                    <a:lumOff val="35000"/>
                  </a:schemeClr>
                </a:solidFill>
              </a:rPr>
              <a:t>“arranged in tableau” </a:t>
            </a:r>
            <a:r>
              <a:rPr lang="en-GB" sz="1600" dirty="0">
                <a:solidFill>
                  <a:schemeClr val="tx1">
                    <a:lumMod val="65000"/>
                    <a:lumOff val="35000"/>
                  </a:schemeClr>
                </a:solidFill>
              </a:rPr>
              <a:t>evokes a staged image, as if the characters are putting on a performance, creating a carefully presented image of glamour rather than enjoying a spontaneous interaction between them. The characters seem less like individuals, but more like objects frozen in youth and beauty. All the images are of physical perfection rather than personal qualities, suggesting the outward image is the only thing they value. People are presented as bodies for admiration above all else, making the culture of the group feel contrived and inauthentic. As readers, we may start to question how authentic such characters really are and even start to feel unsettled by their apparent flawlessness, which seems staged and artificial. Through this obsession with beauty, Didion exposes the emptiness that lies beneath the surface of Hollywood’s superficially glamorous lifestyle.</a:t>
            </a:r>
          </a:p>
        </p:txBody>
      </p:sp>
      <p:sp>
        <p:nvSpPr>
          <p:cNvPr id="7" name="TextBox 6">
            <a:extLst>
              <a:ext uri="{FF2B5EF4-FFF2-40B4-BE49-F238E27FC236}">
                <a16:creationId xmlns:a16="http://schemas.microsoft.com/office/drawing/2014/main" id="{5E7FBA8B-F910-320A-2BE6-42CFECA3CDDA}"/>
              </a:ext>
            </a:extLst>
          </p:cNvPr>
          <p:cNvSpPr txBox="1"/>
          <p:nvPr/>
        </p:nvSpPr>
        <p:spPr>
          <a:xfrm>
            <a:off x="258953" y="1714627"/>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601BCD40-3453-3447-B227-20FF2FAC5F93}"/>
              </a:ext>
            </a:extLst>
          </p:cNvPr>
          <p:cNvSpPr txBox="1"/>
          <p:nvPr/>
        </p:nvSpPr>
        <p:spPr>
          <a:xfrm>
            <a:off x="258953" y="3625046"/>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14" name="TextBox 13">
            <a:extLst>
              <a:ext uri="{FF2B5EF4-FFF2-40B4-BE49-F238E27FC236}">
                <a16:creationId xmlns:a16="http://schemas.microsoft.com/office/drawing/2014/main" id="{69CCCB76-3C05-0EAA-0ED4-13EA3272A6A7}"/>
              </a:ext>
            </a:extLst>
          </p:cNvPr>
          <p:cNvSpPr txBox="1"/>
          <p:nvPr/>
        </p:nvSpPr>
        <p:spPr>
          <a:xfrm>
            <a:off x="258953" y="5532531"/>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
        <p:nvSpPr>
          <p:cNvPr id="20" name="Left Brace 19">
            <a:extLst>
              <a:ext uri="{FF2B5EF4-FFF2-40B4-BE49-F238E27FC236}">
                <a16:creationId xmlns:a16="http://schemas.microsoft.com/office/drawing/2014/main" id="{023466B7-A5CF-8A8A-6DD0-955D90C24DCC}"/>
              </a:ext>
            </a:extLst>
          </p:cNvPr>
          <p:cNvSpPr/>
          <p:nvPr/>
        </p:nvSpPr>
        <p:spPr>
          <a:xfrm>
            <a:off x="939177" y="5177952"/>
            <a:ext cx="657922" cy="107849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Left Brace 20">
            <a:extLst>
              <a:ext uri="{FF2B5EF4-FFF2-40B4-BE49-F238E27FC236}">
                <a16:creationId xmlns:a16="http://schemas.microsoft.com/office/drawing/2014/main" id="{D2CB0C30-8428-E480-D23C-2103BFB8407E}"/>
              </a:ext>
            </a:extLst>
          </p:cNvPr>
          <p:cNvSpPr/>
          <p:nvPr/>
        </p:nvSpPr>
        <p:spPr>
          <a:xfrm>
            <a:off x="939179" y="2561046"/>
            <a:ext cx="657922" cy="249733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39E3F3B8-5628-3937-1D11-86E4CF9E64B2}"/>
              </a:ext>
            </a:extLst>
          </p:cNvPr>
          <p:cNvSpPr/>
          <p:nvPr/>
        </p:nvSpPr>
        <p:spPr>
          <a:xfrm>
            <a:off x="939177" y="1348069"/>
            <a:ext cx="657922" cy="110244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7522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a:xfrm>
            <a:off x="838200" y="492445"/>
            <a:ext cx="10515600" cy="1325563"/>
          </a:xfrm>
        </p:spPr>
        <p:txBody>
          <a:bodyPr/>
          <a:lstStyle/>
          <a:p>
            <a:pPr algn="ctr"/>
            <a:r>
              <a:rPr lang="en-US" dirty="0">
                <a:solidFill>
                  <a:schemeClr val="tx1">
                    <a:lumMod val="65000"/>
                    <a:lumOff val="35000"/>
                  </a:schemeClr>
                </a:solidFill>
              </a:rPr>
              <a:t>Analysis Writing Practice: </a:t>
            </a:r>
            <a:r>
              <a:rPr lang="en-US" i="1" dirty="0">
                <a:solidFill>
                  <a:schemeClr val="tx1">
                    <a:lumMod val="65000"/>
                    <a:lumOff val="35000"/>
                  </a:schemeClr>
                </a:solidFill>
              </a:rPr>
              <a:t>Didion</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866261"/>
            <a:ext cx="10515600" cy="4486275"/>
          </a:xfrm>
        </p:spPr>
        <p:txBody>
          <a:bodyPr>
            <a:normAutofit fontScale="70000" lnSpcReduction="20000"/>
          </a:bodyPr>
          <a:lstStyle/>
          <a:p>
            <a:pPr>
              <a:lnSpc>
                <a:spcPct val="140000"/>
              </a:lnSpc>
            </a:pPr>
            <a:r>
              <a:rPr lang="en-US" dirty="0">
                <a:solidFill>
                  <a:schemeClr val="tx1">
                    <a:lumMod val="65000"/>
                    <a:lumOff val="35000"/>
                  </a:schemeClr>
                </a:solidFill>
              </a:rPr>
              <a:t>Choose another idea from the extract (or from Chapter 10) of </a:t>
            </a:r>
            <a:r>
              <a:rPr lang="en-US" i="1" dirty="0">
                <a:solidFill>
                  <a:schemeClr val="tx1">
                    <a:lumMod val="65000"/>
                    <a:lumOff val="35000"/>
                  </a:schemeClr>
                </a:solidFill>
              </a:rPr>
              <a:t>Play It As It Lays </a:t>
            </a:r>
            <a:r>
              <a:rPr lang="en-US" dirty="0">
                <a:solidFill>
                  <a:schemeClr val="tx1">
                    <a:lumMod val="65000"/>
                    <a:lumOff val="35000"/>
                  </a:schemeClr>
                </a:solidFill>
              </a:rPr>
              <a:t>that answers the question: </a:t>
            </a:r>
            <a:r>
              <a:rPr lang="en-US" i="1" dirty="0">
                <a:solidFill>
                  <a:schemeClr val="tx1">
                    <a:lumMod val="65000"/>
                    <a:lumOff val="35000"/>
                  </a:schemeClr>
                </a:solidFill>
              </a:rPr>
              <a:t>How does Didion present the emptiness beneath a world obsessed with appearance?</a:t>
            </a:r>
          </a:p>
          <a:p>
            <a:pPr>
              <a:lnSpc>
                <a:spcPct val="140000"/>
              </a:lnSpc>
            </a:pPr>
            <a:r>
              <a:rPr lang="en-US" dirty="0">
                <a:solidFill>
                  <a:schemeClr val="tx1">
                    <a:lumMod val="65000"/>
                    <a:lumOff val="35000"/>
                  </a:schemeClr>
                </a:solidFill>
              </a:rPr>
              <a:t>For instance: the artificiality symbolized by the lemon juice; the contrast between surface glamour and Maria’s interior thoughts; the contrast between Maria and masseur; a growing awareness of the hollowness of Maria’s social circle.</a:t>
            </a:r>
          </a:p>
          <a:p>
            <a:pPr>
              <a:lnSpc>
                <a:spcPct val="140000"/>
              </a:lnSpc>
            </a:pPr>
            <a:r>
              <a:rPr lang="en-US" dirty="0">
                <a:solidFill>
                  <a:schemeClr val="tx1">
                    <a:lumMod val="65000"/>
                    <a:lumOff val="35000"/>
                  </a:schemeClr>
                </a:solidFill>
              </a:rPr>
              <a:t>Create a Clever Elephants planning frame(s) for at least one paragraph and write your answer.</a:t>
            </a:r>
          </a:p>
          <a:p>
            <a:pPr>
              <a:lnSpc>
                <a:spcPct val="140000"/>
              </a:lnSpc>
            </a:pPr>
            <a:r>
              <a:rPr lang="en-US" dirty="0">
                <a:solidFill>
                  <a:schemeClr val="tx1">
                    <a:lumMod val="65000"/>
                    <a:lumOff val="35000"/>
                  </a:schemeClr>
                </a:solidFill>
              </a:rPr>
              <a:t>If this is the first time you’ve used the Clever Elephants mnemonic, to make doubly sure you’ve included all the different analysis elements, </a:t>
            </a:r>
            <a:r>
              <a:rPr lang="en-US" dirty="0" err="1">
                <a:solidFill>
                  <a:schemeClr val="tx1">
                    <a:lumMod val="65000"/>
                    <a:lumOff val="35000"/>
                  </a:schemeClr>
                </a:solidFill>
              </a:rPr>
              <a:t>colour</a:t>
            </a:r>
            <a:r>
              <a:rPr lang="en-US" dirty="0">
                <a:solidFill>
                  <a:schemeClr val="tx1">
                    <a:lumMod val="65000"/>
                    <a:lumOff val="35000"/>
                  </a:schemeClr>
                </a:solidFill>
              </a:rPr>
              <a:t>-code your first couple of paragraphs before you submit them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alphaModFix amt="79000"/>
          </a:blip>
          <a:stretch>
            <a:fillRect/>
          </a:stretch>
        </p:blipFill>
        <p:spPr>
          <a:xfrm rot="632749">
            <a:off x="10375440" y="423801"/>
            <a:ext cx="1287278" cy="1287278"/>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
            <a:lum/>
          </a:blip>
          <a:srcRect/>
          <a:stretch>
            <a:fillRect t="-39000" b="-39000"/>
          </a:stretch>
        </a:blip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52440F7-1386-A338-D0CB-329C39A8E3A5}"/>
              </a:ext>
            </a:extLst>
          </p:cNvPr>
          <p:cNvGraphicFramePr>
            <a:graphicFrameLocks noGrp="1"/>
          </p:cNvGraphicFramePr>
          <p:nvPr>
            <p:ph idx="1"/>
            <p:extLst>
              <p:ext uri="{D42A27DB-BD31-4B8C-83A1-F6EECF244321}">
                <p14:modId xmlns:p14="http://schemas.microsoft.com/office/powerpoint/2010/main" val="1954056399"/>
              </p:ext>
            </p:extLst>
          </p:nvPr>
        </p:nvGraphicFramePr>
        <p:xfrm>
          <a:off x="838200" y="365760"/>
          <a:ext cx="10515600" cy="6163440"/>
        </p:xfrm>
        <a:graphic>
          <a:graphicData uri="http://schemas.openxmlformats.org/drawingml/2006/table">
            <a:tbl>
              <a:tblPr firstRow="1" bandRow="1">
                <a:tableStyleId>{5C22544A-7EE6-4342-B048-85BDC9FD1C3A}</a:tableStyleId>
              </a:tblPr>
              <a:tblGrid>
                <a:gridCol w="2128024">
                  <a:extLst>
                    <a:ext uri="{9D8B030D-6E8A-4147-A177-3AD203B41FA5}">
                      <a16:colId xmlns:a16="http://schemas.microsoft.com/office/drawing/2014/main" val="3277424840"/>
                    </a:ext>
                  </a:extLst>
                </a:gridCol>
                <a:gridCol w="4193788">
                  <a:extLst>
                    <a:ext uri="{9D8B030D-6E8A-4147-A177-3AD203B41FA5}">
                      <a16:colId xmlns:a16="http://schemas.microsoft.com/office/drawing/2014/main" val="3846457307"/>
                    </a:ext>
                  </a:extLst>
                </a:gridCol>
                <a:gridCol w="4193788">
                  <a:extLst>
                    <a:ext uri="{9D8B030D-6E8A-4147-A177-3AD203B41FA5}">
                      <a16:colId xmlns:a16="http://schemas.microsoft.com/office/drawing/2014/main" val="3279074337"/>
                    </a:ext>
                  </a:extLst>
                </a:gridCol>
              </a:tblGrid>
              <a:tr h="893928">
                <a:tc gridSpan="3">
                  <a:txBody>
                    <a:bodyPr/>
                    <a:lstStyle/>
                    <a:p>
                      <a:endParaRPr lang="en-US" dirty="0"/>
                    </a:p>
                    <a:p>
                      <a:pPr algn="ctr"/>
                      <a:r>
                        <a:rPr lang="en-US" dirty="0"/>
                        <a:t>Useful Sentence Patterns for Clever Elephants Analysis </a:t>
                      </a:r>
                    </a:p>
                    <a:p>
                      <a:pPr algn="ctr"/>
                      <a:endParaRPr lang="en-US" dirty="0"/>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2936131445"/>
                  </a:ext>
                </a:extLst>
              </a:tr>
              <a:tr h="874840">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nSpc>
                          <a:spcPct val="150000"/>
                        </a:lnSpc>
                      </a:pPr>
                      <a:r>
                        <a:rPr lang="en-US" sz="1700" dirty="0">
                          <a:solidFill>
                            <a:schemeClr val="tx1">
                              <a:lumMod val="65000"/>
                              <a:lumOff val="35000"/>
                            </a:schemeClr>
                          </a:solidFill>
                        </a:rPr>
                        <a:t>Through… Didion conveys…</a:t>
                      </a:r>
                    </a:p>
                    <a:p>
                      <a:pPr>
                        <a:lnSpc>
                          <a:spcPct val="150000"/>
                        </a:lnSpc>
                      </a:pPr>
                      <a:r>
                        <a:rPr lang="en-US" sz="1700" dirty="0">
                          <a:solidFill>
                            <a:schemeClr val="tx1">
                              <a:lumMod val="65000"/>
                              <a:lumOff val="35000"/>
                            </a:schemeClr>
                          </a:solidFill>
                        </a:rPr>
                        <a:t>The writer uses… to…</a:t>
                      </a:r>
                    </a:p>
                  </a:txBody>
                  <a:tcPr/>
                </a:tc>
                <a:tc>
                  <a:txBody>
                    <a:bodyPr/>
                    <a:lstStyle/>
                    <a:p>
                      <a:pPr>
                        <a:lnSpc>
                          <a:spcPct val="150000"/>
                        </a:lnSpc>
                      </a:pPr>
                      <a:r>
                        <a:rPr lang="en-US" sz="1700" dirty="0">
                          <a:solidFill>
                            <a:schemeClr val="tx1">
                              <a:lumMod val="65000"/>
                              <a:lumOff val="35000"/>
                            </a:schemeClr>
                          </a:solidFill>
                        </a:rPr>
                        <a:t>Didion presents… by…</a:t>
                      </a:r>
                    </a:p>
                    <a:p>
                      <a:pPr>
                        <a:lnSpc>
                          <a:spcPct val="150000"/>
                        </a:lnSpc>
                      </a:pPr>
                      <a:endParaRPr lang="en-US" sz="1700" dirty="0">
                        <a:solidFill>
                          <a:schemeClr val="tx1">
                            <a:lumMod val="65000"/>
                            <a:lumOff val="35000"/>
                          </a:schemeClr>
                        </a:solidFill>
                      </a:endParaRPr>
                    </a:p>
                  </a:txBody>
                  <a:tcPr/>
                </a:tc>
                <a:extLst>
                  <a:ext uri="{0D108BD9-81ED-4DB2-BD59-A6C34878D82A}">
                    <a16:rowId xmlns:a16="http://schemas.microsoft.com/office/drawing/2014/main" val="1277954156"/>
                  </a:ext>
                </a:extLst>
              </a:tr>
              <a:tr h="874840">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nSpc>
                          <a:spcPct val="150000"/>
                        </a:lnSpc>
                      </a:pPr>
                      <a:r>
                        <a:rPr lang="en-US" sz="1700" dirty="0">
                          <a:solidFill>
                            <a:schemeClr val="tx1">
                              <a:lumMod val="65000"/>
                              <a:lumOff val="35000"/>
                            </a:schemeClr>
                          </a:solidFill>
                        </a:rPr>
                        <a:t>For example: “…”</a:t>
                      </a:r>
                    </a:p>
                    <a:p>
                      <a:pPr>
                        <a:lnSpc>
                          <a:spcPct val="150000"/>
                        </a:lnSpc>
                      </a:pPr>
                      <a:r>
                        <a:rPr lang="en-US" sz="1700" dirty="0">
                          <a:solidFill>
                            <a:schemeClr val="tx1">
                              <a:lumMod val="65000"/>
                              <a:lumOff val="35000"/>
                            </a:schemeClr>
                          </a:solidFill>
                        </a:rPr>
                        <a:t>This can be seen in the words: “…”</a:t>
                      </a:r>
                    </a:p>
                  </a:txBody>
                  <a:tcPr/>
                </a:tc>
                <a:tc>
                  <a:txBody>
                    <a:bodyPr/>
                    <a:lstStyle/>
                    <a:p>
                      <a:pPr>
                        <a:lnSpc>
                          <a:spcPct val="150000"/>
                        </a:lnSpc>
                      </a:pPr>
                      <a:r>
                        <a:rPr lang="en-US" sz="1700" dirty="0">
                          <a:solidFill>
                            <a:schemeClr val="tx1">
                              <a:lumMod val="65000"/>
                              <a:lumOff val="35000"/>
                            </a:schemeClr>
                          </a:solidFill>
                        </a:rPr>
                        <a:t>The narrator thinks: “…”</a:t>
                      </a:r>
                    </a:p>
                    <a:p>
                      <a:pPr>
                        <a:lnSpc>
                          <a:spcPct val="150000"/>
                        </a:lnSpc>
                      </a:pPr>
                      <a:r>
                        <a:rPr lang="en-US" sz="1700" dirty="0">
                          <a:solidFill>
                            <a:schemeClr val="tx1">
                              <a:lumMod val="65000"/>
                              <a:lumOff val="35000"/>
                            </a:schemeClr>
                          </a:solidFill>
                        </a:rPr>
                        <a:t>This is evidenced by: “…”</a:t>
                      </a:r>
                    </a:p>
                  </a:txBody>
                  <a:tcPr/>
                </a:tc>
                <a:extLst>
                  <a:ext uri="{0D108BD9-81ED-4DB2-BD59-A6C34878D82A}">
                    <a16:rowId xmlns:a16="http://schemas.microsoft.com/office/drawing/2014/main" val="1022109002"/>
                  </a:ext>
                </a:extLst>
              </a:tr>
              <a:tr h="874840">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nSpc>
                          <a:spcPct val="150000"/>
                        </a:lnSpc>
                      </a:pPr>
                      <a:r>
                        <a:rPr lang="en-US" sz="1700" dirty="0">
                          <a:solidFill>
                            <a:schemeClr val="tx1">
                              <a:lumMod val="65000"/>
                              <a:lumOff val="35000"/>
                            </a:schemeClr>
                          </a:solidFill>
                        </a:rPr>
                        <a:t>The word X connotes… </a:t>
                      </a:r>
                    </a:p>
                    <a:p>
                      <a:pPr>
                        <a:lnSpc>
                          <a:spcPct val="150000"/>
                        </a:lnSpc>
                      </a:pPr>
                      <a:r>
                        <a:rPr lang="en-US" sz="1700" dirty="0">
                          <a:solidFill>
                            <a:schemeClr val="tx1">
                              <a:lumMod val="65000"/>
                              <a:lumOff val="35000"/>
                            </a:schemeClr>
                          </a:solidFill>
                        </a:rPr>
                        <a:t>The detail of… reveals…</a:t>
                      </a:r>
                    </a:p>
                  </a:txBody>
                  <a:tcPr/>
                </a:tc>
                <a:tc>
                  <a:txBody>
                    <a:bodyPr/>
                    <a:lstStyle/>
                    <a:p>
                      <a:pPr>
                        <a:lnSpc>
                          <a:spcPct val="150000"/>
                        </a:lnSpc>
                      </a:pPr>
                      <a:r>
                        <a:rPr lang="en-US" sz="1700" dirty="0">
                          <a:solidFill>
                            <a:schemeClr val="tx1">
                              <a:lumMod val="65000"/>
                              <a:lumOff val="35000"/>
                            </a:schemeClr>
                          </a:solidFill>
                        </a:rPr>
                        <a:t>The writer uses… to imply…</a:t>
                      </a:r>
                    </a:p>
                    <a:p>
                      <a:pPr>
                        <a:lnSpc>
                          <a:spcPct val="150000"/>
                        </a:lnSpc>
                      </a:pPr>
                      <a:r>
                        <a:rPr lang="en-US" sz="1700" dirty="0">
                          <a:solidFill>
                            <a:schemeClr val="tx1">
                              <a:lumMod val="65000"/>
                              <a:lumOff val="35000"/>
                            </a:schemeClr>
                          </a:solidFill>
                        </a:rPr>
                        <a:t>Through the writer’s choice of… </a:t>
                      </a:r>
                    </a:p>
                  </a:txBody>
                  <a:tcPr/>
                </a:tc>
                <a:extLst>
                  <a:ext uri="{0D108BD9-81ED-4DB2-BD59-A6C34878D82A}">
                    <a16:rowId xmlns:a16="http://schemas.microsoft.com/office/drawing/2014/main" val="1582782759"/>
                  </a:ext>
                </a:extLst>
              </a:tr>
              <a:tr h="874840">
                <a:tc>
                  <a:txBody>
                    <a:bodyPr/>
                    <a:lstStyle/>
                    <a:p>
                      <a:pPr algn="ctr"/>
                      <a:r>
                        <a:rPr lang="en-US" b="1" dirty="0">
                          <a:solidFill>
                            <a:schemeClr val="tx1">
                              <a:lumMod val="65000"/>
                              <a:lumOff val="35000"/>
                            </a:schemeClr>
                          </a:solidFill>
                        </a:rPr>
                        <a:t>Explanation</a:t>
                      </a:r>
                    </a:p>
                  </a:txBody>
                  <a:tcPr anchor="ctr">
                    <a:solidFill>
                      <a:srgbClr val="B4E5A2">
                        <a:alpha val="50196"/>
                      </a:srgbClr>
                    </a:solidFill>
                  </a:tcPr>
                </a:tc>
                <a:tc>
                  <a:txBody>
                    <a:bodyPr/>
                    <a:lstStyle/>
                    <a:p>
                      <a:pPr>
                        <a:lnSpc>
                          <a:spcPct val="150000"/>
                        </a:lnSpc>
                      </a:pPr>
                      <a:r>
                        <a:rPr lang="en-US" sz="1700" dirty="0">
                          <a:solidFill>
                            <a:schemeClr val="tx1">
                              <a:lumMod val="65000"/>
                              <a:lumOff val="35000"/>
                            </a:schemeClr>
                          </a:solidFill>
                        </a:rPr>
                        <a:t>Such use of language conveys the idea…</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The metaphor creates an impression that… </a:t>
                      </a:r>
                    </a:p>
                  </a:txBody>
                  <a:tcPr/>
                </a:tc>
                <a:tc>
                  <a:txBody>
                    <a:bodyPr/>
                    <a:lstStyle/>
                    <a:p>
                      <a:pPr>
                        <a:lnSpc>
                          <a:spcPct val="150000"/>
                        </a:lnSpc>
                      </a:pPr>
                      <a:r>
                        <a:rPr lang="en-US" sz="1700" dirty="0">
                          <a:solidFill>
                            <a:schemeClr val="tx1">
                              <a:lumMod val="65000"/>
                              <a:lumOff val="35000"/>
                            </a:schemeClr>
                          </a:solidFill>
                        </a:rPr>
                        <a:t>The phrase calls attention to…</a:t>
                      </a:r>
                    </a:p>
                    <a:p>
                      <a:pPr>
                        <a:lnSpc>
                          <a:spcPct val="150000"/>
                        </a:lnSpc>
                      </a:pPr>
                      <a:r>
                        <a:rPr lang="en-US" sz="1700" dirty="0">
                          <a:solidFill>
                            <a:schemeClr val="tx1">
                              <a:lumMod val="65000"/>
                              <a:lumOff val="35000"/>
                            </a:schemeClr>
                          </a:solidFill>
                        </a:rPr>
                        <a:t>Didion is suggesting…</a:t>
                      </a:r>
                    </a:p>
                  </a:txBody>
                  <a:tcPr/>
                </a:tc>
                <a:extLst>
                  <a:ext uri="{0D108BD9-81ED-4DB2-BD59-A6C34878D82A}">
                    <a16:rowId xmlns:a16="http://schemas.microsoft.com/office/drawing/2014/main" val="1527413795"/>
                  </a:ext>
                </a:extLst>
              </a:tr>
              <a:tr h="874840">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nSpc>
                          <a:spcPct val="150000"/>
                        </a:lnSpc>
                      </a:pPr>
                      <a:r>
                        <a:rPr lang="en-US" sz="1700" dirty="0">
                          <a:solidFill>
                            <a:schemeClr val="tx1">
                              <a:lumMod val="65000"/>
                              <a:lumOff val="35000"/>
                            </a:schemeClr>
                          </a:solidFill>
                        </a:rPr>
                        <a:t>Readers are encouraged to think…</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This might make readers question…</a:t>
                      </a:r>
                    </a:p>
                  </a:txBody>
                  <a:tcPr/>
                </a:tc>
                <a:tc>
                  <a:txBody>
                    <a:bodyPr/>
                    <a:lstStyle/>
                    <a:p>
                      <a:pPr>
                        <a:lnSpc>
                          <a:spcPct val="150000"/>
                        </a:lnSpc>
                      </a:pPr>
                      <a:r>
                        <a:rPr lang="en-US" sz="1700" dirty="0">
                          <a:solidFill>
                            <a:schemeClr val="tx1">
                              <a:lumMod val="65000"/>
                              <a:lumOff val="35000"/>
                            </a:schemeClr>
                          </a:solidFill>
                        </a:rPr>
                        <a:t>Readers might become aware of…</a:t>
                      </a:r>
                    </a:p>
                    <a:p>
                      <a:pPr>
                        <a:lnSpc>
                          <a:spcPct val="150000"/>
                        </a:lnSpc>
                      </a:pPr>
                      <a:r>
                        <a:rPr lang="en-US" sz="1700" dirty="0">
                          <a:solidFill>
                            <a:schemeClr val="tx1">
                              <a:lumMod val="65000"/>
                              <a:lumOff val="35000"/>
                            </a:schemeClr>
                          </a:solidFill>
                        </a:rPr>
                        <a:t>Readers may feel…</a:t>
                      </a:r>
                    </a:p>
                  </a:txBody>
                  <a:tcPr/>
                </a:tc>
                <a:extLst>
                  <a:ext uri="{0D108BD9-81ED-4DB2-BD59-A6C34878D82A}">
                    <a16:rowId xmlns:a16="http://schemas.microsoft.com/office/drawing/2014/main" val="1682976975"/>
                  </a:ext>
                </a:extLst>
              </a:tr>
              <a:tr h="874840">
                <a:tc>
                  <a:txBody>
                    <a:bodyPr/>
                    <a:lstStyle/>
                    <a:p>
                      <a:pPr algn="ctr"/>
                      <a:r>
                        <a:rPr lang="en-US" b="1" dirty="0">
                          <a:solidFill>
                            <a:schemeClr val="tx1">
                              <a:lumMod val="65000"/>
                              <a:lumOff val="35000"/>
                            </a:schemeClr>
                          </a:solidFill>
                        </a:rPr>
                        <a:t>Circle Back</a:t>
                      </a:r>
                    </a:p>
                  </a:txBody>
                  <a:tcPr anchor="ctr">
                    <a:solidFill>
                      <a:schemeClr val="accent5">
                        <a:lumMod val="40000"/>
                        <a:lumOff val="60000"/>
                        <a:alpha val="50196"/>
                      </a:schemeClr>
                    </a:solidFill>
                  </a:tcPr>
                </a:tc>
                <a:tc>
                  <a:txBody>
                    <a:bodyPr/>
                    <a:lstStyle/>
                    <a:p>
                      <a:pPr>
                        <a:lnSpc>
                          <a:spcPct val="150000"/>
                        </a:lnSpc>
                      </a:pPr>
                      <a:r>
                        <a:rPr lang="en-US" sz="1700" dirty="0">
                          <a:solidFill>
                            <a:schemeClr val="tx1">
                              <a:lumMod val="65000"/>
                              <a:lumOff val="35000"/>
                            </a:schemeClr>
                          </a:solidFill>
                        </a:rPr>
                        <a:t>Therefore, by combining… Didion implies…</a:t>
                      </a:r>
                    </a:p>
                    <a:p>
                      <a:pPr>
                        <a:lnSpc>
                          <a:spcPct val="150000"/>
                        </a:lnSpc>
                      </a:pPr>
                      <a:r>
                        <a:rPr lang="en-US" sz="1700" dirty="0">
                          <a:solidFill>
                            <a:schemeClr val="tx1">
                              <a:lumMod val="65000"/>
                              <a:lumOff val="35000"/>
                            </a:schemeClr>
                          </a:solidFill>
                        </a:rPr>
                        <a:t>Through this… Didion exposes…</a:t>
                      </a:r>
                    </a:p>
                  </a:txBody>
                  <a:tcPr/>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700" dirty="0">
                          <a:solidFill>
                            <a:schemeClr val="tx1">
                              <a:lumMod val="65000"/>
                              <a:lumOff val="35000"/>
                            </a:schemeClr>
                          </a:solidFill>
                        </a:rPr>
                        <a:t>Overall, Didion suggests…</a:t>
                      </a:r>
                    </a:p>
                    <a:p>
                      <a:pPr marL="0" marR="0" lvl="0" indent="0" algn="l" defTabSz="914400" rtl="0" eaLnBrk="1" fontAlgn="auto" latinLnBrk="0" hangingPunct="1">
                        <a:lnSpc>
                          <a:spcPct val="150000"/>
                        </a:lnSpc>
                        <a:spcBef>
                          <a:spcPts val="0"/>
                        </a:spcBef>
                        <a:spcAft>
                          <a:spcPts val="0"/>
                        </a:spcAft>
                        <a:buClrTx/>
                        <a:buSzTx/>
                        <a:buFontTx/>
                        <a:buNone/>
                        <a:tabLst/>
                        <a:defRPr/>
                      </a:pPr>
                      <a:endParaRPr lang="en-US" sz="1700" dirty="0">
                        <a:solidFill>
                          <a:schemeClr val="tx1">
                            <a:lumMod val="65000"/>
                            <a:lumOff val="35000"/>
                          </a:schemeClr>
                        </a:solidFill>
                      </a:endParaRPr>
                    </a:p>
                  </a:txBody>
                  <a:tcPr/>
                </a:tc>
                <a:extLst>
                  <a:ext uri="{0D108BD9-81ED-4DB2-BD59-A6C34878D82A}">
                    <a16:rowId xmlns:a16="http://schemas.microsoft.com/office/drawing/2014/main" val="1324176889"/>
                  </a:ext>
                </a:extLst>
              </a:tr>
            </a:tbl>
          </a:graphicData>
        </a:graphic>
      </p:graphicFrame>
    </p:spTree>
    <p:extLst>
      <p:ext uri="{BB962C8B-B14F-4D97-AF65-F5344CB8AC3E}">
        <p14:creationId xmlns:p14="http://schemas.microsoft.com/office/powerpoint/2010/main" val="953233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1987</TotalTime>
  <Words>2038</Words>
  <Application>Microsoft Macintosh PowerPoint</Application>
  <PresentationFormat>Widescreen</PresentationFormat>
  <Paragraphs>122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Clever Elephants Always Eat Ice Cream</vt:lpstr>
      <vt:lpstr>Introduction</vt:lpstr>
      <vt:lpstr>PowerPoint Presentation</vt:lpstr>
      <vt:lpstr>PowerPoint Presentation</vt:lpstr>
      <vt:lpstr>PowerPoint Presentation</vt:lpstr>
      <vt:lpstr>PowerPoint Presentation</vt:lpstr>
      <vt:lpstr>Clever Elephants Analysis Sample</vt:lpstr>
      <vt:lpstr>PowerPoint Presentation</vt:lpstr>
      <vt:lpstr>Clever Elephants Layered Analysis</vt:lpstr>
      <vt:lpstr>Analysis Writing Practice: Didion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9</cp:revision>
  <dcterms:created xsi:type="dcterms:W3CDTF">2026-09-14T02:51:02Z</dcterms:created>
  <dcterms:modified xsi:type="dcterms:W3CDTF">2026-10-14T01:41:52Z</dcterms:modified>
</cp:coreProperties>
</file>