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8"/>
  </p:notesMasterIdLst>
  <p:sldIdLst>
    <p:sldId id="256" r:id="rId2"/>
    <p:sldId id="257" r:id="rId3"/>
    <p:sldId id="259" r:id="rId4"/>
    <p:sldId id="258" r:id="rId5"/>
    <p:sldId id="260" r:id="rId6"/>
    <p:sldId id="277" r:id="rId7"/>
    <p:sldId id="262" r:id="rId8"/>
    <p:sldId id="263" r:id="rId9"/>
    <p:sldId id="264" r:id="rId10"/>
    <p:sldId id="265" r:id="rId11"/>
    <p:sldId id="298" r:id="rId12"/>
    <p:sldId id="292" r:id="rId13"/>
    <p:sldId id="295" r:id="rId14"/>
    <p:sldId id="267" r:id="rId15"/>
    <p:sldId id="268" r:id="rId16"/>
    <p:sldId id="269" r:id="rId17"/>
    <p:sldId id="270" r:id="rId18"/>
    <p:sldId id="271" r:id="rId19"/>
    <p:sldId id="272" r:id="rId20"/>
    <p:sldId id="273" r:id="rId21"/>
    <p:sldId id="274" r:id="rId22"/>
    <p:sldId id="275" r:id="rId23"/>
    <p:sldId id="276" r:id="rId24"/>
    <p:sldId id="293" r:id="rId25"/>
    <p:sldId id="296" r:id="rId26"/>
    <p:sldId id="279" r:id="rId27"/>
    <p:sldId id="280" r:id="rId28"/>
    <p:sldId id="281" r:id="rId29"/>
    <p:sldId id="282" r:id="rId30"/>
    <p:sldId id="283" r:id="rId31"/>
    <p:sldId id="284" r:id="rId32"/>
    <p:sldId id="286" r:id="rId33"/>
    <p:sldId id="287" r:id="rId34"/>
    <p:sldId id="288" r:id="rId35"/>
    <p:sldId id="294" r:id="rId36"/>
    <p:sldId id="297" r:id="rId3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7931"/>
    <p:restoredTop sz="94707"/>
  </p:normalViewPr>
  <p:slideViewPr>
    <p:cSldViewPr snapToGrid="0">
      <p:cViewPr>
        <p:scale>
          <a:sx n="108" d="100"/>
          <a:sy n="108" d="100"/>
        </p:scale>
        <p:origin x="-696" y="33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F556975-7485-2241-8DD1-E159020CC852}" type="datetimeFigureOut">
              <a:rPr lang="en-US" smtClean="0"/>
              <a:t>4/21/26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A1FE173-4951-664F-B286-168EA635CF65}" type="slidenum">
              <a:rPr lang="en-US" smtClean="0"/>
              <a:t>‹#›</a:t>
            </a:fld>
            <a:endParaRPr lang="en-US"/>
          </a:p>
        </p:txBody>
      </p:sp>
    </p:spTree>
    <p:extLst>
      <p:ext uri="{BB962C8B-B14F-4D97-AF65-F5344CB8AC3E}">
        <p14:creationId xmlns:p14="http://schemas.microsoft.com/office/powerpoint/2010/main" val="20777685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www.nga.gov</a:t>
            </a:r>
            <a:r>
              <a:rPr lang="en-US" dirty="0"/>
              <a:t>/artworks/165921-fort-peck-dam-montana</a:t>
            </a:r>
          </a:p>
        </p:txBody>
      </p:sp>
      <p:sp>
        <p:nvSpPr>
          <p:cNvPr id="4" name="Slide Number Placeholder 3"/>
          <p:cNvSpPr>
            <a:spLocks noGrp="1"/>
          </p:cNvSpPr>
          <p:nvPr>
            <p:ph type="sldNum" sz="quarter" idx="5"/>
          </p:nvPr>
        </p:nvSpPr>
        <p:spPr/>
        <p:txBody>
          <a:bodyPr/>
          <a:lstStyle/>
          <a:p>
            <a:fld id="{DA1FE173-4951-664F-B286-168EA635CF65}" type="slidenum">
              <a:rPr lang="en-US" smtClean="0"/>
              <a:t>4</a:t>
            </a:fld>
            <a:endParaRPr lang="en-US"/>
          </a:p>
        </p:txBody>
      </p:sp>
    </p:spTree>
    <p:extLst>
      <p:ext uri="{BB962C8B-B14F-4D97-AF65-F5344CB8AC3E}">
        <p14:creationId xmlns:p14="http://schemas.microsoft.com/office/powerpoint/2010/main" val="39425865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www.magnumphotos.com</a:t>
            </a:r>
            <a:r>
              <a:rPr lang="en-US" dirty="0"/>
              <a:t>/newsroom/conflict/</a:t>
            </a:r>
            <a:r>
              <a:rPr lang="en-US" dirty="0" err="1"/>
              <a:t>robert</a:t>
            </a:r>
            <a:r>
              <a:rPr lang="en-US" dirty="0"/>
              <a:t>-</a:t>
            </a:r>
            <a:r>
              <a:rPr lang="en-US" dirty="0" err="1"/>
              <a:t>capa</a:t>
            </a:r>
            <a:r>
              <a:rPr lang="en-US" dirty="0"/>
              <a:t>-</a:t>
            </a:r>
            <a:r>
              <a:rPr lang="en-US" dirty="0" err="1"/>
              <a:t>d-day</a:t>
            </a:r>
            <a:r>
              <a:rPr lang="en-US" dirty="0"/>
              <a:t>-</a:t>
            </a:r>
            <a:r>
              <a:rPr lang="en-US" dirty="0" err="1"/>
              <a:t>omaha</a:t>
            </a:r>
            <a:r>
              <a:rPr lang="en-US" dirty="0"/>
              <a:t>-beach/</a:t>
            </a:r>
          </a:p>
        </p:txBody>
      </p:sp>
      <p:sp>
        <p:nvSpPr>
          <p:cNvPr id="4" name="Slide Number Placeholder 3"/>
          <p:cNvSpPr>
            <a:spLocks noGrp="1"/>
          </p:cNvSpPr>
          <p:nvPr>
            <p:ph type="sldNum" sz="quarter" idx="5"/>
          </p:nvPr>
        </p:nvSpPr>
        <p:spPr/>
        <p:txBody>
          <a:bodyPr/>
          <a:lstStyle/>
          <a:p>
            <a:fld id="{DA1FE173-4951-664F-B286-168EA635CF65}" type="slidenum">
              <a:rPr lang="en-US" smtClean="0"/>
              <a:t>5</a:t>
            </a:fld>
            <a:endParaRPr lang="en-US"/>
          </a:p>
        </p:txBody>
      </p:sp>
    </p:spTree>
    <p:extLst>
      <p:ext uri="{BB962C8B-B14F-4D97-AF65-F5344CB8AC3E}">
        <p14:creationId xmlns:p14="http://schemas.microsoft.com/office/powerpoint/2010/main" val="18930330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737950-BA68-8D72-4B78-604E5C71542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3E86085-2483-8076-82A4-52379709AAB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292E92C-ACB9-0E7E-F11D-A3DF34F08487}"/>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https://</a:t>
            </a:r>
            <a:r>
              <a:rPr lang="en-US" dirty="0" err="1"/>
              <a:t>www.artsy.net</a:t>
            </a:r>
            <a:r>
              <a:rPr lang="en-US" dirty="0"/>
              <a:t>/artist-series/</a:t>
            </a:r>
            <a:r>
              <a:rPr lang="en-US" dirty="0" err="1"/>
              <a:t>henri</a:t>
            </a:r>
            <a:r>
              <a:rPr lang="en-US" dirty="0"/>
              <a:t>-</a:t>
            </a:r>
            <a:r>
              <a:rPr lang="en-US" dirty="0" err="1"/>
              <a:t>cartier-bresson</a:t>
            </a:r>
            <a:r>
              <a:rPr lang="en-US" dirty="0"/>
              <a:t>-behind-the-</a:t>
            </a:r>
            <a:r>
              <a:rPr lang="en-US" dirty="0" err="1"/>
              <a:t>gare</a:t>
            </a:r>
            <a:r>
              <a:rPr lang="en-US" dirty="0"/>
              <a:t>-saint-</a:t>
            </a:r>
            <a:r>
              <a:rPr lang="en-US" dirty="0" err="1"/>
              <a:t>lazare</a:t>
            </a:r>
            <a:endParaRPr lang="en-US" dirty="0"/>
          </a:p>
          <a:p>
            <a:endParaRPr lang="en-US" dirty="0"/>
          </a:p>
        </p:txBody>
      </p:sp>
      <p:sp>
        <p:nvSpPr>
          <p:cNvPr id="4" name="Slide Number Placeholder 3">
            <a:extLst>
              <a:ext uri="{FF2B5EF4-FFF2-40B4-BE49-F238E27FC236}">
                <a16:creationId xmlns:a16="http://schemas.microsoft.com/office/drawing/2014/main" id="{2D149E3F-9AE6-2FA8-DD7C-3478B5B70AF1}"/>
              </a:ext>
            </a:extLst>
          </p:cNvPr>
          <p:cNvSpPr>
            <a:spLocks noGrp="1"/>
          </p:cNvSpPr>
          <p:nvPr>
            <p:ph type="sldNum" sz="quarter" idx="5"/>
          </p:nvPr>
        </p:nvSpPr>
        <p:spPr/>
        <p:txBody>
          <a:bodyPr/>
          <a:lstStyle/>
          <a:p>
            <a:fld id="{DA1FE173-4951-664F-B286-168EA635CF65}" type="slidenum">
              <a:rPr lang="en-US" smtClean="0"/>
              <a:t>6</a:t>
            </a:fld>
            <a:endParaRPr lang="en-US"/>
          </a:p>
        </p:txBody>
      </p:sp>
    </p:spTree>
    <p:extLst>
      <p:ext uri="{BB962C8B-B14F-4D97-AF65-F5344CB8AC3E}">
        <p14:creationId xmlns:p14="http://schemas.microsoft.com/office/powerpoint/2010/main" val="19604316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www.ngv.vic.gov.au</a:t>
            </a:r>
            <a:r>
              <a:rPr lang="en-US" dirty="0"/>
              <a:t>/explore/collection/work/8153/</a:t>
            </a:r>
          </a:p>
        </p:txBody>
      </p:sp>
      <p:sp>
        <p:nvSpPr>
          <p:cNvPr id="4" name="Slide Number Placeholder 3"/>
          <p:cNvSpPr>
            <a:spLocks noGrp="1"/>
          </p:cNvSpPr>
          <p:nvPr>
            <p:ph type="sldNum" sz="quarter" idx="5"/>
          </p:nvPr>
        </p:nvSpPr>
        <p:spPr/>
        <p:txBody>
          <a:bodyPr/>
          <a:lstStyle/>
          <a:p>
            <a:fld id="{DA1FE173-4951-664F-B286-168EA635CF65}" type="slidenum">
              <a:rPr lang="en-US" smtClean="0"/>
              <a:t>7</a:t>
            </a:fld>
            <a:endParaRPr lang="en-US"/>
          </a:p>
        </p:txBody>
      </p:sp>
    </p:spTree>
    <p:extLst>
      <p:ext uri="{BB962C8B-B14F-4D97-AF65-F5344CB8AC3E}">
        <p14:creationId xmlns:p14="http://schemas.microsoft.com/office/powerpoint/2010/main" val="1340885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EB45C2-2929-3F23-8FD2-77E8D76603E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6986FD7-00B1-B536-D601-917E385319C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5497733-A3C8-3F50-560E-B1DBF178E959}"/>
              </a:ext>
            </a:extLst>
          </p:cNvPr>
          <p:cNvSpPr>
            <a:spLocks noGrp="1"/>
          </p:cNvSpPr>
          <p:nvPr>
            <p:ph type="body" idx="1"/>
          </p:nvPr>
        </p:nvSpPr>
        <p:spPr/>
        <p:txBody>
          <a:bodyPr/>
          <a:lstStyle/>
          <a:p>
            <a:r>
              <a:rPr lang="en-US" dirty="0"/>
              <a:t>https://</a:t>
            </a:r>
            <a:r>
              <a:rPr lang="en-US" dirty="0" err="1"/>
              <a:t>www.tate.org.uk</a:t>
            </a:r>
            <a:r>
              <a:rPr lang="en-US" dirty="0"/>
              <a:t>/art/artworks/mccullin-shell-shocked-us-marine-the-battle-of-hue-ar01201</a:t>
            </a:r>
          </a:p>
        </p:txBody>
      </p:sp>
      <p:sp>
        <p:nvSpPr>
          <p:cNvPr id="4" name="Slide Number Placeholder 3">
            <a:extLst>
              <a:ext uri="{FF2B5EF4-FFF2-40B4-BE49-F238E27FC236}">
                <a16:creationId xmlns:a16="http://schemas.microsoft.com/office/drawing/2014/main" id="{1C483B43-3F42-63E5-C42B-9B432764355D}"/>
              </a:ext>
            </a:extLst>
          </p:cNvPr>
          <p:cNvSpPr>
            <a:spLocks noGrp="1"/>
          </p:cNvSpPr>
          <p:nvPr>
            <p:ph type="sldNum" sz="quarter" idx="5"/>
          </p:nvPr>
        </p:nvSpPr>
        <p:spPr/>
        <p:txBody>
          <a:bodyPr/>
          <a:lstStyle/>
          <a:p>
            <a:fld id="{DA1FE173-4951-664F-B286-168EA635CF65}" type="slidenum">
              <a:rPr lang="en-US" smtClean="0"/>
              <a:t>8</a:t>
            </a:fld>
            <a:endParaRPr lang="en-US"/>
          </a:p>
        </p:txBody>
      </p:sp>
    </p:spTree>
    <p:extLst>
      <p:ext uri="{BB962C8B-B14F-4D97-AF65-F5344CB8AC3E}">
        <p14:creationId xmlns:p14="http://schemas.microsoft.com/office/powerpoint/2010/main" val="33818700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C29B3B-89A4-E189-585A-29385FC6E20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C76E8F9-EA3B-7B5B-D446-4266E3EA010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AA6852E-DCD9-CF2E-8492-303D8323F93B}"/>
              </a:ext>
            </a:extLst>
          </p:cNvPr>
          <p:cNvSpPr>
            <a:spLocks noGrp="1"/>
          </p:cNvSpPr>
          <p:nvPr>
            <p:ph type="body" idx="1"/>
          </p:nvPr>
        </p:nvSpPr>
        <p:spPr/>
        <p:txBody>
          <a:bodyPr/>
          <a:lstStyle/>
          <a:p>
            <a:r>
              <a:rPr lang="en-US" dirty="0"/>
              <a:t>https://</a:t>
            </a:r>
            <a:r>
              <a:rPr lang="en-US" dirty="0" err="1"/>
              <a:t>en.wikipedia.org</a:t>
            </a:r>
            <a:r>
              <a:rPr lang="en-US" dirty="0"/>
              <a:t>/wiki/</a:t>
            </a:r>
            <a:r>
              <a:rPr lang="en-US" dirty="0" err="1"/>
              <a:t>American_Gothic</a:t>
            </a:r>
            <a:r>
              <a:rPr lang="en-US" dirty="0"/>
              <a:t>_(photograph)</a:t>
            </a:r>
          </a:p>
        </p:txBody>
      </p:sp>
      <p:sp>
        <p:nvSpPr>
          <p:cNvPr id="4" name="Slide Number Placeholder 3">
            <a:extLst>
              <a:ext uri="{FF2B5EF4-FFF2-40B4-BE49-F238E27FC236}">
                <a16:creationId xmlns:a16="http://schemas.microsoft.com/office/drawing/2014/main" id="{ACE4FC05-2FBB-D081-C139-8C2F74A8BD3F}"/>
              </a:ext>
            </a:extLst>
          </p:cNvPr>
          <p:cNvSpPr>
            <a:spLocks noGrp="1"/>
          </p:cNvSpPr>
          <p:nvPr>
            <p:ph type="sldNum" sz="quarter" idx="5"/>
          </p:nvPr>
        </p:nvSpPr>
        <p:spPr/>
        <p:txBody>
          <a:bodyPr/>
          <a:lstStyle/>
          <a:p>
            <a:fld id="{DA1FE173-4951-664F-B286-168EA635CF65}" type="slidenum">
              <a:rPr lang="en-US" smtClean="0"/>
              <a:t>9</a:t>
            </a:fld>
            <a:endParaRPr lang="en-US"/>
          </a:p>
        </p:txBody>
      </p:sp>
    </p:spTree>
    <p:extLst>
      <p:ext uri="{BB962C8B-B14F-4D97-AF65-F5344CB8AC3E}">
        <p14:creationId xmlns:p14="http://schemas.microsoft.com/office/powerpoint/2010/main" val="22260661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0206EF-5C0A-C597-1B01-467CA22F6C3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F36632A-01EB-8678-1378-F0BB62F1484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2664C00-3F16-8047-A577-D6C7776340EE}"/>
              </a:ext>
            </a:extLst>
          </p:cNvPr>
          <p:cNvSpPr>
            <a:spLocks noGrp="1"/>
          </p:cNvSpPr>
          <p:nvPr>
            <p:ph type="body" idx="1"/>
          </p:nvPr>
        </p:nvSpPr>
        <p:spPr/>
        <p:txBody>
          <a:bodyPr/>
          <a:lstStyle/>
          <a:p>
            <a:r>
              <a:rPr lang="en-US" dirty="0"/>
              <a:t>https://</a:t>
            </a:r>
            <a:r>
              <a:rPr lang="en-US" dirty="0" err="1"/>
              <a:t>time.com</a:t>
            </a:r>
            <a:r>
              <a:rPr lang="en-US" dirty="0"/>
              <a:t>/3502682/malcolm-x-and-the-nation-of-islam-eve-arnolds-quietly-powerful-portraits/</a:t>
            </a:r>
          </a:p>
        </p:txBody>
      </p:sp>
      <p:sp>
        <p:nvSpPr>
          <p:cNvPr id="4" name="Slide Number Placeholder 3">
            <a:extLst>
              <a:ext uri="{FF2B5EF4-FFF2-40B4-BE49-F238E27FC236}">
                <a16:creationId xmlns:a16="http://schemas.microsoft.com/office/drawing/2014/main" id="{0682D830-684D-ABB2-134D-E91F67D7157F}"/>
              </a:ext>
            </a:extLst>
          </p:cNvPr>
          <p:cNvSpPr>
            <a:spLocks noGrp="1"/>
          </p:cNvSpPr>
          <p:nvPr>
            <p:ph type="sldNum" sz="quarter" idx="5"/>
          </p:nvPr>
        </p:nvSpPr>
        <p:spPr/>
        <p:txBody>
          <a:bodyPr/>
          <a:lstStyle/>
          <a:p>
            <a:fld id="{DA1FE173-4951-664F-B286-168EA635CF65}" type="slidenum">
              <a:rPr lang="en-US" smtClean="0"/>
              <a:t>10</a:t>
            </a:fld>
            <a:endParaRPr lang="en-US"/>
          </a:p>
        </p:txBody>
      </p:sp>
    </p:spTree>
    <p:extLst>
      <p:ext uri="{BB962C8B-B14F-4D97-AF65-F5344CB8AC3E}">
        <p14:creationId xmlns:p14="http://schemas.microsoft.com/office/powerpoint/2010/main" val="22492500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94C3A8-DFF9-408D-368F-C7797B11EC8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6D34411-752A-01DB-5954-BC0B5D4699F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2717EDE-3CD0-1C4B-7807-53E1B0F2D6D0}"/>
              </a:ext>
            </a:extLst>
          </p:cNvPr>
          <p:cNvSpPr>
            <a:spLocks noGrp="1"/>
          </p:cNvSpPr>
          <p:nvPr>
            <p:ph type="body" idx="1"/>
          </p:nvPr>
        </p:nvSpPr>
        <p:spPr/>
        <p:txBody>
          <a:bodyPr/>
          <a:lstStyle/>
          <a:p>
            <a:r>
              <a:rPr lang="en-US" dirty="0"/>
              <a:t>https://</a:t>
            </a:r>
            <a:r>
              <a:rPr lang="en-US" dirty="0" err="1"/>
              <a:t>www.theguardian.com</a:t>
            </a:r>
            <a:r>
              <a:rPr lang="en-US" dirty="0"/>
              <a:t>/global-development/gallery/2024/</a:t>
            </a:r>
            <a:r>
              <a:rPr lang="en-US" dirty="0" err="1"/>
              <a:t>feb</a:t>
            </a:r>
            <a:r>
              <a:rPr lang="en-US" dirty="0"/>
              <a:t>/08/i-photographed-the-world-the-art-of-sebastiao-salgado-in-pictures</a:t>
            </a:r>
          </a:p>
        </p:txBody>
      </p:sp>
      <p:sp>
        <p:nvSpPr>
          <p:cNvPr id="4" name="Slide Number Placeholder 3">
            <a:extLst>
              <a:ext uri="{FF2B5EF4-FFF2-40B4-BE49-F238E27FC236}">
                <a16:creationId xmlns:a16="http://schemas.microsoft.com/office/drawing/2014/main" id="{25C6D4E1-2803-D7B5-BD03-907F99664AFF}"/>
              </a:ext>
            </a:extLst>
          </p:cNvPr>
          <p:cNvSpPr>
            <a:spLocks noGrp="1"/>
          </p:cNvSpPr>
          <p:nvPr>
            <p:ph type="sldNum" sz="quarter" idx="5"/>
          </p:nvPr>
        </p:nvSpPr>
        <p:spPr/>
        <p:txBody>
          <a:bodyPr/>
          <a:lstStyle/>
          <a:p>
            <a:fld id="{DA1FE173-4951-664F-B286-168EA635CF65}" type="slidenum">
              <a:rPr lang="en-US" smtClean="0"/>
              <a:t>11</a:t>
            </a:fld>
            <a:endParaRPr lang="en-US"/>
          </a:p>
        </p:txBody>
      </p:sp>
    </p:spTree>
    <p:extLst>
      <p:ext uri="{BB962C8B-B14F-4D97-AF65-F5344CB8AC3E}">
        <p14:creationId xmlns:p14="http://schemas.microsoft.com/office/powerpoint/2010/main" val="13986684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866828-EFD8-0947-361F-41EE1DA49E8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16E9816-9992-61DE-5BFF-2F34EC128D1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C69CE41-71C5-3FE4-D87B-3F7902C81490}"/>
              </a:ext>
            </a:extLst>
          </p:cNvPr>
          <p:cNvSpPr>
            <a:spLocks noGrp="1"/>
          </p:cNvSpPr>
          <p:nvPr>
            <p:ph type="body" idx="1"/>
          </p:nvPr>
        </p:nvSpPr>
        <p:spPr/>
        <p:txBody>
          <a:bodyPr/>
          <a:lstStyle/>
          <a:p>
            <a:r>
              <a:rPr lang="en-US" dirty="0"/>
              <a:t>https://</a:t>
            </a:r>
            <a:r>
              <a:rPr lang="en-US" dirty="0" err="1"/>
              <a:t>alisonwright.com</a:t>
            </a:r>
            <a:r>
              <a:rPr lang="en-US" dirty="0"/>
              <a:t>/collections/human-tribe-global-portraits/</a:t>
            </a:r>
          </a:p>
        </p:txBody>
      </p:sp>
      <p:sp>
        <p:nvSpPr>
          <p:cNvPr id="4" name="Slide Number Placeholder 3">
            <a:extLst>
              <a:ext uri="{FF2B5EF4-FFF2-40B4-BE49-F238E27FC236}">
                <a16:creationId xmlns:a16="http://schemas.microsoft.com/office/drawing/2014/main" id="{0622F0FA-E10B-0248-E97A-881E6E9F35BF}"/>
              </a:ext>
            </a:extLst>
          </p:cNvPr>
          <p:cNvSpPr>
            <a:spLocks noGrp="1"/>
          </p:cNvSpPr>
          <p:nvPr>
            <p:ph type="sldNum" sz="quarter" idx="5"/>
          </p:nvPr>
        </p:nvSpPr>
        <p:spPr/>
        <p:txBody>
          <a:bodyPr/>
          <a:lstStyle/>
          <a:p>
            <a:fld id="{DA1FE173-4951-664F-B286-168EA635CF65}" type="slidenum">
              <a:rPr lang="en-US" smtClean="0"/>
              <a:t>14</a:t>
            </a:fld>
            <a:endParaRPr lang="en-US"/>
          </a:p>
        </p:txBody>
      </p:sp>
    </p:spTree>
    <p:extLst>
      <p:ext uri="{BB962C8B-B14F-4D97-AF65-F5344CB8AC3E}">
        <p14:creationId xmlns:p14="http://schemas.microsoft.com/office/powerpoint/2010/main" val="336018714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5FDA7F-2441-50CD-7F51-A3B0D1C1332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4039CFB-97F4-1E01-7AB8-773FF6CDE2E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337B997-E24A-1166-677F-780FA4A02370}"/>
              </a:ext>
            </a:extLst>
          </p:cNvPr>
          <p:cNvSpPr>
            <a:spLocks noGrp="1"/>
          </p:cNvSpPr>
          <p:nvPr>
            <p:ph type="body" idx="1"/>
          </p:nvPr>
        </p:nvSpPr>
        <p:spPr/>
        <p:txBody>
          <a:bodyPr/>
          <a:lstStyle/>
          <a:p>
            <a:r>
              <a:rPr lang="en-US" dirty="0"/>
              <a:t>https://</a:t>
            </a:r>
            <a:r>
              <a:rPr lang="en-US" dirty="0" err="1"/>
              <a:t>pulitzercenter.org</a:t>
            </a:r>
            <a:r>
              <a:rPr lang="en-US" dirty="0"/>
              <a:t>/stories/</a:t>
            </a:r>
            <a:r>
              <a:rPr lang="en-US" dirty="0" err="1"/>
              <a:t>paula</a:t>
            </a:r>
            <a:r>
              <a:rPr lang="en-US" dirty="0"/>
              <a:t>-</a:t>
            </a:r>
            <a:r>
              <a:rPr lang="en-US" dirty="0" err="1"/>
              <a:t>bronstein</a:t>
            </a:r>
            <a:r>
              <a:rPr lang="en-US" dirty="0"/>
              <a:t>-</a:t>
            </a:r>
            <a:r>
              <a:rPr lang="en-US" dirty="0" err="1"/>
              <a:t>afghanistans</a:t>
            </a:r>
            <a:r>
              <a:rPr lang="en-US" dirty="0"/>
              <a:t>-war-wounded</a:t>
            </a:r>
          </a:p>
        </p:txBody>
      </p:sp>
      <p:sp>
        <p:nvSpPr>
          <p:cNvPr id="4" name="Slide Number Placeholder 3">
            <a:extLst>
              <a:ext uri="{FF2B5EF4-FFF2-40B4-BE49-F238E27FC236}">
                <a16:creationId xmlns:a16="http://schemas.microsoft.com/office/drawing/2014/main" id="{4555A9F2-E1C3-2CA0-702E-A1A48A4A879A}"/>
              </a:ext>
            </a:extLst>
          </p:cNvPr>
          <p:cNvSpPr>
            <a:spLocks noGrp="1"/>
          </p:cNvSpPr>
          <p:nvPr>
            <p:ph type="sldNum" sz="quarter" idx="5"/>
          </p:nvPr>
        </p:nvSpPr>
        <p:spPr/>
        <p:txBody>
          <a:bodyPr/>
          <a:lstStyle/>
          <a:p>
            <a:fld id="{DA1FE173-4951-664F-B286-168EA635CF65}" type="slidenum">
              <a:rPr lang="en-US" smtClean="0"/>
              <a:t>15</a:t>
            </a:fld>
            <a:endParaRPr lang="en-US"/>
          </a:p>
        </p:txBody>
      </p:sp>
    </p:spTree>
    <p:extLst>
      <p:ext uri="{BB962C8B-B14F-4D97-AF65-F5344CB8AC3E}">
        <p14:creationId xmlns:p14="http://schemas.microsoft.com/office/powerpoint/2010/main" val="216250884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9F8C0B-1F82-3F1D-2CC3-6F936C5F15C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37C867D-01FA-11CC-6B54-7FBC9DED88D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82FE643-B635-76E1-249A-5346413F0DB3}"/>
              </a:ext>
            </a:extLst>
          </p:cNvPr>
          <p:cNvSpPr>
            <a:spLocks noGrp="1"/>
          </p:cNvSpPr>
          <p:nvPr>
            <p:ph type="body" idx="1"/>
          </p:nvPr>
        </p:nvSpPr>
        <p:spPr/>
        <p:txBody>
          <a:bodyPr/>
          <a:lstStyle/>
          <a:p>
            <a:r>
              <a:rPr lang="en-US" dirty="0"/>
              <a:t>https://</a:t>
            </a:r>
            <a:r>
              <a:rPr lang="en-US" dirty="0" err="1"/>
              <a:t>www.lynseyaddario.com</a:t>
            </a:r>
            <a:r>
              <a:rPr lang="en-US" dirty="0"/>
              <a:t>/</a:t>
            </a:r>
            <a:r>
              <a:rPr lang="en-US" dirty="0" err="1"/>
              <a:t>darfur</a:t>
            </a:r>
            <a:endParaRPr lang="en-US" dirty="0"/>
          </a:p>
        </p:txBody>
      </p:sp>
      <p:sp>
        <p:nvSpPr>
          <p:cNvPr id="4" name="Slide Number Placeholder 3">
            <a:extLst>
              <a:ext uri="{FF2B5EF4-FFF2-40B4-BE49-F238E27FC236}">
                <a16:creationId xmlns:a16="http://schemas.microsoft.com/office/drawing/2014/main" id="{51B26B04-920D-208E-9C42-93F681B9274A}"/>
              </a:ext>
            </a:extLst>
          </p:cNvPr>
          <p:cNvSpPr>
            <a:spLocks noGrp="1"/>
          </p:cNvSpPr>
          <p:nvPr>
            <p:ph type="sldNum" sz="quarter" idx="5"/>
          </p:nvPr>
        </p:nvSpPr>
        <p:spPr/>
        <p:txBody>
          <a:bodyPr/>
          <a:lstStyle/>
          <a:p>
            <a:fld id="{DA1FE173-4951-664F-B286-168EA635CF65}" type="slidenum">
              <a:rPr lang="en-US" smtClean="0"/>
              <a:t>16</a:t>
            </a:fld>
            <a:endParaRPr lang="en-US"/>
          </a:p>
        </p:txBody>
      </p:sp>
    </p:spTree>
    <p:extLst>
      <p:ext uri="{BB962C8B-B14F-4D97-AF65-F5344CB8AC3E}">
        <p14:creationId xmlns:p14="http://schemas.microsoft.com/office/powerpoint/2010/main" val="363595936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F847D0-DCAF-0BAC-95EA-C65BD469767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6A80191-EB5D-3DB1-1639-D536D781249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683F804-8118-670E-37D5-EB47F7235E57}"/>
              </a:ext>
            </a:extLst>
          </p:cNvPr>
          <p:cNvSpPr>
            <a:spLocks noGrp="1"/>
          </p:cNvSpPr>
          <p:nvPr>
            <p:ph type="body" idx="1"/>
          </p:nvPr>
        </p:nvSpPr>
        <p:spPr/>
        <p:txBody>
          <a:bodyPr/>
          <a:lstStyle/>
          <a:p>
            <a:r>
              <a:rPr lang="en-US" dirty="0"/>
              <a:t>https://</a:t>
            </a:r>
            <a:r>
              <a:rPr lang="en-US" dirty="0" err="1"/>
              <a:t>emuseum.mfah.org</a:t>
            </a:r>
            <a:r>
              <a:rPr lang="en-US" dirty="0"/>
              <a:t>/objects/53377/survivor-of-</a:t>
            </a:r>
            <a:r>
              <a:rPr lang="en-US" dirty="0" err="1"/>
              <a:t>hutu</a:t>
            </a:r>
            <a:r>
              <a:rPr lang="en-US" dirty="0"/>
              <a:t>-death-camp-</a:t>
            </a:r>
            <a:r>
              <a:rPr lang="en-US" dirty="0" err="1"/>
              <a:t>rwanda</a:t>
            </a:r>
            <a:endParaRPr lang="en-US" dirty="0"/>
          </a:p>
        </p:txBody>
      </p:sp>
      <p:sp>
        <p:nvSpPr>
          <p:cNvPr id="4" name="Slide Number Placeholder 3">
            <a:extLst>
              <a:ext uri="{FF2B5EF4-FFF2-40B4-BE49-F238E27FC236}">
                <a16:creationId xmlns:a16="http://schemas.microsoft.com/office/drawing/2014/main" id="{861FC452-7D54-015F-4ED9-7541212C478D}"/>
              </a:ext>
            </a:extLst>
          </p:cNvPr>
          <p:cNvSpPr>
            <a:spLocks noGrp="1"/>
          </p:cNvSpPr>
          <p:nvPr>
            <p:ph type="sldNum" sz="quarter" idx="5"/>
          </p:nvPr>
        </p:nvSpPr>
        <p:spPr/>
        <p:txBody>
          <a:bodyPr/>
          <a:lstStyle/>
          <a:p>
            <a:fld id="{DA1FE173-4951-664F-B286-168EA635CF65}" type="slidenum">
              <a:rPr lang="en-US" smtClean="0"/>
              <a:t>17</a:t>
            </a:fld>
            <a:endParaRPr lang="en-US"/>
          </a:p>
        </p:txBody>
      </p:sp>
    </p:spTree>
    <p:extLst>
      <p:ext uri="{BB962C8B-B14F-4D97-AF65-F5344CB8AC3E}">
        <p14:creationId xmlns:p14="http://schemas.microsoft.com/office/powerpoint/2010/main" val="309368370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3EBCFA-C2FF-B34F-711C-CA84A316F27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537511B-18B3-D44D-2121-271E06D9EBB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C7BEB98-15A5-E9D4-C4FC-A9E5E0069D46}"/>
              </a:ext>
            </a:extLst>
          </p:cNvPr>
          <p:cNvSpPr>
            <a:spLocks noGrp="1"/>
          </p:cNvSpPr>
          <p:nvPr>
            <p:ph type="body" idx="1"/>
          </p:nvPr>
        </p:nvSpPr>
        <p:spPr/>
        <p:txBody>
          <a:bodyPr/>
          <a:lstStyle/>
          <a:p>
            <a:r>
              <a:rPr lang="en-US" dirty="0"/>
              <a:t>https://</a:t>
            </a:r>
            <a:r>
              <a:rPr lang="en-US" dirty="0" err="1"/>
              <a:t>www.newsweek.com</a:t>
            </a:r>
            <a:r>
              <a:rPr lang="en-US" dirty="0"/>
              <a:t>/discordia-moises-saman-arab-spring-interview-431012</a:t>
            </a:r>
          </a:p>
        </p:txBody>
      </p:sp>
      <p:sp>
        <p:nvSpPr>
          <p:cNvPr id="4" name="Slide Number Placeholder 3">
            <a:extLst>
              <a:ext uri="{FF2B5EF4-FFF2-40B4-BE49-F238E27FC236}">
                <a16:creationId xmlns:a16="http://schemas.microsoft.com/office/drawing/2014/main" id="{C18DC216-4C62-B403-F996-71C853C20FB5}"/>
              </a:ext>
            </a:extLst>
          </p:cNvPr>
          <p:cNvSpPr>
            <a:spLocks noGrp="1"/>
          </p:cNvSpPr>
          <p:nvPr>
            <p:ph type="sldNum" sz="quarter" idx="5"/>
          </p:nvPr>
        </p:nvSpPr>
        <p:spPr/>
        <p:txBody>
          <a:bodyPr/>
          <a:lstStyle/>
          <a:p>
            <a:fld id="{DA1FE173-4951-664F-B286-168EA635CF65}" type="slidenum">
              <a:rPr lang="en-US" smtClean="0"/>
              <a:t>18</a:t>
            </a:fld>
            <a:endParaRPr lang="en-US"/>
          </a:p>
        </p:txBody>
      </p:sp>
    </p:spTree>
    <p:extLst>
      <p:ext uri="{BB962C8B-B14F-4D97-AF65-F5344CB8AC3E}">
        <p14:creationId xmlns:p14="http://schemas.microsoft.com/office/powerpoint/2010/main" val="214877892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29411F-0524-3D9D-2A7B-358B3B49CDC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8A1DAFA-9586-2D22-15FF-718C0D5CA8B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0BF0C47-308D-7FAE-9E10-AB80E399EFA3}"/>
              </a:ext>
            </a:extLst>
          </p:cNvPr>
          <p:cNvSpPr>
            <a:spLocks noGrp="1"/>
          </p:cNvSpPr>
          <p:nvPr>
            <p:ph type="body" idx="1"/>
          </p:nvPr>
        </p:nvSpPr>
        <p:spPr/>
        <p:txBody>
          <a:bodyPr/>
          <a:lstStyle/>
          <a:p>
            <a:r>
              <a:rPr lang="en-US" dirty="0"/>
              <a:t>https://</a:t>
            </a:r>
            <a:r>
              <a:rPr lang="en-US" dirty="0" err="1"/>
              <a:t>www.hot-mirror.com</a:t>
            </a:r>
            <a:r>
              <a:rPr lang="en-US" dirty="0"/>
              <a:t>/edition-17/</a:t>
            </a:r>
            <a:r>
              <a:rPr lang="en-US" dirty="0" err="1"/>
              <a:t>finbarr-oreilly</a:t>
            </a:r>
            <a:endParaRPr lang="en-US" dirty="0"/>
          </a:p>
        </p:txBody>
      </p:sp>
      <p:sp>
        <p:nvSpPr>
          <p:cNvPr id="4" name="Slide Number Placeholder 3">
            <a:extLst>
              <a:ext uri="{FF2B5EF4-FFF2-40B4-BE49-F238E27FC236}">
                <a16:creationId xmlns:a16="http://schemas.microsoft.com/office/drawing/2014/main" id="{912564C7-EE45-1515-96C5-5DCB560B1BF5}"/>
              </a:ext>
            </a:extLst>
          </p:cNvPr>
          <p:cNvSpPr>
            <a:spLocks noGrp="1"/>
          </p:cNvSpPr>
          <p:nvPr>
            <p:ph type="sldNum" sz="quarter" idx="5"/>
          </p:nvPr>
        </p:nvSpPr>
        <p:spPr/>
        <p:txBody>
          <a:bodyPr/>
          <a:lstStyle/>
          <a:p>
            <a:fld id="{DA1FE173-4951-664F-B286-168EA635CF65}" type="slidenum">
              <a:rPr lang="en-US" smtClean="0"/>
              <a:t>19</a:t>
            </a:fld>
            <a:endParaRPr lang="en-US"/>
          </a:p>
        </p:txBody>
      </p:sp>
    </p:spTree>
    <p:extLst>
      <p:ext uri="{BB962C8B-B14F-4D97-AF65-F5344CB8AC3E}">
        <p14:creationId xmlns:p14="http://schemas.microsoft.com/office/powerpoint/2010/main" val="312418056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E8F6A1-9B15-569A-BC95-AADA43A3E21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6E4DCF7-3B4E-B6E7-8235-D90D2AF7C2D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AA3F79C-BFD4-497D-7AC1-09880610F43A}"/>
              </a:ext>
            </a:extLst>
          </p:cNvPr>
          <p:cNvSpPr>
            <a:spLocks noGrp="1"/>
          </p:cNvSpPr>
          <p:nvPr>
            <p:ph type="body" idx="1"/>
          </p:nvPr>
        </p:nvSpPr>
        <p:spPr/>
        <p:txBody>
          <a:bodyPr/>
          <a:lstStyle/>
          <a:p>
            <a:r>
              <a:rPr lang="en-US" dirty="0"/>
              <a:t>https://</a:t>
            </a:r>
            <a:r>
              <a:rPr lang="en-US" dirty="0" err="1"/>
              <a:t>ronandonovan.squarespace.com</a:t>
            </a:r>
            <a:r>
              <a:rPr lang="en-US" dirty="0"/>
              <a:t>/arctic-wolves-1</a:t>
            </a:r>
          </a:p>
        </p:txBody>
      </p:sp>
      <p:sp>
        <p:nvSpPr>
          <p:cNvPr id="4" name="Slide Number Placeholder 3">
            <a:extLst>
              <a:ext uri="{FF2B5EF4-FFF2-40B4-BE49-F238E27FC236}">
                <a16:creationId xmlns:a16="http://schemas.microsoft.com/office/drawing/2014/main" id="{3D6A3A42-9CF4-7327-8482-F2EEBFEAD42F}"/>
              </a:ext>
            </a:extLst>
          </p:cNvPr>
          <p:cNvSpPr>
            <a:spLocks noGrp="1"/>
          </p:cNvSpPr>
          <p:nvPr>
            <p:ph type="sldNum" sz="quarter" idx="5"/>
          </p:nvPr>
        </p:nvSpPr>
        <p:spPr/>
        <p:txBody>
          <a:bodyPr/>
          <a:lstStyle/>
          <a:p>
            <a:fld id="{DA1FE173-4951-664F-B286-168EA635CF65}" type="slidenum">
              <a:rPr lang="en-US" smtClean="0"/>
              <a:t>20</a:t>
            </a:fld>
            <a:endParaRPr lang="en-US"/>
          </a:p>
        </p:txBody>
      </p:sp>
    </p:spTree>
    <p:extLst>
      <p:ext uri="{BB962C8B-B14F-4D97-AF65-F5344CB8AC3E}">
        <p14:creationId xmlns:p14="http://schemas.microsoft.com/office/powerpoint/2010/main" val="158777084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B1FDE5-C962-908E-C0F7-62A180C670C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F65B395-A7B6-B9E5-EF84-C93A73AF284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A23FF19-13B0-6CCD-D286-B88F51705A36}"/>
              </a:ext>
            </a:extLst>
          </p:cNvPr>
          <p:cNvSpPr>
            <a:spLocks noGrp="1"/>
          </p:cNvSpPr>
          <p:nvPr>
            <p:ph type="body" idx="1"/>
          </p:nvPr>
        </p:nvSpPr>
        <p:spPr/>
        <p:txBody>
          <a:bodyPr/>
          <a:lstStyle/>
          <a:p>
            <a:r>
              <a:rPr lang="en-US" dirty="0"/>
              <a:t>https://</a:t>
            </a:r>
            <a:r>
              <a:rPr lang="en-US" dirty="0" err="1"/>
              <a:t>ronandonovan.squarespace.com</a:t>
            </a:r>
            <a:r>
              <a:rPr lang="en-US" dirty="0"/>
              <a:t>/arctic-wolves-1</a:t>
            </a:r>
          </a:p>
        </p:txBody>
      </p:sp>
      <p:sp>
        <p:nvSpPr>
          <p:cNvPr id="4" name="Slide Number Placeholder 3">
            <a:extLst>
              <a:ext uri="{FF2B5EF4-FFF2-40B4-BE49-F238E27FC236}">
                <a16:creationId xmlns:a16="http://schemas.microsoft.com/office/drawing/2014/main" id="{754B0430-3D14-07E4-48B0-9F0D7BF806CA}"/>
              </a:ext>
            </a:extLst>
          </p:cNvPr>
          <p:cNvSpPr>
            <a:spLocks noGrp="1"/>
          </p:cNvSpPr>
          <p:nvPr>
            <p:ph type="sldNum" sz="quarter" idx="5"/>
          </p:nvPr>
        </p:nvSpPr>
        <p:spPr/>
        <p:txBody>
          <a:bodyPr/>
          <a:lstStyle/>
          <a:p>
            <a:fld id="{DA1FE173-4951-664F-B286-168EA635CF65}" type="slidenum">
              <a:rPr lang="en-US" smtClean="0"/>
              <a:t>21</a:t>
            </a:fld>
            <a:endParaRPr lang="en-US"/>
          </a:p>
        </p:txBody>
      </p:sp>
    </p:spTree>
    <p:extLst>
      <p:ext uri="{BB962C8B-B14F-4D97-AF65-F5344CB8AC3E}">
        <p14:creationId xmlns:p14="http://schemas.microsoft.com/office/powerpoint/2010/main" val="391094320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8767D7-7D2D-5C16-45BA-98562367575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A82D72B-BD8E-2A5F-8DE4-09DF438CC42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2414AE4-0E8B-305B-1752-FF7C205D1071}"/>
              </a:ext>
            </a:extLst>
          </p:cNvPr>
          <p:cNvSpPr>
            <a:spLocks noGrp="1"/>
          </p:cNvSpPr>
          <p:nvPr>
            <p:ph type="body" idx="1"/>
          </p:nvPr>
        </p:nvSpPr>
        <p:spPr/>
        <p:txBody>
          <a:bodyPr/>
          <a:lstStyle/>
          <a:p>
            <a:r>
              <a:rPr lang="en-US" dirty="0"/>
              <a:t>https://</a:t>
            </a:r>
            <a:r>
              <a:rPr lang="en-US" dirty="0" err="1"/>
              <a:t>www.magnumphotos.com</a:t>
            </a:r>
            <a:r>
              <a:rPr lang="en-US" dirty="0"/>
              <a:t>/arts-culture/society-arts-culture/hiding-from-baba-</a:t>
            </a:r>
            <a:r>
              <a:rPr lang="en-US" dirty="0" err="1"/>
              <a:t>yaga</a:t>
            </a:r>
            <a:r>
              <a:rPr lang="en-US" dirty="0"/>
              <a:t>-</a:t>
            </a:r>
            <a:r>
              <a:rPr lang="en-US" dirty="0" err="1"/>
              <a:t>russia</a:t>
            </a:r>
            <a:r>
              <a:rPr lang="en-US" dirty="0"/>
              <a:t>-folklore-nanna-</a:t>
            </a:r>
            <a:r>
              <a:rPr lang="en-US" dirty="0" err="1"/>
              <a:t>heitmann</a:t>
            </a:r>
            <a:r>
              <a:rPr lang="en-US" dirty="0"/>
              <a:t>/</a:t>
            </a:r>
          </a:p>
        </p:txBody>
      </p:sp>
      <p:sp>
        <p:nvSpPr>
          <p:cNvPr id="4" name="Slide Number Placeholder 3">
            <a:extLst>
              <a:ext uri="{FF2B5EF4-FFF2-40B4-BE49-F238E27FC236}">
                <a16:creationId xmlns:a16="http://schemas.microsoft.com/office/drawing/2014/main" id="{7A0255EF-A289-0D08-A44F-260EDACE3AFA}"/>
              </a:ext>
            </a:extLst>
          </p:cNvPr>
          <p:cNvSpPr>
            <a:spLocks noGrp="1"/>
          </p:cNvSpPr>
          <p:nvPr>
            <p:ph type="sldNum" sz="quarter" idx="5"/>
          </p:nvPr>
        </p:nvSpPr>
        <p:spPr/>
        <p:txBody>
          <a:bodyPr/>
          <a:lstStyle/>
          <a:p>
            <a:fld id="{DA1FE173-4951-664F-B286-168EA635CF65}" type="slidenum">
              <a:rPr lang="en-US" smtClean="0"/>
              <a:t>22</a:t>
            </a:fld>
            <a:endParaRPr lang="en-US"/>
          </a:p>
        </p:txBody>
      </p:sp>
    </p:spTree>
    <p:extLst>
      <p:ext uri="{BB962C8B-B14F-4D97-AF65-F5344CB8AC3E}">
        <p14:creationId xmlns:p14="http://schemas.microsoft.com/office/powerpoint/2010/main" val="419526878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404901-8E8B-1658-2CC8-D1AC8C78553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91F8C87-0F9E-BA4B-293C-88710461E7D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BAE9346-6443-EAB5-1C4C-C27912E794DE}"/>
              </a:ext>
            </a:extLst>
          </p:cNvPr>
          <p:cNvSpPr>
            <a:spLocks noGrp="1"/>
          </p:cNvSpPr>
          <p:nvPr>
            <p:ph type="body" idx="1"/>
          </p:nvPr>
        </p:nvSpPr>
        <p:spPr/>
        <p:txBody>
          <a:bodyPr/>
          <a:lstStyle/>
          <a:p>
            <a:r>
              <a:rPr lang="en-US" dirty="0"/>
              <a:t>https://</a:t>
            </a:r>
            <a:r>
              <a:rPr lang="en-US" dirty="0" err="1"/>
              <a:t>www.theguardian.com</a:t>
            </a:r>
            <a:r>
              <a:rPr lang="en-US" dirty="0"/>
              <a:t>/</a:t>
            </a:r>
            <a:r>
              <a:rPr lang="en-US" dirty="0" err="1"/>
              <a:t>artanddesign</a:t>
            </a:r>
            <a:r>
              <a:rPr lang="en-US" dirty="0"/>
              <a:t>/2026/mar/25/absurdity-of-war-peter-van-agtmaels-best-photograph-us-soldiers-iraq</a:t>
            </a:r>
          </a:p>
        </p:txBody>
      </p:sp>
      <p:sp>
        <p:nvSpPr>
          <p:cNvPr id="4" name="Slide Number Placeholder 3">
            <a:extLst>
              <a:ext uri="{FF2B5EF4-FFF2-40B4-BE49-F238E27FC236}">
                <a16:creationId xmlns:a16="http://schemas.microsoft.com/office/drawing/2014/main" id="{6A7F3147-2718-392A-475D-A04059CFA9A0}"/>
              </a:ext>
            </a:extLst>
          </p:cNvPr>
          <p:cNvSpPr>
            <a:spLocks noGrp="1"/>
          </p:cNvSpPr>
          <p:nvPr>
            <p:ph type="sldNum" sz="quarter" idx="5"/>
          </p:nvPr>
        </p:nvSpPr>
        <p:spPr/>
        <p:txBody>
          <a:bodyPr/>
          <a:lstStyle/>
          <a:p>
            <a:fld id="{DA1FE173-4951-664F-B286-168EA635CF65}" type="slidenum">
              <a:rPr lang="en-US" smtClean="0"/>
              <a:t>23</a:t>
            </a:fld>
            <a:endParaRPr lang="en-US"/>
          </a:p>
        </p:txBody>
      </p:sp>
    </p:spTree>
    <p:extLst>
      <p:ext uri="{BB962C8B-B14F-4D97-AF65-F5344CB8AC3E}">
        <p14:creationId xmlns:p14="http://schemas.microsoft.com/office/powerpoint/2010/main" val="401974815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C2E906-6373-08DC-92F4-BD0062A3241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760B7D9-B5EF-B152-36C0-AFC2EC4079A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211C746-CB9B-E385-62CD-BD18DD3E22F2}"/>
              </a:ext>
            </a:extLst>
          </p:cNvPr>
          <p:cNvSpPr>
            <a:spLocks noGrp="1"/>
          </p:cNvSpPr>
          <p:nvPr>
            <p:ph type="body" idx="1"/>
          </p:nvPr>
        </p:nvSpPr>
        <p:spPr/>
        <p:txBody>
          <a:bodyPr/>
          <a:lstStyle/>
          <a:p>
            <a:r>
              <a:rPr lang="en-US" dirty="0"/>
              <a:t>https://</a:t>
            </a:r>
            <a:r>
              <a:rPr lang="en-US" dirty="0" err="1"/>
              <a:t>doorofperception.com</a:t>
            </a:r>
            <a:r>
              <a:rPr lang="en-US" dirty="0"/>
              <a:t>/2021/02/</a:t>
            </a:r>
            <a:r>
              <a:rPr lang="en-US" dirty="0" err="1"/>
              <a:t>claudia</a:t>
            </a:r>
            <a:r>
              <a:rPr lang="en-US" dirty="0"/>
              <a:t>-</a:t>
            </a:r>
            <a:r>
              <a:rPr lang="en-US" dirty="0" err="1"/>
              <a:t>andujar</a:t>
            </a:r>
            <a:r>
              <a:rPr lang="en-US" dirty="0"/>
              <a:t>-the-</a:t>
            </a:r>
            <a:r>
              <a:rPr lang="en-US" dirty="0" err="1"/>
              <a:t>yanomami</a:t>
            </a:r>
            <a:r>
              <a:rPr lang="en-US" dirty="0"/>
              <a:t>-struggle/</a:t>
            </a:r>
          </a:p>
        </p:txBody>
      </p:sp>
      <p:sp>
        <p:nvSpPr>
          <p:cNvPr id="4" name="Slide Number Placeholder 3">
            <a:extLst>
              <a:ext uri="{FF2B5EF4-FFF2-40B4-BE49-F238E27FC236}">
                <a16:creationId xmlns:a16="http://schemas.microsoft.com/office/drawing/2014/main" id="{6DE9398A-68A2-CE44-687D-922A227DC1A0}"/>
              </a:ext>
            </a:extLst>
          </p:cNvPr>
          <p:cNvSpPr>
            <a:spLocks noGrp="1"/>
          </p:cNvSpPr>
          <p:nvPr>
            <p:ph type="sldNum" sz="quarter" idx="5"/>
          </p:nvPr>
        </p:nvSpPr>
        <p:spPr/>
        <p:txBody>
          <a:bodyPr/>
          <a:lstStyle/>
          <a:p>
            <a:fld id="{DA1FE173-4951-664F-B286-168EA635CF65}" type="slidenum">
              <a:rPr lang="en-US" smtClean="0"/>
              <a:t>26</a:t>
            </a:fld>
            <a:endParaRPr lang="en-US"/>
          </a:p>
        </p:txBody>
      </p:sp>
    </p:spTree>
    <p:extLst>
      <p:ext uri="{BB962C8B-B14F-4D97-AF65-F5344CB8AC3E}">
        <p14:creationId xmlns:p14="http://schemas.microsoft.com/office/powerpoint/2010/main" val="327022408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DF618B-DDCB-AB6C-EEBA-1BEBF11EDF8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4000EA8-3769-98DB-30B0-0C29AF915EE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DC52681-B82B-7A8B-D064-A8007021D9C0}"/>
              </a:ext>
            </a:extLst>
          </p:cNvPr>
          <p:cNvSpPr>
            <a:spLocks noGrp="1"/>
          </p:cNvSpPr>
          <p:nvPr>
            <p:ph type="body" idx="1"/>
          </p:nvPr>
        </p:nvSpPr>
        <p:spPr/>
        <p:txBody>
          <a:bodyPr/>
          <a:lstStyle/>
          <a:p>
            <a:r>
              <a:rPr lang="en-US" dirty="0"/>
              <a:t>https://</a:t>
            </a:r>
            <a:r>
              <a:rPr lang="en-US" dirty="0" err="1"/>
              <a:t>aperture.org</a:t>
            </a:r>
            <a:r>
              <a:rPr lang="en-US" dirty="0"/>
              <a:t>/editorial/magazine-</a:t>
            </a:r>
            <a:r>
              <a:rPr lang="en-US" dirty="0" err="1"/>
              <a:t>zanele</a:t>
            </a:r>
            <a:r>
              <a:rPr lang="en-US" dirty="0"/>
              <a:t>-</a:t>
            </a:r>
            <a:r>
              <a:rPr lang="en-US" dirty="0" err="1"/>
              <a:t>muholis</a:t>
            </a:r>
            <a:r>
              <a:rPr lang="en-US" dirty="0"/>
              <a:t>-faces-phases/</a:t>
            </a:r>
          </a:p>
        </p:txBody>
      </p:sp>
      <p:sp>
        <p:nvSpPr>
          <p:cNvPr id="4" name="Slide Number Placeholder 3">
            <a:extLst>
              <a:ext uri="{FF2B5EF4-FFF2-40B4-BE49-F238E27FC236}">
                <a16:creationId xmlns:a16="http://schemas.microsoft.com/office/drawing/2014/main" id="{2CC5CB04-F5EE-29CF-367C-01B77C0D1545}"/>
              </a:ext>
            </a:extLst>
          </p:cNvPr>
          <p:cNvSpPr>
            <a:spLocks noGrp="1"/>
          </p:cNvSpPr>
          <p:nvPr>
            <p:ph type="sldNum" sz="quarter" idx="5"/>
          </p:nvPr>
        </p:nvSpPr>
        <p:spPr/>
        <p:txBody>
          <a:bodyPr/>
          <a:lstStyle/>
          <a:p>
            <a:fld id="{DA1FE173-4951-664F-B286-168EA635CF65}" type="slidenum">
              <a:rPr lang="en-US" smtClean="0"/>
              <a:t>27</a:t>
            </a:fld>
            <a:endParaRPr lang="en-US"/>
          </a:p>
        </p:txBody>
      </p:sp>
    </p:spTree>
    <p:extLst>
      <p:ext uri="{BB962C8B-B14F-4D97-AF65-F5344CB8AC3E}">
        <p14:creationId xmlns:p14="http://schemas.microsoft.com/office/powerpoint/2010/main" val="36787755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1BEF94-78D1-0F94-5254-978B955B0A4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3EF9907-FD10-DE54-1CF5-46FA8ADCD66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BE97621-3890-4528-8BD8-525926F9DDD5}"/>
              </a:ext>
            </a:extLst>
          </p:cNvPr>
          <p:cNvSpPr>
            <a:spLocks noGrp="1"/>
          </p:cNvSpPr>
          <p:nvPr>
            <p:ph type="body" idx="1"/>
          </p:nvPr>
        </p:nvSpPr>
        <p:spPr/>
        <p:txBody>
          <a:bodyPr/>
          <a:lstStyle/>
          <a:p>
            <a:r>
              <a:rPr lang="en-US" dirty="0"/>
              <a:t>https://</a:t>
            </a:r>
            <a:r>
              <a:rPr lang="en-US" dirty="0" err="1"/>
              <a:t>www.frieze.com</a:t>
            </a:r>
            <a:r>
              <a:rPr lang="en-US" dirty="0"/>
              <a:t>/article/myself-mona-</a:t>
            </a:r>
            <a:r>
              <a:rPr lang="en-US" dirty="0" err="1"/>
              <a:t>ahmed</a:t>
            </a:r>
            <a:r>
              <a:rPr lang="en-US" dirty="0"/>
              <a:t>-revisiting-</a:t>
            </a:r>
            <a:r>
              <a:rPr lang="en-US" dirty="0" err="1"/>
              <a:t>dayanita</a:t>
            </a:r>
            <a:r>
              <a:rPr lang="en-US" dirty="0"/>
              <a:t>-</a:t>
            </a:r>
            <a:r>
              <a:rPr lang="en-US" dirty="0" err="1"/>
              <a:t>singhs</a:t>
            </a:r>
            <a:r>
              <a:rPr lang="en-US" dirty="0"/>
              <a:t>-landmark-photobook</a:t>
            </a:r>
          </a:p>
        </p:txBody>
      </p:sp>
      <p:sp>
        <p:nvSpPr>
          <p:cNvPr id="4" name="Slide Number Placeholder 3">
            <a:extLst>
              <a:ext uri="{FF2B5EF4-FFF2-40B4-BE49-F238E27FC236}">
                <a16:creationId xmlns:a16="http://schemas.microsoft.com/office/drawing/2014/main" id="{FB55C568-278B-389D-41DF-1AE312E2396F}"/>
              </a:ext>
            </a:extLst>
          </p:cNvPr>
          <p:cNvSpPr>
            <a:spLocks noGrp="1"/>
          </p:cNvSpPr>
          <p:nvPr>
            <p:ph type="sldNum" sz="quarter" idx="5"/>
          </p:nvPr>
        </p:nvSpPr>
        <p:spPr/>
        <p:txBody>
          <a:bodyPr/>
          <a:lstStyle/>
          <a:p>
            <a:fld id="{DA1FE173-4951-664F-B286-168EA635CF65}" type="slidenum">
              <a:rPr lang="en-US" smtClean="0"/>
              <a:t>28</a:t>
            </a:fld>
            <a:endParaRPr lang="en-US"/>
          </a:p>
        </p:txBody>
      </p:sp>
    </p:spTree>
    <p:extLst>
      <p:ext uri="{BB962C8B-B14F-4D97-AF65-F5344CB8AC3E}">
        <p14:creationId xmlns:p14="http://schemas.microsoft.com/office/powerpoint/2010/main" val="143000804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6B01B7-1EE2-FD5D-3BA4-6F81342210C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FF2B4C3-C057-7BAC-6251-A6B48AC8E96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33A1DC6-010A-8937-9B2D-82C1E136FEE5}"/>
              </a:ext>
            </a:extLst>
          </p:cNvPr>
          <p:cNvSpPr>
            <a:spLocks noGrp="1"/>
          </p:cNvSpPr>
          <p:nvPr>
            <p:ph type="body" idx="1"/>
          </p:nvPr>
        </p:nvSpPr>
        <p:spPr/>
        <p:txBody>
          <a:bodyPr/>
          <a:lstStyle/>
          <a:p>
            <a:r>
              <a:rPr lang="en-US" dirty="0"/>
              <a:t>https://</a:t>
            </a:r>
            <a:r>
              <a:rPr lang="en-US" dirty="0" err="1"/>
              <a:t>www.blind-magazine.com</a:t>
            </a:r>
            <a:r>
              <a:rPr lang="en-US" dirty="0"/>
              <a:t>/stories/abbas-the-eye-of-men-and-gods/</a:t>
            </a:r>
          </a:p>
        </p:txBody>
      </p:sp>
      <p:sp>
        <p:nvSpPr>
          <p:cNvPr id="4" name="Slide Number Placeholder 3">
            <a:extLst>
              <a:ext uri="{FF2B5EF4-FFF2-40B4-BE49-F238E27FC236}">
                <a16:creationId xmlns:a16="http://schemas.microsoft.com/office/drawing/2014/main" id="{FE0EA4A9-1C7F-06D8-C260-C3A01520E19C}"/>
              </a:ext>
            </a:extLst>
          </p:cNvPr>
          <p:cNvSpPr>
            <a:spLocks noGrp="1"/>
          </p:cNvSpPr>
          <p:nvPr>
            <p:ph type="sldNum" sz="quarter" idx="5"/>
          </p:nvPr>
        </p:nvSpPr>
        <p:spPr/>
        <p:txBody>
          <a:bodyPr/>
          <a:lstStyle/>
          <a:p>
            <a:fld id="{DA1FE173-4951-664F-B286-168EA635CF65}" type="slidenum">
              <a:rPr lang="en-US" smtClean="0"/>
              <a:t>29</a:t>
            </a:fld>
            <a:endParaRPr lang="en-US"/>
          </a:p>
        </p:txBody>
      </p:sp>
    </p:spTree>
    <p:extLst>
      <p:ext uri="{BB962C8B-B14F-4D97-AF65-F5344CB8AC3E}">
        <p14:creationId xmlns:p14="http://schemas.microsoft.com/office/powerpoint/2010/main" val="248876370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F497CB-4E02-5A84-E8EC-EBEFBDDADA8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A6048DA-0127-5D7A-9B87-8A941FDBB73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1E2B6F9-D413-F64F-A211-8A1EA4857868}"/>
              </a:ext>
            </a:extLst>
          </p:cNvPr>
          <p:cNvSpPr>
            <a:spLocks noGrp="1"/>
          </p:cNvSpPr>
          <p:nvPr>
            <p:ph type="body" idx="1"/>
          </p:nvPr>
        </p:nvSpPr>
        <p:spPr/>
        <p:txBody>
          <a:bodyPr/>
          <a:lstStyle/>
          <a:p>
            <a:r>
              <a:rPr lang="en-US" dirty="0"/>
              <a:t>https://</a:t>
            </a:r>
            <a:r>
              <a:rPr lang="en-US" dirty="0" err="1"/>
              <a:t>www.magnumphotos.com</a:t>
            </a:r>
            <a:r>
              <a:rPr lang="en-US" dirty="0"/>
              <a:t>/arts-culture/a-closer-look-at-</a:t>
            </a:r>
            <a:r>
              <a:rPr lang="en-US" dirty="0" err="1"/>
              <a:t>espana</a:t>
            </a:r>
            <a:r>
              <a:rPr lang="en-US" dirty="0"/>
              <a:t>-</a:t>
            </a:r>
            <a:r>
              <a:rPr lang="en-US" dirty="0" err="1"/>
              <a:t>oculta</a:t>
            </a:r>
            <a:r>
              <a:rPr lang="en-US" dirty="0"/>
              <a:t>/</a:t>
            </a:r>
          </a:p>
        </p:txBody>
      </p:sp>
      <p:sp>
        <p:nvSpPr>
          <p:cNvPr id="4" name="Slide Number Placeholder 3">
            <a:extLst>
              <a:ext uri="{FF2B5EF4-FFF2-40B4-BE49-F238E27FC236}">
                <a16:creationId xmlns:a16="http://schemas.microsoft.com/office/drawing/2014/main" id="{CE2FA079-98A7-00D3-E8F8-A1DAA440FC76}"/>
              </a:ext>
            </a:extLst>
          </p:cNvPr>
          <p:cNvSpPr>
            <a:spLocks noGrp="1"/>
          </p:cNvSpPr>
          <p:nvPr>
            <p:ph type="sldNum" sz="quarter" idx="5"/>
          </p:nvPr>
        </p:nvSpPr>
        <p:spPr/>
        <p:txBody>
          <a:bodyPr/>
          <a:lstStyle/>
          <a:p>
            <a:fld id="{DA1FE173-4951-664F-B286-168EA635CF65}" type="slidenum">
              <a:rPr lang="en-US" smtClean="0"/>
              <a:t>30</a:t>
            </a:fld>
            <a:endParaRPr lang="en-US"/>
          </a:p>
        </p:txBody>
      </p:sp>
    </p:spTree>
    <p:extLst>
      <p:ext uri="{BB962C8B-B14F-4D97-AF65-F5344CB8AC3E}">
        <p14:creationId xmlns:p14="http://schemas.microsoft.com/office/powerpoint/2010/main" val="119259854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F52EAA-1FC4-E901-184F-D396AAEC891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638A202-537B-6D62-2964-B30C9394601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F1F5B46-524E-95FD-E070-51D7CE15273D}"/>
              </a:ext>
            </a:extLst>
          </p:cNvPr>
          <p:cNvSpPr>
            <a:spLocks noGrp="1"/>
          </p:cNvSpPr>
          <p:nvPr>
            <p:ph type="body" idx="1"/>
          </p:nvPr>
        </p:nvSpPr>
        <p:spPr/>
        <p:txBody>
          <a:bodyPr/>
          <a:lstStyle/>
          <a:p>
            <a:r>
              <a:rPr lang="en-US" dirty="0"/>
              <a:t>https://</a:t>
            </a:r>
            <a:r>
              <a:rPr lang="en-US" dirty="0" err="1"/>
              <a:t>www.ninaberman.com</a:t>
            </a:r>
            <a:r>
              <a:rPr lang="en-US" dirty="0"/>
              <a:t>/marine-wedding</a:t>
            </a:r>
          </a:p>
        </p:txBody>
      </p:sp>
      <p:sp>
        <p:nvSpPr>
          <p:cNvPr id="4" name="Slide Number Placeholder 3">
            <a:extLst>
              <a:ext uri="{FF2B5EF4-FFF2-40B4-BE49-F238E27FC236}">
                <a16:creationId xmlns:a16="http://schemas.microsoft.com/office/drawing/2014/main" id="{D3EB6900-8B17-B952-8490-2DF2D1723078}"/>
              </a:ext>
            </a:extLst>
          </p:cNvPr>
          <p:cNvSpPr>
            <a:spLocks noGrp="1"/>
          </p:cNvSpPr>
          <p:nvPr>
            <p:ph type="sldNum" sz="quarter" idx="5"/>
          </p:nvPr>
        </p:nvSpPr>
        <p:spPr/>
        <p:txBody>
          <a:bodyPr/>
          <a:lstStyle/>
          <a:p>
            <a:fld id="{DA1FE173-4951-664F-B286-168EA635CF65}" type="slidenum">
              <a:rPr lang="en-US" smtClean="0"/>
              <a:t>31</a:t>
            </a:fld>
            <a:endParaRPr lang="en-US"/>
          </a:p>
        </p:txBody>
      </p:sp>
    </p:spTree>
    <p:extLst>
      <p:ext uri="{BB962C8B-B14F-4D97-AF65-F5344CB8AC3E}">
        <p14:creationId xmlns:p14="http://schemas.microsoft.com/office/powerpoint/2010/main" val="302796661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0D08CC-3DFE-C92B-B623-68760CB8AF3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304427A-19D7-C98D-39D6-0AE347F68C6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C96C4EF-F1C3-72F6-A1CA-63FD120B4104}"/>
              </a:ext>
            </a:extLst>
          </p:cNvPr>
          <p:cNvSpPr>
            <a:spLocks noGrp="1"/>
          </p:cNvSpPr>
          <p:nvPr>
            <p:ph type="body" idx="1"/>
          </p:nvPr>
        </p:nvSpPr>
        <p:spPr/>
        <p:txBody>
          <a:bodyPr/>
          <a:lstStyle/>
          <a:p>
            <a:r>
              <a:rPr lang="en-US" dirty="0"/>
              <a:t>https://</a:t>
            </a:r>
            <a:r>
              <a:rPr lang="en-US" dirty="0" err="1"/>
              <a:t>www.magnumphotos.com</a:t>
            </a:r>
            <a:r>
              <a:rPr lang="en-US" dirty="0"/>
              <a:t>/arts-culture/as-it-may-be-</a:t>
            </a:r>
            <a:r>
              <a:rPr lang="en-US" dirty="0" err="1"/>
              <a:t>bieke</a:t>
            </a:r>
            <a:r>
              <a:rPr lang="en-US" dirty="0"/>
              <a:t>-</a:t>
            </a:r>
            <a:r>
              <a:rPr lang="en-US" dirty="0" err="1"/>
              <a:t>depoorter</a:t>
            </a:r>
            <a:r>
              <a:rPr lang="en-US" dirty="0"/>
              <a:t>/</a:t>
            </a:r>
          </a:p>
        </p:txBody>
      </p:sp>
      <p:sp>
        <p:nvSpPr>
          <p:cNvPr id="4" name="Slide Number Placeholder 3">
            <a:extLst>
              <a:ext uri="{FF2B5EF4-FFF2-40B4-BE49-F238E27FC236}">
                <a16:creationId xmlns:a16="http://schemas.microsoft.com/office/drawing/2014/main" id="{4DD6C058-81AE-CD2C-57F1-DCCE412CE70A}"/>
              </a:ext>
            </a:extLst>
          </p:cNvPr>
          <p:cNvSpPr>
            <a:spLocks noGrp="1"/>
          </p:cNvSpPr>
          <p:nvPr>
            <p:ph type="sldNum" sz="quarter" idx="5"/>
          </p:nvPr>
        </p:nvSpPr>
        <p:spPr/>
        <p:txBody>
          <a:bodyPr/>
          <a:lstStyle/>
          <a:p>
            <a:fld id="{DA1FE173-4951-664F-B286-168EA635CF65}" type="slidenum">
              <a:rPr lang="en-US" smtClean="0"/>
              <a:t>32</a:t>
            </a:fld>
            <a:endParaRPr lang="en-US"/>
          </a:p>
        </p:txBody>
      </p:sp>
    </p:spTree>
    <p:extLst>
      <p:ext uri="{BB962C8B-B14F-4D97-AF65-F5344CB8AC3E}">
        <p14:creationId xmlns:p14="http://schemas.microsoft.com/office/powerpoint/2010/main" val="198295071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8B7BE8-1C33-808B-7067-5859E7EEAB7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913B83B-E6BF-2503-B876-AA638F43B05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DF5013C-8C26-DBA6-89EE-DC2E774E3CEF}"/>
              </a:ext>
            </a:extLst>
          </p:cNvPr>
          <p:cNvSpPr>
            <a:spLocks noGrp="1"/>
          </p:cNvSpPr>
          <p:nvPr>
            <p:ph type="body" idx="1"/>
          </p:nvPr>
        </p:nvSpPr>
        <p:spPr/>
        <p:txBody>
          <a:bodyPr/>
          <a:lstStyle/>
          <a:p>
            <a:r>
              <a:rPr lang="en-US" dirty="0"/>
              <a:t>https://</a:t>
            </a:r>
            <a:r>
              <a:rPr lang="en-US" dirty="0" err="1"/>
              <a:t>www.magnumphotos.com</a:t>
            </a:r>
            <a:r>
              <a:rPr lang="en-US" dirty="0"/>
              <a:t>/arts-culture/art/</a:t>
            </a:r>
            <a:r>
              <a:rPr lang="en-US" dirty="0" err="1"/>
              <a:t>sohrab</a:t>
            </a:r>
            <a:r>
              <a:rPr lang="en-US" dirty="0"/>
              <a:t>-</a:t>
            </a:r>
            <a:r>
              <a:rPr lang="en-US" dirty="0" err="1"/>
              <a:t>hura</a:t>
            </a:r>
            <a:r>
              <a:rPr lang="en-US" dirty="0"/>
              <a:t>-life-is-elsewhere/</a:t>
            </a:r>
          </a:p>
        </p:txBody>
      </p:sp>
      <p:sp>
        <p:nvSpPr>
          <p:cNvPr id="4" name="Slide Number Placeholder 3">
            <a:extLst>
              <a:ext uri="{FF2B5EF4-FFF2-40B4-BE49-F238E27FC236}">
                <a16:creationId xmlns:a16="http://schemas.microsoft.com/office/drawing/2014/main" id="{C4D4EA57-92F4-F5F6-A037-BDBDA650A14F}"/>
              </a:ext>
            </a:extLst>
          </p:cNvPr>
          <p:cNvSpPr>
            <a:spLocks noGrp="1"/>
          </p:cNvSpPr>
          <p:nvPr>
            <p:ph type="sldNum" sz="quarter" idx="5"/>
          </p:nvPr>
        </p:nvSpPr>
        <p:spPr/>
        <p:txBody>
          <a:bodyPr/>
          <a:lstStyle/>
          <a:p>
            <a:fld id="{DA1FE173-4951-664F-B286-168EA635CF65}" type="slidenum">
              <a:rPr lang="en-US" smtClean="0"/>
              <a:t>33</a:t>
            </a:fld>
            <a:endParaRPr lang="en-US"/>
          </a:p>
        </p:txBody>
      </p:sp>
    </p:spTree>
    <p:extLst>
      <p:ext uri="{BB962C8B-B14F-4D97-AF65-F5344CB8AC3E}">
        <p14:creationId xmlns:p14="http://schemas.microsoft.com/office/powerpoint/2010/main" val="25807505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9A17FC-8D07-4471-1769-96B1D634D37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C0820D5-6933-237A-6689-76CB8B708A2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C7A6525-B84B-0A62-3F87-48658266B53E}"/>
              </a:ext>
            </a:extLst>
          </p:cNvPr>
          <p:cNvSpPr>
            <a:spLocks noGrp="1"/>
          </p:cNvSpPr>
          <p:nvPr>
            <p:ph type="body" idx="1"/>
          </p:nvPr>
        </p:nvSpPr>
        <p:spPr/>
        <p:txBody>
          <a:bodyPr/>
          <a:lstStyle/>
          <a:p>
            <a:r>
              <a:rPr lang="en-US" dirty="0"/>
              <a:t>https://</a:t>
            </a:r>
            <a:r>
              <a:rPr lang="en-US" dirty="0" err="1"/>
              <a:t>latoyarubyfrazier.com</a:t>
            </a:r>
            <a:r>
              <a:rPr lang="en-US" dirty="0"/>
              <a:t>/news/latoya-ruby-frazier-raises-her-lens-against-environmental-racism-and-healthcare-inequity-in-america/</a:t>
            </a:r>
          </a:p>
        </p:txBody>
      </p:sp>
      <p:sp>
        <p:nvSpPr>
          <p:cNvPr id="4" name="Slide Number Placeholder 3">
            <a:extLst>
              <a:ext uri="{FF2B5EF4-FFF2-40B4-BE49-F238E27FC236}">
                <a16:creationId xmlns:a16="http://schemas.microsoft.com/office/drawing/2014/main" id="{D2C4BE73-B57F-4D79-855E-1A42E29AD43F}"/>
              </a:ext>
            </a:extLst>
          </p:cNvPr>
          <p:cNvSpPr>
            <a:spLocks noGrp="1"/>
          </p:cNvSpPr>
          <p:nvPr>
            <p:ph type="sldNum" sz="quarter" idx="5"/>
          </p:nvPr>
        </p:nvSpPr>
        <p:spPr/>
        <p:txBody>
          <a:bodyPr/>
          <a:lstStyle/>
          <a:p>
            <a:fld id="{DA1FE173-4951-664F-B286-168EA635CF65}" type="slidenum">
              <a:rPr lang="en-US" smtClean="0"/>
              <a:t>34</a:t>
            </a:fld>
            <a:endParaRPr lang="en-US"/>
          </a:p>
        </p:txBody>
      </p:sp>
    </p:spTree>
    <p:extLst>
      <p:ext uri="{BB962C8B-B14F-4D97-AF65-F5344CB8AC3E}">
        <p14:creationId xmlns:p14="http://schemas.microsoft.com/office/powerpoint/2010/main" val="326721987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www.magnumphotos.com</a:t>
            </a:r>
            <a:r>
              <a:rPr lang="en-US" dirty="0"/>
              <a:t>/newsroom/politics/</a:t>
            </a:r>
            <a:r>
              <a:rPr lang="en-US" dirty="0" err="1"/>
              <a:t>chien</a:t>
            </a:r>
            <a:r>
              <a:rPr lang="en-US" dirty="0"/>
              <a:t>-chi-chang-escape-from-north-</a:t>
            </a:r>
            <a:r>
              <a:rPr lang="en-US" dirty="0" err="1"/>
              <a:t>korea</a:t>
            </a:r>
            <a:r>
              <a:rPr lang="en-US" dirty="0"/>
              <a:t>/</a:t>
            </a:r>
          </a:p>
        </p:txBody>
      </p:sp>
      <p:sp>
        <p:nvSpPr>
          <p:cNvPr id="4" name="Slide Number Placeholder 3"/>
          <p:cNvSpPr>
            <a:spLocks noGrp="1"/>
          </p:cNvSpPr>
          <p:nvPr>
            <p:ph type="sldNum" sz="quarter" idx="5"/>
          </p:nvPr>
        </p:nvSpPr>
        <p:spPr/>
        <p:txBody>
          <a:bodyPr/>
          <a:lstStyle/>
          <a:p>
            <a:fld id="{DA1FE173-4951-664F-B286-168EA635CF65}" type="slidenum">
              <a:rPr lang="en-US" smtClean="0"/>
              <a:t>36</a:t>
            </a:fld>
            <a:endParaRPr lang="en-US"/>
          </a:p>
        </p:txBody>
      </p:sp>
    </p:spTree>
    <p:extLst>
      <p:ext uri="{BB962C8B-B14F-4D97-AF65-F5344CB8AC3E}">
        <p14:creationId xmlns:p14="http://schemas.microsoft.com/office/powerpoint/2010/main" val="9755017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6FE5F0-56FA-EE5B-4149-6876C7AB746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F0690BE-0518-D6B6-34D8-C953C624A30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72A0BE9-2733-A697-63D7-1F9FEEC0195C}"/>
              </a:ext>
            </a:extLst>
          </p:cNvPr>
          <p:cNvSpPr>
            <a:spLocks noGrp="1"/>
          </p:cNvSpPr>
          <p:nvPr>
            <p:ph type="dt" sz="half" idx="10"/>
          </p:nvPr>
        </p:nvSpPr>
        <p:spPr/>
        <p:txBody>
          <a:bodyPr/>
          <a:lstStyle/>
          <a:p>
            <a:fld id="{17BBAA35-3527-6F4F-94FD-B483514C3CEE}" type="datetimeFigureOut">
              <a:rPr lang="en-US" smtClean="0"/>
              <a:t>4/21/26</a:t>
            </a:fld>
            <a:endParaRPr lang="en-US"/>
          </a:p>
        </p:txBody>
      </p:sp>
      <p:sp>
        <p:nvSpPr>
          <p:cNvPr id="5" name="Footer Placeholder 4">
            <a:extLst>
              <a:ext uri="{FF2B5EF4-FFF2-40B4-BE49-F238E27FC236}">
                <a16:creationId xmlns:a16="http://schemas.microsoft.com/office/drawing/2014/main" id="{77796447-6254-B366-C056-4F509A9DE5B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78B182B-7867-B7EA-433F-E15B9CA7143A}"/>
              </a:ext>
            </a:extLst>
          </p:cNvPr>
          <p:cNvSpPr>
            <a:spLocks noGrp="1"/>
          </p:cNvSpPr>
          <p:nvPr>
            <p:ph type="sldNum" sz="quarter" idx="12"/>
          </p:nvPr>
        </p:nvSpPr>
        <p:spPr/>
        <p:txBody>
          <a:bodyPr/>
          <a:lstStyle/>
          <a:p>
            <a:fld id="{E4EAAAD3-5E31-D240-A1AF-1BF6C1E40469}" type="slidenum">
              <a:rPr lang="en-US" smtClean="0"/>
              <a:t>‹#›</a:t>
            </a:fld>
            <a:endParaRPr lang="en-US"/>
          </a:p>
        </p:txBody>
      </p:sp>
    </p:spTree>
    <p:extLst>
      <p:ext uri="{BB962C8B-B14F-4D97-AF65-F5344CB8AC3E}">
        <p14:creationId xmlns:p14="http://schemas.microsoft.com/office/powerpoint/2010/main" val="21580907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C564B8-9F83-947D-0D52-E5243203106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C179EE1-462D-3A25-B0A4-67DFB321DA5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5451C96-240B-BA60-7BCD-72927DBF3259}"/>
              </a:ext>
            </a:extLst>
          </p:cNvPr>
          <p:cNvSpPr>
            <a:spLocks noGrp="1"/>
          </p:cNvSpPr>
          <p:nvPr>
            <p:ph type="dt" sz="half" idx="10"/>
          </p:nvPr>
        </p:nvSpPr>
        <p:spPr/>
        <p:txBody>
          <a:bodyPr/>
          <a:lstStyle/>
          <a:p>
            <a:fld id="{17BBAA35-3527-6F4F-94FD-B483514C3CEE}" type="datetimeFigureOut">
              <a:rPr lang="en-US" smtClean="0"/>
              <a:t>4/21/26</a:t>
            </a:fld>
            <a:endParaRPr lang="en-US"/>
          </a:p>
        </p:txBody>
      </p:sp>
      <p:sp>
        <p:nvSpPr>
          <p:cNvPr id="5" name="Footer Placeholder 4">
            <a:extLst>
              <a:ext uri="{FF2B5EF4-FFF2-40B4-BE49-F238E27FC236}">
                <a16:creationId xmlns:a16="http://schemas.microsoft.com/office/drawing/2014/main" id="{6054A14D-EED7-5699-86A5-D471DBBF0BC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864112D-7B22-7ACD-480B-DC0F56DDF39E}"/>
              </a:ext>
            </a:extLst>
          </p:cNvPr>
          <p:cNvSpPr>
            <a:spLocks noGrp="1"/>
          </p:cNvSpPr>
          <p:nvPr>
            <p:ph type="sldNum" sz="quarter" idx="12"/>
          </p:nvPr>
        </p:nvSpPr>
        <p:spPr/>
        <p:txBody>
          <a:bodyPr/>
          <a:lstStyle/>
          <a:p>
            <a:fld id="{E4EAAAD3-5E31-D240-A1AF-1BF6C1E40469}" type="slidenum">
              <a:rPr lang="en-US" smtClean="0"/>
              <a:t>‹#›</a:t>
            </a:fld>
            <a:endParaRPr lang="en-US"/>
          </a:p>
        </p:txBody>
      </p:sp>
    </p:spTree>
    <p:extLst>
      <p:ext uri="{BB962C8B-B14F-4D97-AF65-F5344CB8AC3E}">
        <p14:creationId xmlns:p14="http://schemas.microsoft.com/office/powerpoint/2010/main" val="1396085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C8BD72-9D4D-C3D8-A797-AF17E3946E4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334E193-E84F-F6E0-F5DD-34C5588DB1DD}"/>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20A7516-30CF-79D6-A649-1AFA7F868F49}"/>
              </a:ext>
            </a:extLst>
          </p:cNvPr>
          <p:cNvSpPr>
            <a:spLocks noGrp="1"/>
          </p:cNvSpPr>
          <p:nvPr>
            <p:ph type="dt" sz="half" idx="10"/>
          </p:nvPr>
        </p:nvSpPr>
        <p:spPr/>
        <p:txBody>
          <a:bodyPr/>
          <a:lstStyle/>
          <a:p>
            <a:fld id="{17BBAA35-3527-6F4F-94FD-B483514C3CEE}" type="datetimeFigureOut">
              <a:rPr lang="en-US" smtClean="0"/>
              <a:t>4/21/26</a:t>
            </a:fld>
            <a:endParaRPr lang="en-US"/>
          </a:p>
        </p:txBody>
      </p:sp>
      <p:sp>
        <p:nvSpPr>
          <p:cNvPr id="5" name="Footer Placeholder 4">
            <a:extLst>
              <a:ext uri="{FF2B5EF4-FFF2-40B4-BE49-F238E27FC236}">
                <a16:creationId xmlns:a16="http://schemas.microsoft.com/office/drawing/2014/main" id="{9C3EDBDC-0C0B-C008-3AF4-0173F53C84C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E781FFD-4D1B-8AA1-283F-D206C3732DCB}"/>
              </a:ext>
            </a:extLst>
          </p:cNvPr>
          <p:cNvSpPr>
            <a:spLocks noGrp="1"/>
          </p:cNvSpPr>
          <p:nvPr>
            <p:ph type="sldNum" sz="quarter" idx="12"/>
          </p:nvPr>
        </p:nvSpPr>
        <p:spPr/>
        <p:txBody>
          <a:bodyPr/>
          <a:lstStyle/>
          <a:p>
            <a:fld id="{E4EAAAD3-5E31-D240-A1AF-1BF6C1E40469}" type="slidenum">
              <a:rPr lang="en-US" smtClean="0"/>
              <a:t>‹#›</a:t>
            </a:fld>
            <a:endParaRPr lang="en-US"/>
          </a:p>
        </p:txBody>
      </p:sp>
    </p:spTree>
    <p:extLst>
      <p:ext uri="{BB962C8B-B14F-4D97-AF65-F5344CB8AC3E}">
        <p14:creationId xmlns:p14="http://schemas.microsoft.com/office/powerpoint/2010/main" val="18937101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EB692F-7959-2E23-6AF2-60CE2FCDAAE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5BD7F46-7DA3-E9FE-4CB2-1B55BA0CD55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4B6DCC7-D1F3-3CD6-24C5-6A0BEDE7FE1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FFACCFD-7DF2-4920-2D7D-96D9CCB01DE6}"/>
              </a:ext>
            </a:extLst>
          </p:cNvPr>
          <p:cNvSpPr>
            <a:spLocks noGrp="1"/>
          </p:cNvSpPr>
          <p:nvPr>
            <p:ph type="dt" sz="half" idx="10"/>
          </p:nvPr>
        </p:nvSpPr>
        <p:spPr/>
        <p:txBody>
          <a:bodyPr/>
          <a:lstStyle/>
          <a:p>
            <a:fld id="{17BBAA35-3527-6F4F-94FD-B483514C3CEE}" type="datetimeFigureOut">
              <a:rPr lang="en-US" smtClean="0"/>
              <a:t>4/21/26</a:t>
            </a:fld>
            <a:endParaRPr lang="en-US"/>
          </a:p>
        </p:txBody>
      </p:sp>
      <p:sp>
        <p:nvSpPr>
          <p:cNvPr id="6" name="Footer Placeholder 5">
            <a:extLst>
              <a:ext uri="{FF2B5EF4-FFF2-40B4-BE49-F238E27FC236}">
                <a16:creationId xmlns:a16="http://schemas.microsoft.com/office/drawing/2014/main" id="{70D4C76C-E770-F3FF-0A37-FC5E3B9D0EA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0884F60-67A3-282F-3A3B-57C699D84C5D}"/>
              </a:ext>
            </a:extLst>
          </p:cNvPr>
          <p:cNvSpPr>
            <a:spLocks noGrp="1"/>
          </p:cNvSpPr>
          <p:nvPr>
            <p:ph type="sldNum" sz="quarter" idx="12"/>
          </p:nvPr>
        </p:nvSpPr>
        <p:spPr/>
        <p:txBody>
          <a:bodyPr/>
          <a:lstStyle/>
          <a:p>
            <a:fld id="{E4EAAAD3-5E31-D240-A1AF-1BF6C1E40469}" type="slidenum">
              <a:rPr lang="en-US" smtClean="0"/>
              <a:t>‹#›</a:t>
            </a:fld>
            <a:endParaRPr lang="en-US"/>
          </a:p>
        </p:txBody>
      </p:sp>
    </p:spTree>
    <p:extLst>
      <p:ext uri="{BB962C8B-B14F-4D97-AF65-F5344CB8AC3E}">
        <p14:creationId xmlns:p14="http://schemas.microsoft.com/office/powerpoint/2010/main" val="4698799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834282-A65C-692A-2FC5-68626FA8E00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18D5229-1217-7679-27EC-B5577600FFF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83416E6-D841-F09E-7744-81B0804D63B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C489FE0-354F-3459-DEB2-93AA8639E24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64CF400-F1DE-83A2-F4EF-925BF6D3961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517DA1C-1AD9-FA0D-FF17-81ABC3E2E90E}"/>
              </a:ext>
            </a:extLst>
          </p:cNvPr>
          <p:cNvSpPr>
            <a:spLocks noGrp="1"/>
          </p:cNvSpPr>
          <p:nvPr>
            <p:ph type="dt" sz="half" idx="10"/>
          </p:nvPr>
        </p:nvSpPr>
        <p:spPr/>
        <p:txBody>
          <a:bodyPr/>
          <a:lstStyle/>
          <a:p>
            <a:fld id="{17BBAA35-3527-6F4F-94FD-B483514C3CEE}" type="datetimeFigureOut">
              <a:rPr lang="en-US" smtClean="0"/>
              <a:t>4/21/26</a:t>
            </a:fld>
            <a:endParaRPr lang="en-US"/>
          </a:p>
        </p:txBody>
      </p:sp>
      <p:sp>
        <p:nvSpPr>
          <p:cNvPr id="8" name="Footer Placeholder 7">
            <a:extLst>
              <a:ext uri="{FF2B5EF4-FFF2-40B4-BE49-F238E27FC236}">
                <a16:creationId xmlns:a16="http://schemas.microsoft.com/office/drawing/2014/main" id="{5DC1D0AE-54A3-7A10-8B55-38F79253DF7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8D16424-6516-8D4C-B185-86A2A20CF4AC}"/>
              </a:ext>
            </a:extLst>
          </p:cNvPr>
          <p:cNvSpPr>
            <a:spLocks noGrp="1"/>
          </p:cNvSpPr>
          <p:nvPr>
            <p:ph type="sldNum" sz="quarter" idx="12"/>
          </p:nvPr>
        </p:nvSpPr>
        <p:spPr/>
        <p:txBody>
          <a:bodyPr/>
          <a:lstStyle/>
          <a:p>
            <a:fld id="{E4EAAAD3-5E31-D240-A1AF-1BF6C1E40469}" type="slidenum">
              <a:rPr lang="en-US" smtClean="0"/>
              <a:t>‹#›</a:t>
            </a:fld>
            <a:endParaRPr lang="en-US"/>
          </a:p>
        </p:txBody>
      </p:sp>
    </p:spTree>
    <p:extLst>
      <p:ext uri="{BB962C8B-B14F-4D97-AF65-F5344CB8AC3E}">
        <p14:creationId xmlns:p14="http://schemas.microsoft.com/office/powerpoint/2010/main" val="20952605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895F57-4346-5809-6208-938D0073DA8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4B8A266-C547-5E71-D963-36D42D0A5D6B}"/>
              </a:ext>
            </a:extLst>
          </p:cNvPr>
          <p:cNvSpPr>
            <a:spLocks noGrp="1"/>
          </p:cNvSpPr>
          <p:nvPr>
            <p:ph type="dt" sz="half" idx="10"/>
          </p:nvPr>
        </p:nvSpPr>
        <p:spPr/>
        <p:txBody>
          <a:bodyPr/>
          <a:lstStyle/>
          <a:p>
            <a:fld id="{17BBAA35-3527-6F4F-94FD-B483514C3CEE}" type="datetimeFigureOut">
              <a:rPr lang="en-US" smtClean="0"/>
              <a:t>4/21/26</a:t>
            </a:fld>
            <a:endParaRPr lang="en-US"/>
          </a:p>
        </p:txBody>
      </p:sp>
      <p:sp>
        <p:nvSpPr>
          <p:cNvPr id="4" name="Footer Placeholder 3">
            <a:extLst>
              <a:ext uri="{FF2B5EF4-FFF2-40B4-BE49-F238E27FC236}">
                <a16:creationId xmlns:a16="http://schemas.microsoft.com/office/drawing/2014/main" id="{DCE2291A-F42B-EB73-6AE9-06DA2CF7834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26011A8-54BE-33F8-5329-87A2499BD75A}"/>
              </a:ext>
            </a:extLst>
          </p:cNvPr>
          <p:cNvSpPr>
            <a:spLocks noGrp="1"/>
          </p:cNvSpPr>
          <p:nvPr>
            <p:ph type="sldNum" sz="quarter" idx="12"/>
          </p:nvPr>
        </p:nvSpPr>
        <p:spPr/>
        <p:txBody>
          <a:bodyPr/>
          <a:lstStyle/>
          <a:p>
            <a:fld id="{E4EAAAD3-5E31-D240-A1AF-1BF6C1E40469}" type="slidenum">
              <a:rPr lang="en-US" smtClean="0"/>
              <a:t>‹#›</a:t>
            </a:fld>
            <a:endParaRPr lang="en-US"/>
          </a:p>
        </p:txBody>
      </p:sp>
    </p:spTree>
    <p:extLst>
      <p:ext uri="{BB962C8B-B14F-4D97-AF65-F5344CB8AC3E}">
        <p14:creationId xmlns:p14="http://schemas.microsoft.com/office/powerpoint/2010/main" val="16989121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1CB58AA-4B3C-5601-8EEC-8F98CDE3B010}"/>
              </a:ext>
            </a:extLst>
          </p:cNvPr>
          <p:cNvSpPr>
            <a:spLocks noGrp="1"/>
          </p:cNvSpPr>
          <p:nvPr>
            <p:ph type="dt" sz="half" idx="10"/>
          </p:nvPr>
        </p:nvSpPr>
        <p:spPr/>
        <p:txBody>
          <a:bodyPr/>
          <a:lstStyle/>
          <a:p>
            <a:fld id="{17BBAA35-3527-6F4F-94FD-B483514C3CEE}" type="datetimeFigureOut">
              <a:rPr lang="en-US" smtClean="0"/>
              <a:t>4/21/26</a:t>
            </a:fld>
            <a:endParaRPr lang="en-US"/>
          </a:p>
        </p:txBody>
      </p:sp>
      <p:sp>
        <p:nvSpPr>
          <p:cNvPr id="3" name="Footer Placeholder 2">
            <a:extLst>
              <a:ext uri="{FF2B5EF4-FFF2-40B4-BE49-F238E27FC236}">
                <a16:creationId xmlns:a16="http://schemas.microsoft.com/office/drawing/2014/main" id="{04231EFA-8048-E86F-C9F1-1E2B39EFC34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0DD1E33-8608-7D1D-4CC7-B5963D89060F}"/>
              </a:ext>
            </a:extLst>
          </p:cNvPr>
          <p:cNvSpPr>
            <a:spLocks noGrp="1"/>
          </p:cNvSpPr>
          <p:nvPr>
            <p:ph type="sldNum" sz="quarter" idx="12"/>
          </p:nvPr>
        </p:nvSpPr>
        <p:spPr/>
        <p:txBody>
          <a:bodyPr/>
          <a:lstStyle/>
          <a:p>
            <a:fld id="{E4EAAAD3-5E31-D240-A1AF-1BF6C1E40469}" type="slidenum">
              <a:rPr lang="en-US" smtClean="0"/>
              <a:t>‹#›</a:t>
            </a:fld>
            <a:endParaRPr lang="en-US"/>
          </a:p>
        </p:txBody>
      </p:sp>
    </p:spTree>
    <p:extLst>
      <p:ext uri="{BB962C8B-B14F-4D97-AF65-F5344CB8AC3E}">
        <p14:creationId xmlns:p14="http://schemas.microsoft.com/office/powerpoint/2010/main" val="34959995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5AC09F-152F-7094-ACB0-B21251FBFDE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29E77F2-95DD-7812-3587-8807DD5276C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13FE69D-3516-6211-491C-5A85FD086E0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BD7B6C1-2344-6A0B-5AAA-CF6C51F43D68}"/>
              </a:ext>
            </a:extLst>
          </p:cNvPr>
          <p:cNvSpPr>
            <a:spLocks noGrp="1"/>
          </p:cNvSpPr>
          <p:nvPr>
            <p:ph type="dt" sz="half" idx="10"/>
          </p:nvPr>
        </p:nvSpPr>
        <p:spPr/>
        <p:txBody>
          <a:bodyPr/>
          <a:lstStyle/>
          <a:p>
            <a:fld id="{17BBAA35-3527-6F4F-94FD-B483514C3CEE}" type="datetimeFigureOut">
              <a:rPr lang="en-US" smtClean="0"/>
              <a:t>4/21/26</a:t>
            </a:fld>
            <a:endParaRPr lang="en-US"/>
          </a:p>
        </p:txBody>
      </p:sp>
      <p:sp>
        <p:nvSpPr>
          <p:cNvPr id="6" name="Footer Placeholder 5">
            <a:extLst>
              <a:ext uri="{FF2B5EF4-FFF2-40B4-BE49-F238E27FC236}">
                <a16:creationId xmlns:a16="http://schemas.microsoft.com/office/drawing/2014/main" id="{EC86DCA8-D3C9-B39F-D0CA-C401432CCDE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1E04B76-2467-6238-7531-78E627947F26}"/>
              </a:ext>
            </a:extLst>
          </p:cNvPr>
          <p:cNvSpPr>
            <a:spLocks noGrp="1"/>
          </p:cNvSpPr>
          <p:nvPr>
            <p:ph type="sldNum" sz="quarter" idx="12"/>
          </p:nvPr>
        </p:nvSpPr>
        <p:spPr/>
        <p:txBody>
          <a:bodyPr/>
          <a:lstStyle/>
          <a:p>
            <a:fld id="{E4EAAAD3-5E31-D240-A1AF-1BF6C1E40469}" type="slidenum">
              <a:rPr lang="en-US" smtClean="0"/>
              <a:t>‹#›</a:t>
            </a:fld>
            <a:endParaRPr lang="en-US"/>
          </a:p>
        </p:txBody>
      </p:sp>
    </p:spTree>
    <p:extLst>
      <p:ext uri="{BB962C8B-B14F-4D97-AF65-F5344CB8AC3E}">
        <p14:creationId xmlns:p14="http://schemas.microsoft.com/office/powerpoint/2010/main" val="38127929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7B1F13-F36C-6A7F-F91B-1214CD6D27D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4E2894F-8E8F-84F2-C61C-A64D600EEBA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0227890-95AB-32EB-7B7C-8A778633C5D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1B9265F-A8FD-F5AC-4E18-6BACE0FB8EAB}"/>
              </a:ext>
            </a:extLst>
          </p:cNvPr>
          <p:cNvSpPr>
            <a:spLocks noGrp="1"/>
          </p:cNvSpPr>
          <p:nvPr>
            <p:ph type="dt" sz="half" idx="10"/>
          </p:nvPr>
        </p:nvSpPr>
        <p:spPr/>
        <p:txBody>
          <a:bodyPr/>
          <a:lstStyle/>
          <a:p>
            <a:fld id="{17BBAA35-3527-6F4F-94FD-B483514C3CEE}" type="datetimeFigureOut">
              <a:rPr lang="en-US" smtClean="0"/>
              <a:t>4/21/26</a:t>
            </a:fld>
            <a:endParaRPr lang="en-US"/>
          </a:p>
        </p:txBody>
      </p:sp>
      <p:sp>
        <p:nvSpPr>
          <p:cNvPr id="6" name="Footer Placeholder 5">
            <a:extLst>
              <a:ext uri="{FF2B5EF4-FFF2-40B4-BE49-F238E27FC236}">
                <a16:creationId xmlns:a16="http://schemas.microsoft.com/office/drawing/2014/main" id="{2223A286-CB1A-BDDA-6AB5-F4766D38C69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01443E0-06BA-3F2F-607A-97C77DCEF3C0}"/>
              </a:ext>
            </a:extLst>
          </p:cNvPr>
          <p:cNvSpPr>
            <a:spLocks noGrp="1"/>
          </p:cNvSpPr>
          <p:nvPr>
            <p:ph type="sldNum" sz="quarter" idx="12"/>
          </p:nvPr>
        </p:nvSpPr>
        <p:spPr/>
        <p:txBody>
          <a:bodyPr/>
          <a:lstStyle/>
          <a:p>
            <a:fld id="{E4EAAAD3-5E31-D240-A1AF-1BF6C1E40469}" type="slidenum">
              <a:rPr lang="en-US" smtClean="0"/>
              <a:t>‹#›</a:t>
            </a:fld>
            <a:endParaRPr lang="en-US"/>
          </a:p>
        </p:txBody>
      </p:sp>
    </p:spTree>
    <p:extLst>
      <p:ext uri="{BB962C8B-B14F-4D97-AF65-F5344CB8AC3E}">
        <p14:creationId xmlns:p14="http://schemas.microsoft.com/office/powerpoint/2010/main" val="5315986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C39BF6-B348-382E-DC4E-24106FB2625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6DF5026-2F22-DD38-9159-DFFC8B1F994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C7F39DB-07A1-79CE-41B4-3F8949525895}"/>
              </a:ext>
            </a:extLst>
          </p:cNvPr>
          <p:cNvSpPr>
            <a:spLocks noGrp="1"/>
          </p:cNvSpPr>
          <p:nvPr>
            <p:ph type="dt" sz="half" idx="10"/>
          </p:nvPr>
        </p:nvSpPr>
        <p:spPr/>
        <p:txBody>
          <a:bodyPr/>
          <a:lstStyle/>
          <a:p>
            <a:fld id="{17BBAA35-3527-6F4F-94FD-B483514C3CEE}" type="datetimeFigureOut">
              <a:rPr lang="en-US" smtClean="0"/>
              <a:t>4/21/26</a:t>
            </a:fld>
            <a:endParaRPr lang="en-US"/>
          </a:p>
        </p:txBody>
      </p:sp>
      <p:sp>
        <p:nvSpPr>
          <p:cNvPr id="5" name="Footer Placeholder 4">
            <a:extLst>
              <a:ext uri="{FF2B5EF4-FFF2-40B4-BE49-F238E27FC236}">
                <a16:creationId xmlns:a16="http://schemas.microsoft.com/office/drawing/2014/main" id="{88CE4FF0-7532-0F4A-11D6-6183212DBFB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4FB370E-C832-C71B-2C01-DC7D62199558}"/>
              </a:ext>
            </a:extLst>
          </p:cNvPr>
          <p:cNvSpPr>
            <a:spLocks noGrp="1"/>
          </p:cNvSpPr>
          <p:nvPr>
            <p:ph type="sldNum" sz="quarter" idx="12"/>
          </p:nvPr>
        </p:nvSpPr>
        <p:spPr/>
        <p:txBody>
          <a:bodyPr/>
          <a:lstStyle/>
          <a:p>
            <a:fld id="{E4EAAAD3-5E31-D240-A1AF-1BF6C1E40469}" type="slidenum">
              <a:rPr lang="en-US" smtClean="0"/>
              <a:t>‹#›</a:t>
            </a:fld>
            <a:endParaRPr lang="en-US"/>
          </a:p>
        </p:txBody>
      </p:sp>
    </p:spTree>
    <p:extLst>
      <p:ext uri="{BB962C8B-B14F-4D97-AF65-F5344CB8AC3E}">
        <p14:creationId xmlns:p14="http://schemas.microsoft.com/office/powerpoint/2010/main" val="19248471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D1E17EA-BDE6-05FB-D7B9-80A8D845CFB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9550AB1-D8AC-DFD9-815D-4CBC1F9B0D7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02F06C1-6961-C5ED-F074-4A75E340DA26}"/>
              </a:ext>
            </a:extLst>
          </p:cNvPr>
          <p:cNvSpPr>
            <a:spLocks noGrp="1"/>
          </p:cNvSpPr>
          <p:nvPr>
            <p:ph type="dt" sz="half" idx="10"/>
          </p:nvPr>
        </p:nvSpPr>
        <p:spPr/>
        <p:txBody>
          <a:bodyPr/>
          <a:lstStyle/>
          <a:p>
            <a:fld id="{17BBAA35-3527-6F4F-94FD-B483514C3CEE}" type="datetimeFigureOut">
              <a:rPr lang="en-US" smtClean="0"/>
              <a:t>4/21/26</a:t>
            </a:fld>
            <a:endParaRPr lang="en-US"/>
          </a:p>
        </p:txBody>
      </p:sp>
      <p:sp>
        <p:nvSpPr>
          <p:cNvPr id="5" name="Footer Placeholder 4">
            <a:extLst>
              <a:ext uri="{FF2B5EF4-FFF2-40B4-BE49-F238E27FC236}">
                <a16:creationId xmlns:a16="http://schemas.microsoft.com/office/drawing/2014/main" id="{4054BD6A-677C-1DC1-8D2E-00C4517955A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4A75ADE-1E76-D1F2-CD01-15D9890DD616}"/>
              </a:ext>
            </a:extLst>
          </p:cNvPr>
          <p:cNvSpPr>
            <a:spLocks noGrp="1"/>
          </p:cNvSpPr>
          <p:nvPr>
            <p:ph type="sldNum" sz="quarter" idx="12"/>
          </p:nvPr>
        </p:nvSpPr>
        <p:spPr/>
        <p:txBody>
          <a:bodyPr/>
          <a:lstStyle/>
          <a:p>
            <a:fld id="{E4EAAAD3-5E31-D240-A1AF-1BF6C1E40469}" type="slidenum">
              <a:rPr lang="en-US" smtClean="0"/>
              <a:t>‹#›</a:t>
            </a:fld>
            <a:endParaRPr lang="en-US"/>
          </a:p>
        </p:txBody>
      </p:sp>
    </p:spTree>
    <p:extLst>
      <p:ext uri="{BB962C8B-B14F-4D97-AF65-F5344CB8AC3E}">
        <p14:creationId xmlns:p14="http://schemas.microsoft.com/office/powerpoint/2010/main" val="33050826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6E609F3-AB15-4363-05CC-689A89956F6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FFCB4F0-DBE1-0E5A-4BCD-E28CA3D35C5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722C0E4-D679-8B1B-6EC6-06C84C20266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7BBAA35-3527-6F4F-94FD-B483514C3CEE}" type="datetimeFigureOut">
              <a:rPr lang="en-US" smtClean="0"/>
              <a:t>4/21/26</a:t>
            </a:fld>
            <a:endParaRPr lang="en-US"/>
          </a:p>
        </p:txBody>
      </p:sp>
      <p:sp>
        <p:nvSpPr>
          <p:cNvPr id="5" name="Footer Placeholder 4">
            <a:extLst>
              <a:ext uri="{FF2B5EF4-FFF2-40B4-BE49-F238E27FC236}">
                <a16:creationId xmlns:a16="http://schemas.microsoft.com/office/drawing/2014/main" id="{FC505A5E-CDF2-BD90-2B29-8D95C302D70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9DCFCFD2-EB01-38A5-861D-9FCB5D84EA1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E4EAAAD3-5E31-D240-A1AF-1BF6C1E40469}" type="slidenum">
              <a:rPr lang="en-US" smtClean="0"/>
              <a:t>‹#›</a:t>
            </a:fld>
            <a:endParaRPr lang="en-US"/>
          </a:p>
        </p:txBody>
      </p:sp>
    </p:spTree>
    <p:extLst>
      <p:ext uri="{BB962C8B-B14F-4D97-AF65-F5344CB8AC3E}">
        <p14:creationId xmlns:p14="http://schemas.microsoft.com/office/powerpoint/2010/main" val="215169516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3" Type="http://schemas.openxmlformats.org/officeDocument/2006/relationships/hyperlink" Target="https://www.bbc.com/culture/article/20260414-10-of-the-most-iconic-images-of-pariss-secret-night-time-world" TargetMode="External"/><Relationship Id="rId7" Type="http://schemas.openxmlformats.org/officeDocument/2006/relationships/hyperlink" Target="https://www.metmuseum.org/art/collection/search/265319" TargetMode="External"/><Relationship Id="rId2" Type="http://schemas.openxmlformats.org/officeDocument/2006/relationships/hyperlink" Target="https://www.singulart.com/blog/en/2024/04/09/alabama-tenant-farmer-wife-by-walker-evans/?srsltid=AfmBOornTcMXhKkHfVGBGXDToPCHvUm931_LwZ1opxHFDXQZRXOkIeL8" TargetMode="External"/><Relationship Id="rId1" Type="http://schemas.openxmlformats.org/officeDocument/2006/relationships/slideLayout" Target="../slideLayouts/slideLayout2.xml"/><Relationship Id="rId6" Type="http://schemas.openxmlformats.org/officeDocument/2006/relationships/hyperlink" Target="https://rarehistoricalphotos.com/child-miners-lewis-hine/" TargetMode="External"/><Relationship Id="rId5" Type="http://schemas.openxmlformats.org/officeDocument/2006/relationships/hyperlink" Target="https://www.magnumphotos.com/arts-culture/society-arts-culture/new-york-city-by-weegee-the-famous/" TargetMode="External"/><Relationship Id="rId4" Type="http://schemas.openxmlformats.org/officeDocument/2006/relationships/hyperlink" Target="https://www.ushmm.org/collections/the-museums-collections/collections-highlights/vishniac-collection" TargetMode="Externa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2.xml"/><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3.xml"/><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4.xml"/><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5.xml"/><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6.xml"/><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7.xml"/><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8.xml"/><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3" Type="http://schemas.openxmlformats.org/officeDocument/2006/relationships/hyperlink" Target="https://www.theguardian.com/environment/gallery/2010/mar/05/curse-black-gold-nigeria" TargetMode="External"/><Relationship Id="rId2" Type="http://schemas.openxmlformats.org/officeDocument/2006/relationships/hyperlink" Target="https://time.com/4261367/syria-child-refugees-jordan-photos/" TargetMode="External"/><Relationship Id="rId1" Type="http://schemas.openxmlformats.org/officeDocument/2006/relationships/slideLayout" Target="../slideLayouts/slideLayout2.xml"/><Relationship Id="rId6" Type="http://schemas.openxmlformats.org/officeDocument/2006/relationships/hyperlink" Target="https://www.smithsonianmag.com/arts-culture/gripping-photos-of-fallen-soldiers-bedrooms-60803707/" TargetMode="External"/><Relationship Id="rId5" Type="http://schemas.openxmlformats.org/officeDocument/2006/relationships/hyperlink" Target="https://museemagazine.com/features/2020/9/9/from-our-archives-pieter-hugo" TargetMode="External"/><Relationship Id="rId4" Type="http://schemas.openxmlformats.org/officeDocument/2006/relationships/hyperlink" Target="https://vistprojects.com/en/allegory-of-the-cave/" TargetMode="External"/></Relationships>
</file>

<file path=ppt/slides/_rels/slide25.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9.xml"/><Relationship Id="rId1" Type="http://schemas.openxmlformats.org/officeDocument/2006/relationships/slideLayout" Target="../slideLayouts/slideLayout9.xml"/></Relationships>
</file>

<file path=ppt/slides/_rels/slide27.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0.xml"/><Relationship Id="rId1" Type="http://schemas.openxmlformats.org/officeDocument/2006/relationships/slideLayout" Target="../slideLayouts/slideLayout9.xml"/></Relationships>
</file>

<file path=ppt/slides/_rels/slide28.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1.xml"/><Relationship Id="rId1" Type="http://schemas.openxmlformats.org/officeDocument/2006/relationships/slideLayout" Target="../slideLayouts/slideLayout9.xml"/></Relationships>
</file>

<file path=ppt/slides/_rels/slide2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2.xml"/><Relationship Id="rId1" Type="http://schemas.openxmlformats.org/officeDocument/2006/relationships/slideLayout" Target="../slideLayouts/slideLayout9.xml"/></Relationships>
</file>

<file path=ppt/slides/_rels/slide30.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3.xml"/><Relationship Id="rId1" Type="http://schemas.openxmlformats.org/officeDocument/2006/relationships/slideLayout" Target="../slideLayouts/slideLayout9.xml"/></Relationships>
</file>

<file path=ppt/slides/_rels/slide3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4.xml"/><Relationship Id="rId1" Type="http://schemas.openxmlformats.org/officeDocument/2006/relationships/slideLayout" Target="../slideLayouts/slideLayout9.xml"/></Relationships>
</file>

<file path=ppt/slides/_rels/slide32.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5.xml"/><Relationship Id="rId1" Type="http://schemas.openxmlformats.org/officeDocument/2006/relationships/slideLayout" Target="../slideLayouts/slideLayout9.xml"/></Relationships>
</file>

<file path=ppt/slides/_rels/slide33.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6.xml"/><Relationship Id="rId1" Type="http://schemas.openxmlformats.org/officeDocument/2006/relationships/slideLayout" Target="../slideLayouts/slideLayout9.xml"/></Relationships>
</file>

<file path=ppt/slides/_rels/slide3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7.xml"/><Relationship Id="rId1" Type="http://schemas.openxmlformats.org/officeDocument/2006/relationships/slideLayout" Target="../slideLayouts/slideLayout9.xml"/></Relationships>
</file>

<file path=ppt/slides/_rels/slide35.xml.rels><?xml version="1.0" encoding="UTF-8" standalone="yes"?>
<Relationships xmlns="http://schemas.openxmlformats.org/package/2006/relationships"><Relationship Id="rId3" Type="http://schemas.openxmlformats.org/officeDocument/2006/relationships/hyperlink" Target="https://www.thedailystar.net/in-focus/news/shahidul-alam-his-journey-witness-1636519" TargetMode="External"/><Relationship Id="rId7" Type="http://schemas.openxmlformats.org/officeDocument/2006/relationships/hyperlink" Target="https://www.magnumphotos.com/theory-and-practice/cristina-de-middel-music-pleasure-and-photography/" TargetMode="External"/><Relationship Id="rId2" Type="http://schemas.openxmlformats.org/officeDocument/2006/relationships/hyperlink" Target="https://www.panos.co.uk/photographer/samuel-aranda/" TargetMode="External"/><Relationship Id="rId1" Type="http://schemas.openxmlformats.org/officeDocument/2006/relationships/slideLayout" Target="../slideLayouts/slideLayout2.xml"/><Relationship Id="rId6" Type="http://schemas.openxmlformats.org/officeDocument/2006/relationships/hyperlink" Target="https://www.tasneemalsultan.com/Saudi-Tales-of-Love/" TargetMode="External"/><Relationship Id="rId5" Type="http://schemas.openxmlformats.org/officeDocument/2006/relationships/hyperlink" Target="https://www.icrc.org/en/document/federico-rios-escobar-wins-icrc-humanitarian-visa-dor-photo-essay-migrants-crossing-darien" TargetMode="External"/><Relationship Id="rId4" Type="http://schemas.openxmlformats.org/officeDocument/2006/relationships/hyperlink" Target="https://www.smithfund.org/recipients/1999-chien-chi-chang" TargetMode="External"/></Relationships>
</file>

<file path=ppt/slides/_rels/slide3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0531359-9C6F-CA6A-03BF-D8E632433238}"/>
              </a:ext>
            </a:extLst>
          </p:cNvPr>
          <p:cNvPicPr>
            <a:picLocks noChangeAspect="1"/>
          </p:cNvPicPr>
          <p:nvPr/>
        </p:nvPicPr>
        <p:blipFill>
          <a:blip r:embed="rId2">
            <a:alphaModFix amt="40000"/>
          </a:blip>
          <a:srcRect t="12049" b="2724"/>
          <a:stretch>
            <a:fillRect/>
          </a:stretch>
        </p:blipFill>
        <p:spPr>
          <a:xfrm>
            <a:off x="20" y="10"/>
            <a:ext cx="12191980" cy="6857990"/>
          </a:xfrm>
          <a:prstGeom prst="rect">
            <a:avLst/>
          </a:prstGeom>
        </p:spPr>
      </p:pic>
      <p:sp>
        <p:nvSpPr>
          <p:cNvPr id="2" name="Title 1">
            <a:extLst>
              <a:ext uri="{FF2B5EF4-FFF2-40B4-BE49-F238E27FC236}">
                <a16:creationId xmlns:a16="http://schemas.microsoft.com/office/drawing/2014/main" id="{2B34BF3D-FFFD-C933-7F83-96A04D36971A}"/>
              </a:ext>
            </a:extLst>
          </p:cNvPr>
          <p:cNvSpPr>
            <a:spLocks noGrp="1"/>
          </p:cNvSpPr>
          <p:nvPr>
            <p:ph type="ctrTitle"/>
          </p:nvPr>
        </p:nvSpPr>
        <p:spPr>
          <a:xfrm>
            <a:off x="965200" y="2048203"/>
            <a:ext cx="10261600" cy="3564869"/>
          </a:xfrm>
        </p:spPr>
        <p:txBody>
          <a:bodyPr>
            <a:normAutofit/>
          </a:bodyPr>
          <a:lstStyle/>
          <a:p>
            <a:pPr algn="l"/>
            <a:r>
              <a:rPr lang="en-US" sz="11500" dirty="0">
                <a:ln w="22225">
                  <a:solidFill>
                    <a:schemeClr val="tx1"/>
                  </a:solidFill>
                  <a:miter lim="800000"/>
                </a:ln>
                <a:noFill/>
              </a:rPr>
              <a:t>Photojournalism</a:t>
            </a:r>
          </a:p>
        </p:txBody>
      </p:sp>
      <p:sp>
        <p:nvSpPr>
          <p:cNvPr id="3" name="Subtitle 2">
            <a:extLst>
              <a:ext uri="{FF2B5EF4-FFF2-40B4-BE49-F238E27FC236}">
                <a16:creationId xmlns:a16="http://schemas.microsoft.com/office/drawing/2014/main" id="{B2FD448B-E07A-B324-33CB-016C75829968}"/>
              </a:ext>
            </a:extLst>
          </p:cNvPr>
          <p:cNvSpPr>
            <a:spLocks noGrp="1"/>
          </p:cNvSpPr>
          <p:nvPr>
            <p:ph type="subTitle" idx="1"/>
          </p:nvPr>
        </p:nvSpPr>
        <p:spPr>
          <a:xfrm>
            <a:off x="965200" y="5655005"/>
            <a:ext cx="10261600" cy="1202995"/>
          </a:xfrm>
        </p:spPr>
        <p:txBody>
          <a:bodyPr>
            <a:normAutofit/>
          </a:bodyPr>
          <a:lstStyle/>
          <a:p>
            <a:pPr algn="l"/>
            <a:r>
              <a:rPr lang="en-US" sz="3200"/>
              <a:t>Research and Presentation Task</a:t>
            </a:r>
          </a:p>
        </p:txBody>
      </p:sp>
    </p:spTree>
    <p:extLst>
      <p:ext uri="{BB962C8B-B14F-4D97-AF65-F5344CB8AC3E}">
        <p14:creationId xmlns:p14="http://schemas.microsoft.com/office/powerpoint/2010/main" val="3156933966"/>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B85A34-BD2F-13E9-6134-8BB5A64A9F31}"/>
              </a:ext>
            </a:extLst>
          </p:cNvPr>
          <p:cNvSpPr>
            <a:spLocks noGrp="1"/>
          </p:cNvSpPr>
          <p:nvPr>
            <p:ph type="title"/>
          </p:nvPr>
        </p:nvSpPr>
        <p:spPr>
          <a:xfrm>
            <a:off x="838200" y="122237"/>
            <a:ext cx="6324600" cy="1325563"/>
          </a:xfrm>
        </p:spPr>
        <p:txBody>
          <a:bodyPr/>
          <a:lstStyle/>
          <a:p>
            <a:pPr algn="ctr"/>
            <a:r>
              <a:rPr lang="en-US" dirty="0">
                <a:solidFill>
                  <a:schemeClr val="tx1">
                    <a:lumMod val="65000"/>
                    <a:lumOff val="35000"/>
                  </a:schemeClr>
                </a:solidFill>
              </a:rPr>
              <a:t>Introduction</a:t>
            </a:r>
          </a:p>
        </p:txBody>
      </p:sp>
      <p:sp>
        <p:nvSpPr>
          <p:cNvPr id="3" name="Content Placeholder 2">
            <a:extLst>
              <a:ext uri="{FF2B5EF4-FFF2-40B4-BE49-F238E27FC236}">
                <a16:creationId xmlns:a16="http://schemas.microsoft.com/office/drawing/2014/main" id="{4A033446-3BA9-DE38-A930-8DB570DC11F0}"/>
              </a:ext>
            </a:extLst>
          </p:cNvPr>
          <p:cNvSpPr>
            <a:spLocks noGrp="1"/>
          </p:cNvSpPr>
          <p:nvPr>
            <p:ph idx="1"/>
          </p:nvPr>
        </p:nvSpPr>
        <p:spPr>
          <a:xfrm>
            <a:off x="838200" y="1314450"/>
            <a:ext cx="6324600" cy="5421313"/>
          </a:xfrm>
        </p:spPr>
        <p:txBody>
          <a:bodyPr>
            <a:normAutofit fontScale="25000" lnSpcReduction="20000"/>
          </a:bodyPr>
          <a:lstStyle/>
          <a:p>
            <a:pPr marL="0" indent="0">
              <a:lnSpc>
                <a:spcPct val="140000"/>
              </a:lnSpc>
              <a:buNone/>
            </a:pPr>
            <a:r>
              <a:rPr lang="en-GB" sz="6000" dirty="0">
                <a:solidFill>
                  <a:schemeClr val="tx1">
                    <a:lumMod val="65000"/>
                    <a:lumOff val="35000"/>
                  </a:schemeClr>
                </a:solidFill>
              </a:rPr>
              <a:t>Photojournalism is the practice of using photography to tell stories and spread awareness. It combines visual skill, ethical responsibility, and deep engagement with the world, documenting moments of crisis, change, injustice, resilience, and everyday life. Photojournalists work in many contexts, from war zones and protest movements to family homes, workplaces, and remote environments, but wherever or whoever they might be, the the best photojournalists share a committed to using images to inform, bear witness, and provoke understanding.</a:t>
            </a:r>
          </a:p>
          <a:p>
            <a:pPr marL="0" indent="0">
              <a:lnSpc>
                <a:spcPct val="140000"/>
              </a:lnSpc>
              <a:buNone/>
            </a:pPr>
            <a:r>
              <a:rPr lang="en-GB" sz="6000" dirty="0">
                <a:solidFill>
                  <a:schemeClr val="tx1">
                    <a:lumMod val="65000"/>
                    <a:lumOff val="35000"/>
                  </a:schemeClr>
                </a:solidFill>
              </a:rPr>
              <a:t>This collection is organised into three overlapping categories to introduce you to the wide and wonderful field of photojournalism. Firstly, Seminal / Canonical Photojournalists introduces figures who helped shape the foundations of the profession and whose images established many of its visual and technical conventions. Contemporary Photojournalists highlights practitioners working today, showing how photojournalism continues to evolve in response to new challenges and media developments. Diverse / Global Photojournalists broadens the picture further, foregrounding voices and perspectives that may have been marginalised in traditional histories of the field.</a:t>
            </a:r>
          </a:p>
          <a:p>
            <a:endParaRPr lang="en-US" dirty="0"/>
          </a:p>
        </p:txBody>
      </p:sp>
      <p:pic>
        <p:nvPicPr>
          <p:cNvPr id="5" name="Picture 4">
            <a:extLst>
              <a:ext uri="{FF2B5EF4-FFF2-40B4-BE49-F238E27FC236}">
                <a16:creationId xmlns:a16="http://schemas.microsoft.com/office/drawing/2014/main" id="{1409D73F-7007-C607-A69F-1278003DCE58}"/>
              </a:ext>
            </a:extLst>
          </p:cNvPr>
          <p:cNvPicPr>
            <a:picLocks noChangeAspect="1"/>
          </p:cNvPicPr>
          <p:nvPr/>
        </p:nvPicPr>
        <p:blipFill>
          <a:blip r:embed="rId2"/>
          <a:srcRect l="18188" r="14976"/>
          <a:stretch>
            <a:fillRect/>
          </a:stretch>
        </p:blipFill>
        <p:spPr>
          <a:xfrm>
            <a:off x="7600950" y="0"/>
            <a:ext cx="4591050" cy="6858000"/>
          </a:xfrm>
          <a:prstGeom prst="rect">
            <a:avLst/>
          </a:prstGeom>
        </p:spPr>
      </p:pic>
      <p:sp>
        <p:nvSpPr>
          <p:cNvPr id="6" name="Text Placeholder 4">
            <a:extLst>
              <a:ext uri="{FF2B5EF4-FFF2-40B4-BE49-F238E27FC236}">
                <a16:creationId xmlns:a16="http://schemas.microsoft.com/office/drawing/2014/main" id="{8E0B642E-0036-4422-D749-BFAD4FE879BC}"/>
              </a:ext>
            </a:extLst>
          </p:cNvPr>
          <p:cNvSpPr txBox="1">
            <a:spLocks/>
          </p:cNvSpPr>
          <p:nvPr/>
        </p:nvSpPr>
        <p:spPr>
          <a:xfrm>
            <a:off x="7796550" y="203994"/>
            <a:ext cx="4128750" cy="823912"/>
          </a:xfrm>
          <a:prstGeom prst="rect">
            <a:avLst/>
          </a:prstGeom>
        </p:spPr>
        <p:txBody>
          <a:bodyPr>
            <a:normAutofit fontScale="4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40000"/>
              </a:lnSpc>
              <a:buNone/>
            </a:pPr>
            <a:r>
              <a:rPr lang="en-US" dirty="0">
                <a:solidFill>
                  <a:schemeClr val="tx1">
                    <a:lumMod val="65000"/>
                    <a:lumOff val="35000"/>
                  </a:schemeClr>
                </a:solidFill>
              </a:rPr>
              <a:t>Pieter Hugo’s </a:t>
            </a:r>
            <a:r>
              <a:rPr lang="en-US" i="1" dirty="0">
                <a:solidFill>
                  <a:schemeClr val="tx1">
                    <a:lumMod val="65000"/>
                    <a:lumOff val="35000"/>
                  </a:schemeClr>
                </a:solidFill>
              </a:rPr>
              <a:t>The Hyena and Other Men </a:t>
            </a:r>
            <a:r>
              <a:rPr lang="en-US" dirty="0">
                <a:solidFill>
                  <a:schemeClr val="tx1">
                    <a:lumMod val="65000"/>
                    <a:lumOff val="35000"/>
                  </a:schemeClr>
                </a:solidFill>
              </a:rPr>
              <a:t>series tells an incredible story of itinerant street performers in Lagos through photography.</a:t>
            </a:r>
          </a:p>
        </p:txBody>
      </p:sp>
    </p:spTree>
    <p:extLst>
      <p:ext uri="{BB962C8B-B14F-4D97-AF65-F5344CB8AC3E}">
        <p14:creationId xmlns:p14="http://schemas.microsoft.com/office/powerpoint/2010/main" val="1061912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C220A7-2C2C-7F54-30EE-3325239E1777}"/>
              </a:ext>
            </a:extLst>
          </p:cNvPr>
          <p:cNvSpPr>
            <a:spLocks noGrp="1"/>
          </p:cNvSpPr>
          <p:nvPr>
            <p:ph type="title"/>
          </p:nvPr>
        </p:nvSpPr>
        <p:spPr>
          <a:xfrm>
            <a:off x="533400" y="384175"/>
            <a:ext cx="5357815" cy="1325563"/>
          </a:xfrm>
        </p:spPr>
        <p:txBody>
          <a:bodyPr/>
          <a:lstStyle/>
          <a:p>
            <a:pPr algn="ctr"/>
            <a:r>
              <a:rPr lang="en-US" dirty="0">
                <a:solidFill>
                  <a:schemeClr val="tx1">
                    <a:lumMod val="65000"/>
                    <a:lumOff val="35000"/>
                  </a:schemeClr>
                </a:solidFill>
              </a:rPr>
              <a:t>Seminal / Canonical Photojournalists</a:t>
            </a:r>
          </a:p>
        </p:txBody>
      </p:sp>
      <p:sp>
        <p:nvSpPr>
          <p:cNvPr id="3" name="Content Placeholder 2">
            <a:extLst>
              <a:ext uri="{FF2B5EF4-FFF2-40B4-BE49-F238E27FC236}">
                <a16:creationId xmlns:a16="http://schemas.microsoft.com/office/drawing/2014/main" id="{3CAA13EF-BF12-5544-0265-E4DC06005A39}"/>
              </a:ext>
            </a:extLst>
          </p:cNvPr>
          <p:cNvSpPr>
            <a:spLocks noGrp="1"/>
          </p:cNvSpPr>
          <p:nvPr>
            <p:ph sz="half" idx="2"/>
          </p:nvPr>
        </p:nvSpPr>
        <p:spPr>
          <a:xfrm>
            <a:off x="533400" y="1880395"/>
            <a:ext cx="5862300" cy="4977605"/>
          </a:xfrm>
        </p:spPr>
        <p:txBody>
          <a:bodyPr>
            <a:normAutofit fontScale="47500" lnSpcReduction="20000"/>
          </a:bodyPr>
          <a:lstStyle/>
          <a:p>
            <a:pPr marL="0" indent="0">
              <a:lnSpc>
                <a:spcPct val="145000"/>
              </a:lnSpc>
              <a:buNone/>
            </a:pPr>
            <a:r>
              <a:rPr lang="en-GB" sz="3300" dirty="0">
                <a:solidFill>
                  <a:schemeClr val="tx1">
                    <a:lumMod val="65000"/>
                    <a:lumOff val="35000"/>
                  </a:schemeClr>
                </a:solidFill>
              </a:rPr>
              <a:t>The photojournalists in this section helped define the visual language and establish the foundations of modern photojournalism. Through the early–mid twentieth century, the field became institutionalised through newspapers, magazines, and government documentation projects. Many of the photographers represented here are American because the emerging media of the United States played a fundamental role in shaping the profession. Publications such as </a:t>
            </a:r>
            <a:r>
              <a:rPr lang="en-GB" sz="3300" i="1" dirty="0">
                <a:solidFill>
                  <a:schemeClr val="tx1">
                    <a:lumMod val="65000"/>
                    <a:lumOff val="35000"/>
                  </a:schemeClr>
                </a:solidFill>
              </a:rPr>
              <a:t>Life</a:t>
            </a:r>
            <a:r>
              <a:rPr lang="en-GB" sz="3300" dirty="0">
                <a:solidFill>
                  <a:schemeClr val="tx1">
                    <a:lumMod val="65000"/>
                    <a:lumOff val="35000"/>
                  </a:schemeClr>
                </a:solidFill>
              </a:rPr>
              <a:t>, </a:t>
            </a:r>
            <a:r>
              <a:rPr lang="en-GB" sz="3300" i="1" dirty="0">
                <a:solidFill>
                  <a:schemeClr val="tx1">
                    <a:lumMod val="65000"/>
                    <a:lumOff val="35000"/>
                  </a:schemeClr>
                </a:solidFill>
              </a:rPr>
              <a:t>Look</a:t>
            </a:r>
            <a:r>
              <a:rPr lang="en-GB" sz="3300" dirty="0">
                <a:solidFill>
                  <a:schemeClr val="tx1">
                    <a:lumMod val="65000"/>
                    <a:lumOff val="35000"/>
                  </a:schemeClr>
                </a:solidFill>
              </a:rPr>
              <a:t>, and </a:t>
            </a:r>
            <a:r>
              <a:rPr lang="en-GB" sz="3300" i="1" dirty="0">
                <a:solidFill>
                  <a:schemeClr val="tx1">
                    <a:lumMod val="65000"/>
                    <a:lumOff val="35000"/>
                  </a:schemeClr>
                </a:solidFill>
              </a:rPr>
              <a:t>National Geographic</a:t>
            </a:r>
            <a:r>
              <a:rPr lang="en-GB" sz="3300" dirty="0">
                <a:solidFill>
                  <a:schemeClr val="tx1">
                    <a:lumMod val="65000"/>
                    <a:lumOff val="35000"/>
                  </a:schemeClr>
                </a:solidFill>
              </a:rPr>
              <a:t> provided funding, wide circulation, and access for photographers working during periods of war, economic crisis, and social change. Despite the American bias, you can still find photographers working further afield should you wish, in arenas such as the Vietnam War, Irish Troubles, or the backstreets and dimly lit alleyways of Paris.</a:t>
            </a:r>
          </a:p>
          <a:p>
            <a:endParaRPr lang="en-US" dirty="0"/>
          </a:p>
        </p:txBody>
      </p:sp>
      <p:pic>
        <p:nvPicPr>
          <p:cNvPr id="8" name="Content Placeholder 7">
            <a:extLst>
              <a:ext uri="{FF2B5EF4-FFF2-40B4-BE49-F238E27FC236}">
                <a16:creationId xmlns:a16="http://schemas.microsoft.com/office/drawing/2014/main" id="{BA8DF89F-13E5-3CA8-CDD9-3D44426215A6}"/>
              </a:ext>
            </a:extLst>
          </p:cNvPr>
          <p:cNvPicPr>
            <a:picLocks noGrp="1" noChangeAspect="1"/>
          </p:cNvPicPr>
          <p:nvPr>
            <p:ph sz="quarter" idx="4"/>
          </p:nvPr>
        </p:nvPicPr>
        <p:blipFill>
          <a:blip r:embed="rId2"/>
          <a:stretch>
            <a:fillRect/>
          </a:stretch>
        </p:blipFill>
        <p:spPr>
          <a:xfrm>
            <a:off x="6614160" y="0"/>
            <a:ext cx="5577839" cy="6858000"/>
          </a:xfrm>
          <a:prstGeom prst="rect">
            <a:avLst/>
          </a:prstGeom>
        </p:spPr>
      </p:pic>
      <p:sp>
        <p:nvSpPr>
          <p:cNvPr id="5" name="Text Placeholder 4">
            <a:extLst>
              <a:ext uri="{FF2B5EF4-FFF2-40B4-BE49-F238E27FC236}">
                <a16:creationId xmlns:a16="http://schemas.microsoft.com/office/drawing/2014/main" id="{812CFE73-5A21-4341-E34C-25F1537C7507}"/>
              </a:ext>
            </a:extLst>
          </p:cNvPr>
          <p:cNvSpPr>
            <a:spLocks noGrp="1"/>
          </p:cNvSpPr>
          <p:nvPr>
            <p:ph type="body" sz="quarter" idx="3"/>
          </p:nvPr>
        </p:nvSpPr>
        <p:spPr>
          <a:xfrm>
            <a:off x="6851312" y="5858670"/>
            <a:ext cx="5183188" cy="823912"/>
          </a:xfrm>
        </p:spPr>
        <p:txBody>
          <a:bodyPr>
            <a:normAutofit fontScale="55000" lnSpcReduction="20000"/>
          </a:bodyPr>
          <a:lstStyle/>
          <a:p>
            <a:pPr algn="r">
              <a:lnSpc>
                <a:spcPct val="140000"/>
              </a:lnSpc>
            </a:pPr>
            <a:r>
              <a:rPr lang="en-US" b="0" dirty="0">
                <a:solidFill>
                  <a:schemeClr val="bg1">
                    <a:lumMod val="95000"/>
                  </a:schemeClr>
                </a:solidFill>
              </a:rPr>
              <a:t>Despite the fact that many canonical photojournalists are American, you can still find pioneering images from further afield such as Brassai’s seminal Paris By Night (Paris de nuit)</a:t>
            </a:r>
          </a:p>
        </p:txBody>
      </p:sp>
    </p:spTree>
    <p:extLst>
      <p:ext uri="{BB962C8B-B14F-4D97-AF65-F5344CB8AC3E}">
        <p14:creationId xmlns:p14="http://schemas.microsoft.com/office/powerpoint/2010/main" val="10417022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B95B9BA8-1D69-4796-85F5-B6D0BD5235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EE25EC4-4DEC-4387-4315-6C5F9C682178}"/>
              </a:ext>
            </a:extLst>
          </p:cNvPr>
          <p:cNvSpPr>
            <a:spLocks noGrp="1"/>
          </p:cNvSpPr>
          <p:nvPr>
            <p:ph type="title"/>
          </p:nvPr>
        </p:nvSpPr>
        <p:spPr>
          <a:xfrm>
            <a:off x="838200" y="1641752"/>
            <a:ext cx="4391025" cy="1323439"/>
          </a:xfrm>
        </p:spPr>
        <p:txBody>
          <a:bodyPr vert="horz" lIns="91440" tIns="45720" rIns="91440" bIns="45720" rtlCol="0" anchor="t">
            <a:normAutofit/>
          </a:bodyPr>
          <a:lstStyle/>
          <a:p>
            <a:r>
              <a:rPr lang="en-US" sz="4000" kern="1200">
                <a:solidFill>
                  <a:schemeClr val="bg1"/>
                </a:solidFill>
                <a:latin typeface="+mj-lt"/>
                <a:ea typeface="+mj-ea"/>
                <a:cs typeface="+mj-cs"/>
              </a:rPr>
              <a:t>Margaret-Bourke White (USA)</a:t>
            </a:r>
          </a:p>
        </p:txBody>
      </p:sp>
      <p:sp>
        <p:nvSpPr>
          <p:cNvPr id="4" name="Text Placeholder 3">
            <a:extLst>
              <a:ext uri="{FF2B5EF4-FFF2-40B4-BE49-F238E27FC236}">
                <a16:creationId xmlns:a16="http://schemas.microsoft.com/office/drawing/2014/main" id="{C199CD77-0F72-D735-FF31-71156B4CB652}"/>
              </a:ext>
            </a:extLst>
          </p:cNvPr>
          <p:cNvSpPr>
            <a:spLocks noGrp="1"/>
          </p:cNvSpPr>
          <p:nvPr>
            <p:ph type="body" sz="half" idx="2"/>
          </p:nvPr>
        </p:nvSpPr>
        <p:spPr>
          <a:xfrm>
            <a:off x="838200" y="3146400"/>
            <a:ext cx="4391025" cy="2454300"/>
          </a:xfrm>
        </p:spPr>
        <p:txBody>
          <a:bodyPr vert="horz" lIns="91440" tIns="45720" rIns="91440" bIns="45720" rtlCol="0">
            <a:normAutofit/>
          </a:bodyPr>
          <a:lstStyle/>
          <a:p>
            <a:pPr indent="-228600">
              <a:buFont typeface="Arial" panose="020B0604020202020204" pitchFamily="34" charset="0"/>
              <a:buChar char="•"/>
            </a:pPr>
            <a:r>
              <a:rPr lang="en-US" sz="2400" dirty="0">
                <a:solidFill>
                  <a:schemeClr val="bg1">
                    <a:alpha val="80000"/>
                  </a:schemeClr>
                </a:solidFill>
              </a:rPr>
              <a:t>Industrial Modernism</a:t>
            </a:r>
          </a:p>
          <a:p>
            <a:pPr indent="-228600">
              <a:buFont typeface="Arial" panose="020B0604020202020204" pitchFamily="34" charset="0"/>
              <a:buChar char="•"/>
            </a:pPr>
            <a:r>
              <a:rPr lang="en-US" sz="2400" dirty="0">
                <a:solidFill>
                  <a:schemeClr val="bg1">
                    <a:alpha val="80000"/>
                  </a:schemeClr>
                </a:solidFill>
              </a:rPr>
              <a:t>War reportage</a:t>
            </a:r>
          </a:p>
          <a:p>
            <a:pPr indent="-228600">
              <a:buFont typeface="Arial" panose="020B0604020202020204" pitchFamily="34" charset="0"/>
              <a:buChar char="•"/>
            </a:pPr>
            <a:r>
              <a:rPr lang="en-US" sz="2400" dirty="0">
                <a:solidFill>
                  <a:schemeClr val="bg1">
                    <a:alpha val="80000"/>
                  </a:schemeClr>
                </a:solidFill>
              </a:rPr>
              <a:t>Political access</a:t>
            </a:r>
          </a:p>
          <a:p>
            <a:pPr indent="-228600">
              <a:buFont typeface="Arial" panose="020B0604020202020204" pitchFamily="34" charset="0"/>
              <a:buChar char="•"/>
            </a:pPr>
            <a:r>
              <a:rPr lang="en-US" sz="2400" dirty="0">
                <a:solidFill>
                  <a:schemeClr val="bg1">
                    <a:alpha val="80000"/>
                  </a:schemeClr>
                </a:solidFill>
              </a:rPr>
              <a:t>Example: </a:t>
            </a:r>
            <a:r>
              <a:rPr lang="en-US" sz="2400" i="1" dirty="0">
                <a:solidFill>
                  <a:schemeClr val="bg1">
                    <a:alpha val="80000"/>
                  </a:schemeClr>
                </a:solidFill>
              </a:rPr>
              <a:t>Fort Peck Dam, Montana (1936)</a:t>
            </a:r>
          </a:p>
          <a:p>
            <a:pPr indent="-228600">
              <a:buFont typeface="Arial" panose="020B0604020202020204" pitchFamily="34" charset="0"/>
              <a:buChar char="•"/>
            </a:pPr>
            <a:endParaRPr lang="en-US" sz="2400" dirty="0">
              <a:solidFill>
                <a:schemeClr val="bg1">
                  <a:alpha val="80000"/>
                </a:schemeClr>
              </a:solidFill>
            </a:endParaRPr>
          </a:p>
          <a:p>
            <a:pPr indent="-228600">
              <a:buFont typeface="Arial" panose="020B0604020202020204" pitchFamily="34" charset="0"/>
              <a:buChar char="•"/>
            </a:pPr>
            <a:endParaRPr lang="en-US" sz="2400" dirty="0">
              <a:solidFill>
                <a:schemeClr val="bg1">
                  <a:alpha val="80000"/>
                </a:schemeClr>
              </a:solidFill>
            </a:endParaRPr>
          </a:p>
        </p:txBody>
      </p:sp>
      <p:pic>
        <p:nvPicPr>
          <p:cNvPr id="10" name="Picture 9">
            <a:extLst>
              <a:ext uri="{FF2B5EF4-FFF2-40B4-BE49-F238E27FC236}">
                <a16:creationId xmlns:a16="http://schemas.microsoft.com/office/drawing/2014/main" id="{9685BE58-2552-F2CC-7A33-524AEB14D1D0}"/>
              </a:ext>
            </a:extLst>
          </p:cNvPr>
          <p:cNvPicPr>
            <a:picLocks noChangeAspect="1"/>
          </p:cNvPicPr>
          <p:nvPr/>
        </p:nvPicPr>
        <p:blipFill>
          <a:blip r:embed="rId3"/>
          <a:srcRect r="749"/>
          <a:stretch>
            <a:fillRect/>
          </a:stretch>
        </p:blipFill>
        <p:spPr>
          <a:xfrm>
            <a:off x="6067425" y="700311"/>
            <a:ext cx="4509237" cy="5457378"/>
          </a:xfrm>
          <a:prstGeom prst="rect">
            <a:avLst/>
          </a:prstGeom>
          <a:ln w="25400">
            <a:solidFill>
              <a:schemeClr val="bg1">
                <a:lumMod val="95000"/>
              </a:schemeClr>
            </a:solidFill>
          </a:ln>
        </p:spPr>
      </p:pic>
    </p:spTree>
    <p:extLst>
      <p:ext uri="{BB962C8B-B14F-4D97-AF65-F5344CB8AC3E}">
        <p14:creationId xmlns:p14="http://schemas.microsoft.com/office/powerpoint/2010/main" val="3589780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6893196-8F64-1F7A-C2E0-46318C29445E}"/>
            </a:ext>
          </a:extLst>
        </p:cNvPr>
        <p:cNvGrpSpPr/>
        <p:nvPr/>
      </p:nvGrpSpPr>
      <p:grpSpPr>
        <a:xfrm>
          <a:off x="0" y="0"/>
          <a:ext cx="0" cy="0"/>
          <a:chOff x="0" y="0"/>
          <a:chExt cx="0" cy="0"/>
        </a:xfrm>
      </p:grpSpPr>
      <p:sp useBgFill="1">
        <p:nvSpPr>
          <p:cNvPr id="33" name="Rectangle 32">
            <a:extLst>
              <a:ext uri="{FF2B5EF4-FFF2-40B4-BE49-F238E27FC236}">
                <a16:creationId xmlns:a16="http://schemas.microsoft.com/office/drawing/2014/main" id="{B95B9BA8-1D69-4796-85F5-B6D0BD5235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8246269-1AF0-BCCC-3E28-46CA62D94A9C}"/>
              </a:ext>
            </a:extLst>
          </p:cNvPr>
          <p:cNvSpPr>
            <a:spLocks noGrp="1"/>
          </p:cNvSpPr>
          <p:nvPr>
            <p:ph type="title"/>
          </p:nvPr>
        </p:nvSpPr>
        <p:spPr>
          <a:xfrm>
            <a:off x="838200" y="1641752"/>
            <a:ext cx="4391025" cy="1323439"/>
          </a:xfrm>
        </p:spPr>
        <p:txBody>
          <a:bodyPr vert="horz" lIns="91440" tIns="45720" rIns="91440" bIns="45720" rtlCol="0" anchor="t">
            <a:normAutofit/>
          </a:bodyPr>
          <a:lstStyle/>
          <a:p>
            <a:r>
              <a:rPr lang="en-US" sz="4000" kern="1200">
                <a:solidFill>
                  <a:schemeClr val="bg1"/>
                </a:solidFill>
                <a:latin typeface="+mj-lt"/>
                <a:ea typeface="+mj-ea"/>
                <a:cs typeface="+mj-cs"/>
              </a:rPr>
              <a:t>Robert Capa (Hungary/USA)</a:t>
            </a:r>
          </a:p>
        </p:txBody>
      </p:sp>
      <p:sp>
        <p:nvSpPr>
          <p:cNvPr id="4" name="Text Placeholder 3">
            <a:extLst>
              <a:ext uri="{FF2B5EF4-FFF2-40B4-BE49-F238E27FC236}">
                <a16:creationId xmlns:a16="http://schemas.microsoft.com/office/drawing/2014/main" id="{E8BA7B7C-02E9-5C4D-026D-843614521109}"/>
              </a:ext>
            </a:extLst>
          </p:cNvPr>
          <p:cNvSpPr>
            <a:spLocks noGrp="1"/>
          </p:cNvSpPr>
          <p:nvPr>
            <p:ph type="body" sz="half" idx="2"/>
          </p:nvPr>
        </p:nvSpPr>
        <p:spPr>
          <a:xfrm>
            <a:off x="838200" y="3146400"/>
            <a:ext cx="4391025" cy="2454300"/>
          </a:xfrm>
        </p:spPr>
        <p:txBody>
          <a:bodyPr vert="horz" lIns="91440" tIns="45720" rIns="91440" bIns="45720" rtlCol="0">
            <a:normAutofit/>
          </a:bodyPr>
          <a:lstStyle/>
          <a:p>
            <a:pPr indent="-228600">
              <a:buFont typeface="Arial" panose="020B0604020202020204" pitchFamily="34" charset="0"/>
              <a:buChar char="•"/>
            </a:pPr>
            <a:r>
              <a:rPr lang="en-US" sz="2400" dirty="0">
                <a:solidFill>
                  <a:schemeClr val="bg1">
                    <a:alpha val="80000"/>
                  </a:schemeClr>
                </a:solidFill>
              </a:rPr>
              <a:t>Combat photography</a:t>
            </a:r>
          </a:p>
          <a:p>
            <a:pPr indent="-228600">
              <a:buFont typeface="Arial" panose="020B0604020202020204" pitchFamily="34" charset="0"/>
              <a:buChar char="•"/>
            </a:pPr>
            <a:r>
              <a:rPr lang="en-US" sz="2400" dirty="0">
                <a:solidFill>
                  <a:schemeClr val="bg1">
                    <a:alpha val="80000"/>
                  </a:schemeClr>
                </a:solidFill>
              </a:rPr>
              <a:t>Proximity</a:t>
            </a:r>
          </a:p>
          <a:p>
            <a:pPr indent="-228600">
              <a:buFont typeface="Arial" panose="020B0604020202020204" pitchFamily="34" charset="0"/>
              <a:buChar char="•"/>
            </a:pPr>
            <a:r>
              <a:rPr lang="en-US" sz="2400" dirty="0">
                <a:solidFill>
                  <a:schemeClr val="bg1">
                    <a:alpha val="80000"/>
                  </a:schemeClr>
                </a:solidFill>
              </a:rPr>
              <a:t>Risk</a:t>
            </a:r>
          </a:p>
          <a:p>
            <a:pPr indent="-228600">
              <a:buFont typeface="Arial" panose="020B0604020202020204" pitchFamily="34" charset="0"/>
              <a:buChar char="•"/>
            </a:pPr>
            <a:r>
              <a:rPr lang="en-US" sz="2400" dirty="0">
                <a:solidFill>
                  <a:schemeClr val="bg1">
                    <a:alpha val="80000"/>
                  </a:schemeClr>
                </a:solidFill>
              </a:rPr>
              <a:t>Example: </a:t>
            </a:r>
            <a:r>
              <a:rPr lang="en-US" sz="2400" i="1" dirty="0">
                <a:solidFill>
                  <a:schemeClr val="bg1">
                    <a:alpha val="80000"/>
                  </a:schemeClr>
                </a:solidFill>
              </a:rPr>
              <a:t>D-Day Landing, Normandy (1944)</a:t>
            </a:r>
          </a:p>
          <a:p>
            <a:pPr indent="-228600">
              <a:buFont typeface="Arial" panose="020B0604020202020204" pitchFamily="34" charset="0"/>
              <a:buChar char="•"/>
            </a:pPr>
            <a:endParaRPr lang="en-US" sz="2400" dirty="0">
              <a:solidFill>
                <a:schemeClr val="bg1">
                  <a:alpha val="80000"/>
                </a:schemeClr>
              </a:solidFill>
            </a:endParaRPr>
          </a:p>
          <a:p>
            <a:pPr indent="-228600">
              <a:buFont typeface="Arial" panose="020B0604020202020204" pitchFamily="34" charset="0"/>
              <a:buChar char="•"/>
            </a:pPr>
            <a:endParaRPr lang="en-US" sz="2400" dirty="0">
              <a:solidFill>
                <a:schemeClr val="bg1">
                  <a:alpha val="80000"/>
                </a:schemeClr>
              </a:solidFill>
            </a:endParaRPr>
          </a:p>
        </p:txBody>
      </p:sp>
      <p:pic>
        <p:nvPicPr>
          <p:cNvPr id="5" name="Picture 4">
            <a:extLst>
              <a:ext uri="{FF2B5EF4-FFF2-40B4-BE49-F238E27FC236}">
                <a16:creationId xmlns:a16="http://schemas.microsoft.com/office/drawing/2014/main" id="{9657B23C-5CD4-B86F-2987-8D840AD23366}"/>
              </a:ext>
            </a:extLst>
          </p:cNvPr>
          <p:cNvPicPr>
            <a:picLocks noChangeAspect="1"/>
          </p:cNvPicPr>
          <p:nvPr/>
        </p:nvPicPr>
        <p:blipFill>
          <a:blip r:embed="rId3"/>
          <a:srcRect l="16880" r="28379" b="-1"/>
          <a:stretch>
            <a:fillRect/>
          </a:stretch>
        </p:blipFill>
        <p:spPr>
          <a:xfrm>
            <a:off x="5766493" y="383875"/>
            <a:ext cx="5032200" cy="6090249"/>
          </a:xfrm>
          <a:prstGeom prst="rect">
            <a:avLst/>
          </a:prstGeom>
          <a:ln w="25400">
            <a:solidFill>
              <a:schemeClr val="bg1">
                <a:lumMod val="95000"/>
              </a:schemeClr>
            </a:solidFill>
          </a:ln>
        </p:spPr>
      </p:pic>
    </p:spTree>
    <p:extLst>
      <p:ext uri="{BB962C8B-B14F-4D97-AF65-F5344CB8AC3E}">
        <p14:creationId xmlns:p14="http://schemas.microsoft.com/office/powerpoint/2010/main" val="30542703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9EE097F-44F3-2576-C887-4763B16D7B1A}"/>
            </a:ext>
          </a:extLst>
        </p:cNvPr>
        <p:cNvGrpSpPr/>
        <p:nvPr/>
      </p:nvGrpSpPr>
      <p:grpSpPr>
        <a:xfrm>
          <a:off x="0" y="0"/>
          <a:ext cx="0" cy="0"/>
          <a:chOff x="0" y="0"/>
          <a:chExt cx="0" cy="0"/>
        </a:xfrm>
      </p:grpSpPr>
      <p:sp useBgFill="1">
        <p:nvSpPr>
          <p:cNvPr id="33" name="Rectangle 32">
            <a:extLst>
              <a:ext uri="{FF2B5EF4-FFF2-40B4-BE49-F238E27FC236}">
                <a16:creationId xmlns:a16="http://schemas.microsoft.com/office/drawing/2014/main" id="{604A0F21-B14A-22A5-BB5D-B72B186AE4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10D0153-1F52-E932-E78C-67F9AF0D6034}"/>
              </a:ext>
            </a:extLst>
          </p:cNvPr>
          <p:cNvSpPr>
            <a:spLocks noGrp="1"/>
          </p:cNvSpPr>
          <p:nvPr>
            <p:ph type="title"/>
          </p:nvPr>
        </p:nvSpPr>
        <p:spPr>
          <a:xfrm>
            <a:off x="838200" y="1641752"/>
            <a:ext cx="4391025" cy="1323439"/>
          </a:xfrm>
        </p:spPr>
        <p:txBody>
          <a:bodyPr vert="horz" lIns="91440" tIns="45720" rIns="91440" bIns="45720" rtlCol="0" anchor="t">
            <a:normAutofit/>
          </a:bodyPr>
          <a:lstStyle/>
          <a:p>
            <a:r>
              <a:rPr lang="en-US" sz="4000" kern="1200" dirty="0">
                <a:solidFill>
                  <a:schemeClr val="bg1"/>
                </a:solidFill>
                <a:latin typeface="+mj-lt"/>
                <a:ea typeface="+mj-ea"/>
                <a:cs typeface="+mj-cs"/>
              </a:rPr>
              <a:t>Henri Cartier-Bresson (France)</a:t>
            </a:r>
          </a:p>
        </p:txBody>
      </p:sp>
      <p:sp>
        <p:nvSpPr>
          <p:cNvPr id="4" name="Text Placeholder 3">
            <a:extLst>
              <a:ext uri="{FF2B5EF4-FFF2-40B4-BE49-F238E27FC236}">
                <a16:creationId xmlns:a16="http://schemas.microsoft.com/office/drawing/2014/main" id="{1275B9A9-03ED-6DCF-BC73-AE2FD46BA80F}"/>
              </a:ext>
            </a:extLst>
          </p:cNvPr>
          <p:cNvSpPr>
            <a:spLocks noGrp="1"/>
          </p:cNvSpPr>
          <p:nvPr>
            <p:ph type="body" sz="half" idx="2"/>
          </p:nvPr>
        </p:nvSpPr>
        <p:spPr>
          <a:xfrm>
            <a:off x="838200" y="3146400"/>
            <a:ext cx="4391025" cy="2454300"/>
          </a:xfrm>
        </p:spPr>
        <p:txBody>
          <a:bodyPr vert="horz" lIns="91440" tIns="45720" rIns="91440" bIns="45720" rtlCol="0">
            <a:normAutofit/>
          </a:bodyPr>
          <a:lstStyle/>
          <a:p>
            <a:pPr indent="-228600">
              <a:buFont typeface="Arial" panose="020B0604020202020204" pitchFamily="34" charset="0"/>
              <a:buChar char="•"/>
            </a:pPr>
            <a:r>
              <a:rPr lang="en-US" sz="2400" dirty="0">
                <a:solidFill>
                  <a:schemeClr val="bg1">
                    <a:alpha val="80000"/>
                  </a:schemeClr>
                </a:solidFill>
              </a:rPr>
              <a:t>Decisive timing</a:t>
            </a:r>
          </a:p>
          <a:p>
            <a:pPr indent="-228600">
              <a:buFont typeface="Arial" panose="020B0604020202020204" pitchFamily="34" charset="0"/>
              <a:buChar char="•"/>
            </a:pPr>
            <a:r>
              <a:rPr lang="en-US" sz="2400" dirty="0">
                <a:solidFill>
                  <a:schemeClr val="bg1">
                    <a:alpha val="80000"/>
                  </a:schemeClr>
                </a:solidFill>
              </a:rPr>
              <a:t>Geometry</a:t>
            </a:r>
          </a:p>
          <a:p>
            <a:pPr indent="-228600">
              <a:buFont typeface="Arial" panose="020B0604020202020204" pitchFamily="34" charset="0"/>
              <a:buChar char="•"/>
            </a:pPr>
            <a:r>
              <a:rPr lang="en-US" sz="2400" dirty="0">
                <a:solidFill>
                  <a:schemeClr val="bg1">
                    <a:alpha val="80000"/>
                  </a:schemeClr>
                </a:solidFill>
              </a:rPr>
              <a:t>Real life, candid imagery</a:t>
            </a:r>
          </a:p>
          <a:p>
            <a:pPr indent="-228600">
              <a:buFont typeface="Arial" panose="020B0604020202020204" pitchFamily="34" charset="0"/>
              <a:buChar char="•"/>
            </a:pPr>
            <a:r>
              <a:rPr lang="en-US" sz="2400" dirty="0">
                <a:solidFill>
                  <a:schemeClr val="bg1">
                    <a:alpha val="80000"/>
                  </a:schemeClr>
                </a:solidFill>
              </a:rPr>
              <a:t>Example: </a:t>
            </a:r>
            <a:r>
              <a:rPr lang="en-US" sz="2400" i="1" dirty="0">
                <a:solidFill>
                  <a:schemeClr val="bg1">
                    <a:alpha val="80000"/>
                  </a:schemeClr>
                </a:solidFill>
              </a:rPr>
              <a:t>Behind the Gare Saint-Lazare, Paris (1932)</a:t>
            </a:r>
          </a:p>
          <a:p>
            <a:pPr indent="-228600">
              <a:buFont typeface="Arial" panose="020B0604020202020204" pitchFamily="34" charset="0"/>
              <a:buChar char="•"/>
            </a:pPr>
            <a:endParaRPr lang="en-US" sz="2400" dirty="0">
              <a:solidFill>
                <a:schemeClr val="bg1">
                  <a:alpha val="80000"/>
                </a:schemeClr>
              </a:solidFill>
            </a:endParaRPr>
          </a:p>
          <a:p>
            <a:pPr indent="-228600">
              <a:buFont typeface="Arial" panose="020B0604020202020204" pitchFamily="34" charset="0"/>
              <a:buChar char="•"/>
            </a:pPr>
            <a:endParaRPr lang="en-US" sz="2400" dirty="0">
              <a:solidFill>
                <a:schemeClr val="bg1">
                  <a:alpha val="80000"/>
                </a:schemeClr>
              </a:solidFill>
            </a:endParaRPr>
          </a:p>
        </p:txBody>
      </p:sp>
      <p:pic>
        <p:nvPicPr>
          <p:cNvPr id="3" name="Picture 2">
            <a:extLst>
              <a:ext uri="{FF2B5EF4-FFF2-40B4-BE49-F238E27FC236}">
                <a16:creationId xmlns:a16="http://schemas.microsoft.com/office/drawing/2014/main" id="{0017072C-8ABA-E7F0-5AF4-C0508894EFC9}"/>
              </a:ext>
            </a:extLst>
          </p:cNvPr>
          <p:cNvPicPr>
            <a:picLocks noChangeAspect="1"/>
          </p:cNvPicPr>
          <p:nvPr/>
        </p:nvPicPr>
        <p:blipFill>
          <a:blip r:embed="rId3"/>
          <a:srcRect l="54" t="179" b="2157"/>
          <a:stretch>
            <a:fillRect/>
          </a:stretch>
        </p:blipFill>
        <p:spPr>
          <a:xfrm>
            <a:off x="5080520" y="1075109"/>
            <a:ext cx="6402383" cy="4707781"/>
          </a:xfrm>
          <a:prstGeom prst="rect">
            <a:avLst/>
          </a:prstGeom>
          <a:ln w="25400">
            <a:solidFill>
              <a:schemeClr val="bg1">
                <a:lumMod val="95000"/>
              </a:schemeClr>
            </a:solidFill>
          </a:ln>
        </p:spPr>
      </p:pic>
    </p:spTree>
    <p:extLst>
      <p:ext uri="{BB962C8B-B14F-4D97-AF65-F5344CB8AC3E}">
        <p14:creationId xmlns:p14="http://schemas.microsoft.com/office/powerpoint/2010/main" val="40499549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9E35189-A1B8-8915-DDF2-DF9446BFBB3C}"/>
            </a:ext>
          </a:extLst>
        </p:cNvPr>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B95B9BA8-1D69-4796-85F5-B6D0BD5235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0CA9926-7882-2FD9-0E13-7958418908EB}"/>
              </a:ext>
            </a:extLst>
          </p:cNvPr>
          <p:cNvSpPr>
            <a:spLocks noGrp="1"/>
          </p:cNvSpPr>
          <p:nvPr>
            <p:ph type="title"/>
          </p:nvPr>
        </p:nvSpPr>
        <p:spPr>
          <a:xfrm>
            <a:off x="838200" y="1641752"/>
            <a:ext cx="4391025" cy="1323439"/>
          </a:xfrm>
        </p:spPr>
        <p:txBody>
          <a:bodyPr vert="horz" lIns="91440" tIns="45720" rIns="91440" bIns="45720" rtlCol="0" anchor="t">
            <a:normAutofit/>
          </a:bodyPr>
          <a:lstStyle/>
          <a:p>
            <a:r>
              <a:rPr lang="en-US" sz="4000" kern="1200">
                <a:solidFill>
                  <a:schemeClr val="bg1"/>
                </a:solidFill>
                <a:latin typeface="+mj-lt"/>
                <a:ea typeface="+mj-ea"/>
                <a:cs typeface="+mj-cs"/>
              </a:rPr>
              <a:t>Dorothea Lange (USA)</a:t>
            </a:r>
          </a:p>
        </p:txBody>
      </p:sp>
      <p:sp>
        <p:nvSpPr>
          <p:cNvPr id="4" name="Text Placeholder 3">
            <a:extLst>
              <a:ext uri="{FF2B5EF4-FFF2-40B4-BE49-F238E27FC236}">
                <a16:creationId xmlns:a16="http://schemas.microsoft.com/office/drawing/2014/main" id="{26045AB6-C8F8-D709-BA1B-F8D0D7FCCBF1}"/>
              </a:ext>
            </a:extLst>
          </p:cNvPr>
          <p:cNvSpPr>
            <a:spLocks noGrp="1"/>
          </p:cNvSpPr>
          <p:nvPr>
            <p:ph type="body" sz="half" idx="2"/>
          </p:nvPr>
        </p:nvSpPr>
        <p:spPr>
          <a:xfrm>
            <a:off x="838200" y="3146400"/>
            <a:ext cx="4391025" cy="2454300"/>
          </a:xfrm>
        </p:spPr>
        <p:txBody>
          <a:bodyPr vert="horz" lIns="91440" tIns="45720" rIns="91440" bIns="45720" rtlCol="0">
            <a:normAutofit/>
          </a:bodyPr>
          <a:lstStyle/>
          <a:p>
            <a:pPr indent="-228600">
              <a:buFont typeface="Arial" panose="020B0604020202020204" pitchFamily="34" charset="0"/>
              <a:buChar char="•"/>
            </a:pPr>
            <a:r>
              <a:rPr lang="en-US" sz="2400" dirty="0">
                <a:solidFill>
                  <a:schemeClr val="bg1">
                    <a:alpha val="80000"/>
                  </a:schemeClr>
                </a:solidFill>
              </a:rPr>
              <a:t>Empathy</a:t>
            </a:r>
          </a:p>
          <a:p>
            <a:pPr indent="-228600">
              <a:buFont typeface="Arial" panose="020B0604020202020204" pitchFamily="34" charset="0"/>
              <a:buChar char="•"/>
            </a:pPr>
            <a:r>
              <a:rPr lang="en-US" sz="2400" dirty="0">
                <a:solidFill>
                  <a:schemeClr val="bg1">
                    <a:alpha val="80000"/>
                  </a:schemeClr>
                </a:solidFill>
              </a:rPr>
              <a:t>Environmental portraiture</a:t>
            </a:r>
          </a:p>
          <a:p>
            <a:pPr indent="-228600">
              <a:buFont typeface="Arial" panose="020B0604020202020204" pitchFamily="34" charset="0"/>
              <a:buChar char="•"/>
            </a:pPr>
            <a:r>
              <a:rPr lang="en-US" sz="2400" dirty="0">
                <a:solidFill>
                  <a:schemeClr val="bg1">
                    <a:alpha val="80000"/>
                  </a:schemeClr>
                </a:solidFill>
              </a:rPr>
              <a:t>Great Depression</a:t>
            </a:r>
          </a:p>
          <a:p>
            <a:pPr indent="-228600">
              <a:buFont typeface="Arial" panose="020B0604020202020204" pitchFamily="34" charset="0"/>
              <a:buChar char="•"/>
            </a:pPr>
            <a:r>
              <a:rPr lang="en-US" sz="2400" dirty="0">
                <a:solidFill>
                  <a:schemeClr val="bg1">
                    <a:alpha val="80000"/>
                  </a:schemeClr>
                </a:solidFill>
              </a:rPr>
              <a:t>Example: </a:t>
            </a:r>
            <a:r>
              <a:rPr lang="en-US" sz="2400" i="1" dirty="0">
                <a:solidFill>
                  <a:schemeClr val="bg1">
                    <a:alpha val="80000"/>
                  </a:schemeClr>
                </a:solidFill>
              </a:rPr>
              <a:t>Migrant Mother, California (1936)</a:t>
            </a:r>
          </a:p>
          <a:p>
            <a:pPr indent="-228600">
              <a:buFont typeface="Arial" panose="020B0604020202020204" pitchFamily="34" charset="0"/>
              <a:buChar char="•"/>
            </a:pPr>
            <a:endParaRPr lang="en-US" sz="2400" dirty="0">
              <a:solidFill>
                <a:schemeClr val="bg1">
                  <a:alpha val="80000"/>
                </a:schemeClr>
              </a:solidFill>
            </a:endParaRPr>
          </a:p>
          <a:p>
            <a:pPr indent="-228600">
              <a:buFont typeface="Arial" panose="020B0604020202020204" pitchFamily="34" charset="0"/>
              <a:buChar char="•"/>
            </a:pPr>
            <a:endParaRPr lang="en-US" sz="2400" dirty="0">
              <a:solidFill>
                <a:schemeClr val="bg1">
                  <a:alpha val="80000"/>
                </a:schemeClr>
              </a:solidFill>
            </a:endParaRPr>
          </a:p>
        </p:txBody>
      </p:sp>
      <p:pic>
        <p:nvPicPr>
          <p:cNvPr id="10" name="Picture 9">
            <a:extLst>
              <a:ext uri="{FF2B5EF4-FFF2-40B4-BE49-F238E27FC236}">
                <a16:creationId xmlns:a16="http://schemas.microsoft.com/office/drawing/2014/main" id="{31380525-845C-5C31-7CDC-09BAA5A06113}"/>
              </a:ext>
            </a:extLst>
          </p:cNvPr>
          <p:cNvPicPr>
            <a:picLocks noChangeAspect="1"/>
          </p:cNvPicPr>
          <p:nvPr/>
        </p:nvPicPr>
        <p:blipFill>
          <a:blip r:embed="rId3"/>
          <a:srcRect t="1609" b="1609"/>
          <a:stretch/>
        </p:blipFill>
        <p:spPr>
          <a:xfrm>
            <a:off x="6331789" y="512441"/>
            <a:ext cx="4796286" cy="5802430"/>
          </a:xfrm>
          <a:prstGeom prst="rect">
            <a:avLst/>
          </a:prstGeom>
          <a:ln w="25400">
            <a:solidFill>
              <a:schemeClr val="bg1">
                <a:lumMod val="95000"/>
              </a:schemeClr>
            </a:solidFill>
          </a:ln>
        </p:spPr>
      </p:pic>
    </p:spTree>
    <p:extLst>
      <p:ext uri="{BB962C8B-B14F-4D97-AF65-F5344CB8AC3E}">
        <p14:creationId xmlns:p14="http://schemas.microsoft.com/office/powerpoint/2010/main" val="29318629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1F2C94C-6BC8-1615-8230-7E46362EF0CB}"/>
            </a:ext>
          </a:extLst>
        </p:cNvPr>
        <p:cNvGrpSpPr/>
        <p:nvPr/>
      </p:nvGrpSpPr>
      <p:grpSpPr>
        <a:xfrm>
          <a:off x="0" y="0"/>
          <a:ext cx="0" cy="0"/>
          <a:chOff x="0" y="0"/>
          <a:chExt cx="0" cy="0"/>
        </a:xfrm>
      </p:grpSpPr>
      <p:sp useBgFill="1">
        <p:nvSpPr>
          <p:cNvPr id="29" name="Rectangle 28">
            <a:extLst>
              <a:ext uri="{FF2B5EF4-FFF2-40B4-BE49-F238E27FC236}">
                <a16:creationId xmlns:a16="http://schemas.microsoft.com/office/drawing/2014/main" id="{B95B9BA8-1D69-4796-85F5-B6D0BD5235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8DFCE60-AF20-831A-6401-E2B3B6D5225A}"/>
              </a:ext>
            </a:extLst>
          </p:cNvPr>
          <p:cNvSpPr>
            <a:spLocks noGrp="1"/>
          </p:cNvSpPr>
          <p:nvPr>
            <p:ph type="title"/>
          </p:nvPr>
        </p:nvSpPr>
        <p:spPr>
          <a:xfrm>
            <a:off x="838200" y="1641752"/>
            <a:ext cx="4391025" cy="1323439"/>
          </a:xfrm>
        </p:spPr>
        <p:txBody>
          <a:bodyPr vert="horz" lIns="91440" tIns="45720" rIns="91440" bIns="45720" rtlCol="0" anchor="t">
            <a:normAutofit/>
          </a:bodyPr>
          <a:lstStyle/>
          <a:p>
            <a:r>
              <a:rPr lang="en-US" sz="4000" kern="1200" dirty="0">
                <a:solidFill>
                  <a:schemeClr val="bg1"/>
                </a:solidFill>
                <a:latin typeface="+mj-lt"/>
                <a:ea typeface="+mj-ea"/>
                <a:cs typeface="+mj-cs"/>
              </a:rPr>
              <a:t>Don McCullin </a:t>
            </a:r>
            <a:br>
              <a:rPr lang="en-US" sz="4000" kern="1200" dirty="0">
                <a:solidFill>
                  <a:schemeClr val="bg1"/>
                </a:solidFill>
                <a:latin typeface="+mj-lt"/>
                <a:ea typeface="+mj-ea"/>
                <a:cs typeface="+mj-cs"/>
              </a:rPr>
            </a:br>
            <a:r>
              <a:rPr lang="en-US" sz="4000" kern="1200" dirty="0">
                <a:solidFill>
                  <a:schemeClr val="bg1"/>
                </a:solidFill>
                <a:latin typeface="+mj-lt"/>
                <a:ea typeface="+mj-ea"/>
                <a:cs typeface="+mj-cs"/>
              </a:rPr>
              <a:t>(UK)</a:t>
            </a:r>
          </a:p>
        </p:txBody>
      </p:sp>
      <p:sp>
        <p:nvSpPr>
          <p:cNvPr id="4" name="Text Placeholder 3">
            <a:extLst>
              <a:ext uri="{FF2B5EF4-FFF2-40B4-BE49-F238E27FC236}">
                <a16:creationId xmlns:a16="http://schemas.microsoft.com/office/drawing/2014/main" id="{26D34976-1118-9ECE-1318-7EDFEF858439}"/>
              </a:ext>
            </a:extLst>
          </p:cNvPr>
          <p:cNvSpPr>
            <a:spLocks noGrp="1"/>
          </p:cNvSpPr>
          <p:nvPr>
            <p:ph type="body" sz="half" idx="2"/>
          </p:nvPr>
        </p:nvSpPr>
        <p:spPr>
          <a:xfrm>
            <a:off x="838200" y="3146400"/>
            <a:ext cx="4391025" cy="2454300"/>
          </a:xfrm>
        </p:spPr>
        <p:txBody>
          <a:bodyPr vert="horz" lIns="91440" tIns="45720" rIns="91440" bIns="45720" rtlCol="0">
            <a:normAutofit/>
          </a:bodyPr>
          <a:lstStyle/>
          <a:p>
            <a:pPr indent="-228600">
              <a:buFont typeface="Arial" panose="020B0604020202020204" pitchFamily="34" charset="0"/>
              <a:buChar char="•"/>
            </a:pPr>
            <a:r>
              <a:rPr lang="en-US" sz="2400" dirty="0">
                <a:solidFill>
                  <a:schemeClr val="bg1">
                    <a:alpha val="80000"/>
                  </a:schemeClr>
                </a:solidFill>
              </a:rPr>
              <a:t>War</a:t>
            </a:r>
          </a:p>
          <a:p>
            <a:pPr indent="-228600">
              <a:buFont typeface="Arial" panose="020B0604020202020204" pitchFamily="34" charset="0"/>
              <a:buChar char="•"/>
            </a:pPr>
            <a:r>
              <a:rPr lang="en-US" sz="2400" dirty="0">
                <a:solidFill>
                  <a:schemeClr val="bg1">
                    <a:alpha val="80000"/>
                  </a:schemeClr>
                </a:solidFill>
              </a:rPr>
              <a:t>Poverty</a:t>
            </a:r>
          </a:p>
          <a:p>
            <a:pPr indent="-228600">
              <a:buFont typeface="Arial" panose="020B0604020202020204" pitchFamily="34" charset="0"/>
              <a:buChar char="•"/>
            </a:pPr>
            <a:r>
              <a:rPr lang="en-US" sz="2400" dirty="0">
                <a:solidFill>
                  <a:schemeClr val="bg1">
                    <a:alpha val="80000"/>
                  </a:schemeClr>
                </a:solidFill>
              </a:rPr>
              <a:t>Moral investigations</a:t>
            </a:r>
          </a:p>
          <a:p>
            <a:pPr indent="-228600">
              <a:buFont typeface="Arial" panose="020B0604020202020204" pitchFamily="34" charset="0"/>
              <a:buChar char="•"/>
            </a:pPr>
            <a:r>
              <a:rPr lang="en-US" sz="2400" dirty="0">
                <a:solidFill>
                  <a:schemeClr val="bg1">
                    <a:alpha val="80000"/>
                  </a:schemeClr>
                </a:solidFill>
              </a:rPr>
              <a:t>Example: </a:t>
            </a:r>
            <a:r>
              <a:rPr lang="en-US" sz="2400" i="1" dirty="0">
                <a:solidFill>
                  <a:schemeClr val="bg1">
                    <a:alpha val="80000"/>
                  </a:schemeClr>
                </a:solidFill>
              </a:rPr>
              <a:t>Shell-shocked Marine, Hue (1968)</a:t>
            </a:r>
          </a:p>
          <a:p>
            <a:pPr indent="-228600">
              <a:buFont typeface="Arial" panose="020B0604020202020204" pitchFamily="34" charset="0"/>
              <a:buChar char="•"/>
            </a:pPr>
            <a:endParaRPr lang="en-US" sz="2400" dirty="0">
              <a:solidFill>
                <a:schemeClr val="bg1">
                  <a:alpha val="80000"/>
                </a:schemeClr>
              </a:solidFill>
            </a:endParaRPr>
          </a:p>
          <a:p>
            <a:pPr indent="-228600">
              <a:buFont typeface="Arial" panose="020B0604020202020204" pitchFamily="34" charset="0"/>
              <a:buChar char="•"/>
            </a:pPr>
            <a:endParaRPr lang="en-US" sz="2400" dirty="0">
              <a:solidFill>
                <a:schemeClr val="bg1">
                  <a:alpha val="80000"/>
                </a:schemeClr>
              </a:solidFill>
            </a:endParaRPr>
          </a:p>
        </p:txBody>
      </p:sp>
      <p:pic>
        <p:nvPicPr>
          <p:cNvPr id="5" name="Picture 4">
            <a:extLst>
              <a:ext uri="{FF2B5EF4-FFF2-40B4-BE49-F238E27FC236}">
                <a16:creationId xmlns:a16="http://schemas.microsoft.com/office/drawing/2014/main" id="{7DB3EB6A-EFAC-D4B4-3EF2-5563D201639F}"/>
              </a:ext>
            </a:extLst>
          </p:cNvPr>
          <p:cNvPicPr>
            <a:picLocks noChangeAspect="1"/>
          </p:cNvPicPr>
          <p:nvPr/>
        </p:nvPicPr>
        <p:blipFill>
          <a:blip r:embed="rId3"/>
          <a:stretch>
            <a:fillRect/>
          </a:stretch>
        </p:blipFill>
        <p:spPr>
          <a:xfrm>
            <a:off x="6587724" y="650635"/>
            <a:ext cx="3681330" cy="5556729"/>
          </a:xfrm>
          <a:prstGeom prst="rect">
            <a:avLst/>
          </a:prstGeom>
          <a:ln w="25400">
            <a:solidFill>
              <a:schemeClr val="bg1">
                <a:lumMod val="95000"/>
              </a:schemeClr>
            </a:solidFill>
          </a:ln>
        </p:spPr>
      </p:pic>
    </p:spTree>
    <p:extLst>
      <p:ext uri="{BB962C8B-B14F-4D97-AF65-F5344CB8AC3E}">
        <p14:creationId xmlns:p14="http://schemas.microsoft.com/office/powerpoint/2010/main" val="41813447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0D02F4A-5E98-0B19-01F7-118E500C1834}"/>
            </a:ext>
          </a:extLst>
        </p:cNvPr>
        <p:cNvGrpSpPr/>
        <p:nvPr/>
      </p:nvGrpSpPr>
      <p:grpSpPr>
        <a:xfrm>
          <a:off x="0" y="0"/>
          <a:ext cx="0" cy="0"/>
          <a:chOff x="0" y="0"/>
          <a:chExt cx="0" cy="0"/>
        </a:xfrm>
      </p:grpSpPr>
      <p:sp useBgFill="1">
        <p:nvSpPr>
          <p:cNvPr id="34" name="Rectangle 33">
            <a:extLst>
              <a:ext uri="{FF2B5EF4-FFF2-40B4-BE49-F238E27FC236}">
                <a16:creationId xmlns:a16="http://schemas.microsoft.com/office/drawing/2014/main" id="{B95B9BA8-1D69-4796-85F5-B6D0BD5235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3FF52C1-183A-4882-91A3-210E2AF626D7}"/>
              </a:ext>
            </a:extLst>
          </p:cNvPr>
          <p:cNvSpPr>
            <a:spLocks noGrp="1"/>
          </p:cNvSpPr>
          <p:nvPr>
            <p:ph type="title"/>
          </p:nvPr>
        </p:nvSpPr>
        <p:spPr>
          <a:xfrm>
            <a:off x="838200" y="1641752"/>
            <a:ext cx="4391025" cy="1323439"/>
          </a:xfrm>
        </p:spPr>
        <p:txBody>
          <a:bodyPr vert="horz" lIns="91440" tIns="45720" rIns="91440" bIns="45720" rtlCol="0" anchor="t">
            <a:normAutofit/>
          </a:bodyPr>
          <a:lstStyle/>
          <a:p>
            <a:r>
              <a:rPr lang="en-US" sz="4000" kern="1200" dirty="0">
                <a:solidFill>
                  <a:schemeClr val="bg1"/>
                </a:solidFill>
                <a:latin typeface="+mj-lt"/>
                <a:ea typeface="+mj-ea"/>
                <a:cs typeface="+mj-cs"/>
              </a:rPr>
              <a:t>Gordon Parks </a:t>
            </a:r>
            <a:br>
              <a:rPr lang="en-US" sz="4000" kern="1200" dirty="0">
                <a:solidFill>
                  <a:schemeClr val="bg1"/>
                </a:solidFill>
                <a:latin typeface="+mj-lt"/>
                <a:ea typeface="+mj-ea"/>
                <a:cs typeface="+mj-cs"/>
              </a:rPr>
            </a:br>
            <a:r>
              <a:rPr lang="en-US" sz="4000" kern="1200" dirty="0">
                <a:solidFill>
                  <a:schemeClr val="bg1"/>
                </a:solidFill>
                <a:latin typeface="+mj-lt"/>
                <a:ea typeface="+mj-ea"/>
                <a:cs typeface="+mj-cs"/>
              </a:rPr>
              <a:t>(USA)</a:t>
            </a:r>
          </a:p>
        </p:txBody>
      </p:sp>
      <p:sp>
        <p:nvSpPr>
          <p:cNvPr id="4" name="Text Placeholder 3">
            <a:extLst>
              <a:ext uri="{FF2B5EF4-FFF2-40B4-BE49-F238E27FC236}">
                <a16:creationId xmlns:a16="http://schemas.microsoft.com/office/drawing/2014/main" id="{21636099-9502-B4D3-66B8-4414FA368E76}"/>
              </a:ext>
            </a:extLst>
          </p:cNvPr>
          <p:cNvSpPr>
            <a:spLocks noGrp="1"/>
          </p:cNvSpPr>
          <p:nvPr>
            <p:ph type="body" sz="half" idx="2"/>
          </p:nvPr>
        </p:nvSpPr>
        <p:spPr>
          <a:xfrm>
            <a:off x="838200" y="3146400"/>
            <a:ext cx="4391025" cy="2454300"/>
          </a:xfrm>
        </p:spPr>
        <p:txBody>
          <a:bodyPr vert="horz" lIns="91440" tIns="45720" rIns="91440" bIns="45720" rtlCol="0">
            <a:normAutofit/>
          </a:bodyPr>
          <a:lstStyle/>
          <a:p>
            <a:pPr indent="-228600">
              <a:buFont typeface="Arial" panose="020B0604020202020204" pitchFamily="34" charset="0"/>
              <a:buChar char="•"/>
            </a:pPr>
            <a:r>
              <a:rPr lang="en-US" sz="2400" dirty="0">
                <a:solidFill>
                  <a:schemeClr val="bg1">
                    <a:alpha val="80000"/>
                  </a:schemeClr>
                </a:solidFill>
              </a:rPr>
              <a:t>Race</a:t>
            </a:r>
          </a:p>
          <a:p>
            <a:pPr indent="-228600">
              <a:buFont typeface="Arial" panose="020B0604020202020204" pitchFamily="34" charset="0"/>
              <a:buChar char="•"/>
            </a:pPr>
            <a:r>
              <a:rPr lang="en-US" sz="2400" dirty="0">
                <a:solidFill>
                  <a:schemeClr val="bg1">
                    <a:alpha val="80000"/>
                  </a:schemeClr>
                </a:solidFill>
              </a:rPr>
              <a:t>Inequality</a:t>
            </a:r>
          </a:p>
          <a:p>
            <a:pPr indent="-228600">
              <a:buFont typeface="Arial" panose="020B0604020202020204" pitchFamily="34" charset="0"/>
              <a:buChar char="•"/>
            </a:pPr>
            <a:r>
              <a:rPr lang="en-US" sz="2400" dirty="0">
                <a:solidFill>
                  <a:schemeClr val="bg1">
                    <a:alpha val="80000"/>
                  </a:schemeClr>
                </a:solidFill>
              </a:rPr>
              <a:t>Lyricism in everyday life</a:t>
            </a:r>
          </a:p>
          <a:p>
            <a:pPr indent="-228600">
              <a:buFont typeface="Arial" panose="020B0604020202020204" pitchFamily="34" charset="0"/>
              <a:buChar char="•"/>
            </a:pPr>
            <a:r>
              <a:rPr lang="en-US" sz="2400" dirty="0">
                <a:solidFill>
                  <a:schemeClr val="bg1">
                    <a:alpha val="80000"/>
                  </a:schemeClr>
                </a:solidFill>
              </a:rPr>
              <a:t>Example: </a:t>
            </a:r>
            <a:r>
              <a:rPr lang="en-US" sz="2400" i="1" dirty="0">
                <a:solidFill>
                  <a:schemeClr val="bg1">
                    <a:alpha val="80000"/>
                  </a:schemeClr>
                </a:solidFill>
              </a:rPr>
              <a:t>American Gothic, Washington DC (1942)</a:t>
            </a:r>
          </a:p>
          <a:p>
            <a:pPr indent="-228600">
              <a:buFont typeface="Arial" panose="020B0604020202020204" pitchFamily="34" charset="0"/>
              <a:buChar char="•"/>
            </a:pPr>
            <a:endParaRPr lang="en-US" sz="2400" dirty="0">
              <a:solidFill>
                <a:schemeClr val="bg1">
                  <a:alpha val="80000"/>
                </a:schemeClr>
              </a:solidFill>
            </a:endParaRPr>
          </a:p>
          <a:p>
            <a:pPr indent="-228600">
              <a:buFont typeface="Arial" panose="020B0604020202020204" pitchFamily="34" charset="0"/>
              <a:buChar char="•"/>
            </a:pPr>
            <a:endParaRPr lang="en-US" sz="2400" dirty="0">
              <a:solidFill>
                <a:schemeClr val="bg1">
                  <a:alpha val="80000"/>
                </a:schemeClr>
              </a:solidFill>
            </a:endParaRPr>
          </a:p>
        </p:txBody>
      </p:sp>
      <p:pic>
        <p:nvPicPr>
          <p:cNvPr id="6" name="Picture 5">
            <a:extLst>
              <a:ext uri="{FF2B5EF4-FFF2-40B4-BE49-F238E27FC236}">
                <a16:creationId xmlns:a16="http://schemas.microsoft.com/office/drawing/2014/main" id="{BB468F6E-7A8C-2E13-7F9E-EDE5088E15E3}"/>
              </a:ext>
            </a:extLst>
          </p:cNvPr>
          <p:cNvPicPr>
            <a:picLocks noChangeAspect="1"/>
          </p:cNvPicPr>
          <p:nvPr/>
        </p:nvPicPr>
        <p:blipFill>
          <a:blip r:embed="rId3"/>
          <a:stretch>
            <a:fillRect/>
          </a:stretch>
        </p:blipFill>
        <p:spPr>
          <a:xfrm>
            <a:off x="6337581" y="665264"/>
            <a:ext cx="3910684" cy="5527472"/>
          </a:xfrm>
          <a:prstGeom prst="rect">
            <a:avLst/>
          </a:prstGeom>
          <a:ln w="25400">
            <a:solidFill>
              <a:schemeClr val="bg1">
                <a:lumMod val="95000"/>
              </a:schemeClr>
            </a:solidFill>
          </a:ln>
        </p:spPr>
      </p:pic>
    </p:spTree>
    <p:extLst>
      <p:ext uri="{BB962C8B-B14F-4D97-AF65-F5344CB8AC3E}">
        <p14:creationId xmlns:p14="http://schemas.microsoft.com/office/powerpoint/2010/main" val="8314759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073F27C-C94C-6C2C-0E94-D3A1294205F7}"/>
            </a:ext>
          </a:extLst>
        </p:cNvPr>
        <p:cNvGrpSpPr/>
        <p:nvPr/>
      </p:nvGrpSpPr>
      <p:grpSpPr>
        <a:xfrm>
          <a:off x="0" y="0"/>
          <a:ext cx="0" cy="0"/>
          <a:chOff x="0" y="0"/>
          <a:chExt cx="0" cy="0"/>
        </a:xfrm>
      </p:grpSpPr>
      <p:sp useBgFill="1">
        <p:nvSpPr>
          <p:cNvPr id="34" name="Rectangle 33">
            <a:extLst>
              <a:ext uri="{FF2B5EF4-FFF2-40B4-BE49-F238E27FC236}">
                <a16:creationId xmlns:a16="http://schemas.microsoft.com/office/drawing/2014/main" id="{3EF3D700-641B-46EA-887B-2E19FE0F78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8AAEA0E-2DB8-504B-62D9-39FD6C0008F2}"/>
              </a:ext>
            </a:extLst>
          </p:cNvPr>
          <p:cNvSpPr>
            <a:spLocks noGrp="1"/>
          </p:cNvSpPr>
          <p:nvPr>
            <p:ph type="title"/>
          </p:nvPr>
        </p:nvSpPr>
        <p:spPr>
          <a:xfrm>
            <a:off x="838200" y="1641752"/>
            <a:ext cx="4391025" cy="1323439"/>
          </a:xfrm>
        </p:spPr>
        <p:txBody>
          <a:bodyPr vert="horz" lIns="91440" tIns="45720" rIns="91440" bIns="45720" rtlCol="0" anchor="t">
            <a:normAutofit/>
          </a:bodyPr>
          <a:lstStyle/>
          <a:p>
            <a:r>
              <a:rPr lang="en-US" sz="4000" kern="1200" dirty="0">
                <a:solidFill>
                  <a:schemeClr val="bg1"/>
                </a:solidFill>
                <a:latin typeface="+mj-lt"/>
                <a:ea typeface="+mj-ea"/>
                <a:cs typeface="+mj-cs"/>
              </a:rPr>
              <a:t>Eve Arnold </a:t>
            </a:r>
            <a:br>
              <a:rPr lang="en-US" sz="4000" kern="1200" dirty="0">
                <a:solidFill>
                  <a:schemeClr val="bg1"/>
                </a:solidFill>
                <a:latin typeface="+mj-lt"/>
                <a:ea typeface="+mj-ea"/>
                <a:cs typeface="+mj-cs"/>
              </a:rPr>
            </a:br>
            <a:r>
              <a:rPr lang="en-US" sz="4000" kern="1200" dirty="0">
                <a:solidFill>
                  <a:schemeClr val="bg1"/>
                </a:solidFill>
                <a:latin typeface="+mj-lt"/>
                <a:ea typeface="+mj-ea"/>
                <a:cs typeface="+mj-cs"/>
              </a:rPr>
              <a:t>(USA)</a:t>
            </a:r>
          </a:p>
        </p:txBody>
      </p:sp>
      <p:sp>
        <p:nvSpPr>
          <p:cNvPr id="4" name="Text Placeholder 3">
            <a:extLst>
              <a:ext uri="{FF2B5EF4-FFF2-40B4-BE49-F238E27FC236}">
                <a16:creationId xmlns:a16="http://schemas.microsoft.com/office/drawing/2014/main" id="{88EED6AA-B2DE-B660-35AC-4AD8E91DA633}"/>
              </a:ext>
            </a:extLst>
          </p:cNvPr>
          <p:cNvSpPr>
            <a:spLocks noGrp="1"/>
          </p:cNvSpPr>
          <p:nvPr>
            <p:ph type="body" sz="half" idx="2"/>
          </p:nvPr>
        </p:nvSpPr>
        <p:spPr>
          <a:xfrm>
            <a:off x="838200" y="3146400"/>
            <a:ext cx="4603044" cy="2454300"/>
          </a:xfrm>
        </p:spPr>
        <p:txBody>
          <a:bodyPr vert="horz" lIns="91440" tIns="45720" rIns="91440" bIns="45720" rtlCol="0">
            <a:normAutofit/>
          </a:bodyPr>
          <a:lstStyle/>
          <a:p>
            <a:pPr indent="-228600">
              <a:buFont typeface="Arial" panose="020B0604020202020204" pitchFamily="34" charset="0"/>
              <a:buChar char="•"/>
            </a:pPr>
            <a:r>
              <a:rPr lang="en-US" sz="2400" dirty="0">
                <a:solidFill>
                  <a:schemeClr val="bg1">
                    <a:alpha val="80000"/>
                  </a:schemeClr>
                </a:solidFill>
              </a:rPr>
              <a:t>Politics</a:t>
            </a:r>
          </a:p>
          <a:p>
            <a:pPr indent="-228600">
              <a:buFont typeface="Arial" panose="020B0604020202020204" pitchFamily="34" charset="0"/>
              <a:buChar char="•"/>
            </a:pPr>
            <a:r>
              <a:rPr lang="en-US" sz="2400" dirty="0">
                <a:solidFill>
                  <a:schemeClr val="bg1">
                    <a:alpha val="80000"/>
                  </a:schemeClr>
                </a:solidFill>
              </a:rPr>
              <a:t>Celebrity portraiture</a:t>
            </a:r>
          </a:p>
          <a:p>
            <a:pPr indent="-228600">
              <a:buFont typeface="Arial" panose="020B0604020202020204" pitchFamily="34" charset="0"/>
              <a:buChar char="•"/>
            </a:pPr>
            <a:r>
              <a:rPr lang="en-US" sz="2400" dirty="0">
                <a:solidFill>
                  <a:schemeClr val="bg1">
                    <a:alpha val="80000"/>
                  </a:schemeClr>
                </a:solidFill>
              </a:rPr>
              <a:t>Everyday, unguarded moments</a:t>
            </a:r>
          </a:p>
          <a:p>
            <a:pPr indent="-228600">
              <a:buFont typeface="Arial" panose="020B0604020202020204" pitchFamily="34" charset="0"/>
              <a:buChar char="•"/>
            </a:pPr>
            <a:r>
              <a:rPr lang="en-US" sz="2400" dirty="0">
                <a:solidFill>
                  <a:schemeClr val="bg1">
                    <a:alpha val="80000"/>
                  </a:schemeClr>
                </a:solidFill>
              </a:rPr>
              <a:t>Example: </a:t>
            </a:r>
            <a:r>
              <a:rPr lang="en-US" sz="2400" i="1" dirty="0">
                <a:solidFill>
                  <a:schemeClr val="bg1">
                    <a:alpha val="80000"/>
                  </a:schemeClr>
                </a:solidFill>
              </a:rPr>
              <a:t>Malcolm X, Chicago (1961)</a:t>
            </a:r>
          </a:p>
          <a:p>
            <a:pPr indent="-228600">
              <a:buFont typeface="Arial" panose="020B0604020202020204" pitchFamily="34" charset="0"/>
              <a:buChar char="•"/>
            </a:pPr>
            <a:endParaRPr lang="en-US" sz="2400" dirty="0">
              <a:solidFill>
                <a:schemeClr val="bg1">
                  <a:alpha val="80000"/>
                </a:schemeClr>
              </a:solidFill>
            </a:endParaRPr>
          </a:p>
          <a:p>
            <a:pPr indent="-228600">
              <a:buFont typeface="Arial" panose="020B0604020202020204" pitchFamily="34" charset="0"/>
              <a:buChar char="•"/>
            </a:pPr>
            <a:endParaRPr lang="en-US" sz="2400" dirty="0">
              <a:solidFill>
                <a:schemeClr val="bg1">
                  <a:alpha val="80000"/>
                </a:schemeClr>
              </a:solidFill>
            </a:endParaRPr>
          </a:p>
        </p:txBody>
      </p:sp>
      <p:pic>
        <p:nvPicPr>
          <p:cNvPr id="5" name="Picture 4">
            <a:extLst>
              <a:ext uri="{FF2B5EF4-FFF2-40B4-BE49-F238E27FC236}">
                <a16:creationId xmlns:a16="http://schemas.microsoft.com/office/drawing/2014/main" id="{72B6E73E-CAE3-006A-C46C-5CA760E95D35}"/>
              </a:ext>
            </a:extLst>
          </p:cNvPr>
          <p:cNvPicPr>
            <a:picLocks noChangeAspect="1"/>
          </p:cNvPicPr>
          <p:nvPr/>
        </p:nvPicPr>
        <p:blipFill>
          <a:blip r:embed="rId3"/>
          <a:stretch>
            <a:fillRect/>
          </a:stretch>
        </p:blipFill>
        <p:spPr>
          <a:xfrm>
            <a:off x="5666598" y="1641752"/>
            <a:ext cx="6088029" cy="3465199"/>
          </a:xfrm>
          <a:prstGeom prst="rect">
            <a:avLst/>
          </a:prstGeom>
        </p:spPr>
      </p:pic>
    </p:spTree>
    <p:extLst>
      <p:ext uri="{BB962C8B-B14F-4D97-AF65-F5344CB8AC3E}">
        <p14:creationId xmlns:p14="http://schemas.microsoft.com/office/powerpoint/2010/main" val="13529086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2C69A91-4283-05A6-8B08-723F76361630}"/>
            </a:ext>
          </a:extLst>
        </p:cNvPr>
        <p:cNvGrpSpPr/>
        <p:nvPr/>
      </p:nvGrpSpPr>
      <p:grpSpPr>
        <a:xfrm>
          <a:off x="0" y="0"/>
          <a:ext cx="0" cy="0"/>
          <a:chOff x="0" y="0"/>
          <a:chExt cx="0" cy="0"/>
        </a:xfrm>
      </p:grpSpPr>
      <p:sp useBgFill="1">
        <p:nvSpPr>
          <p:cNvPr id="34" name="Rectangle 33">
            <a:extLst>
              <a:ext uri="{FF2B5EF4-FFF2-40B4-BE49-F238E27FC236}">
                <a16:creationId xmlns:a16="http://schemas.microsoft.com/office/drawing/2014/main" id="{19DBCDDF-D64B-F518-4FB0-C8A6CC5B33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DCE9DBD-165B-AD13-2680-44B40036694D}"/>
              </a:ext>
            </a:extLst>
          </p:cNvPr>
          <p:cNvSpPr>
            <a:spLocks noGrp="1"/>
          </p:cNvSpPr>
          <p:nvPr>
            <p:ph type="title"/>
          </p:nvPr>
        </p:nvSpPr>
        <p:spPr>
          <a:xfrm>
            <a:off x="838200" y="1641752"/>
            <a:ext cx="4391025" cy="1323439"/>
          </a:xfrm>
        </p:spPr>
        <p:txBody>
          <a:bodyPr vert="horz" lIns="91440" tIns="45720" rIns="91440" bIns="45720" rtlCol="0" anchor="t">
            <a:normAutofit/>
          </a:bodyPr>
          <a:lstStyle/>
          <a:p>
            <a:r>
              <a:rPr lang="en-US" sz="4000" kern="1200" dirty="0" err="1">
                <a:solidFill>
                  <a:schemeClr val="bg1"/>
                </a:solidFill>
                <a:latin typeface="+mj-lt"/>
                <a:ea typeface="+mj-ea"/>
                <a:cs typeface="+mj-cs"/>
              </a:rPr>
              <a:t>Sebastaio</a:t>
            </a:r>
            <a:r>
              <a:rPr lang="en-US" sz="4000" kern="1200" dirty="0">
                <a:solidFill>
                  <a:schemeClr val="bg1"/>
                </a:solidFill>
                <a:latin typeface="+mj-lt"/>
                <a:ea typeface="+mj-ea"/>
                <a:cs typeface="+mj-cs"/>
              </a:rPr>
              <a:t> Selgado</a:t>
            </a:r>
            <a:br>
              <a:rPr lang="en-US" sz="4000" kern="1200" dirty="0">
                <a:solidFill>
                  <a:schemeClr val="bg1"/>
                </a:solidFill>
                <a:latin typeface="+mj-lt"/>
                <a:ea typeface="+mj-ea"/>
                <a:cs typeface="+mj-cs"/>
              </a:rPr>
            </a:br>
            <a:r>
              <a:rPr lang="en-US" sz="4000" kern="1200" dirty="0">
                <a:solidFill>
                  <a:schemeClr val="bg1"/>
                </a:solidFill>
                <a:latin typeface="+mj-lt"/>
                <a:ea typeface="+mj-ea"/>
                <a:cs typeface="+mj-cs"/>
              </a:rPr>
              <a:t>(Brazil)</a:t>
            </a:r>
          </a:p>
        </p:txBody>
      </p:sp>
      <p:sp>
        <p:nvSpPr>
          <p:cNvPr id="4" name="Text Placeholder 3">
            <a:extLst>
              <a:ext uri="{FF2B5EF4-FFF2-40B4-BE49-F238E27FC236}">
                <a16:creationId xmlns:a16="http://schemas.microsoft.com/office/drawing/2014/main" id="{C75D2F8A-B024-44F0-7283-4A25EC4486F7}"/>
              </a:ext>
            </a:extLst>
          </p:cNvPr>
          <p:cNvSpPr>
            <a:spLocks noGrp="1"/>
          </p:cNvSpPr>
          <p:nvPr>
            <p:ph type="body" sz="half" idx="2"/>
          </p:nvPr>
        </p:nvSpPr>
        <p:spPr>
          <a:xfrm>
            <a:off x="838200" y="3146400"/>
            <a:ext cx="4603044" cy="2454300"/>
          </a:xfrm>
        </p:spPr>
        <p:txBody>
          <a:bodyPr vert="horz" lIns="91440" tIns="45720" rIns="91440" bIns="45720" rtlCol="0">
            <a:normAutofit/>
          </a:bodyPr>
          <a:lstStyle/>
          <a:p>
            <a:pPr indent="-228600">
              <a:buFont typeface="Arial" panose="020B0604020202020204" pitchFamily="34" charset="0"/>
              <a:buChar char="•"/>
            </a:pPr>
            <a:r>
              <a:rPr lang="en-US" sz="2400" dirty="0">
                <a:solidFill>
                  <a:schemeClr val="bg1">
                    <a:alpha val="80000"/>
                  </a:schemeClr>
                </a:solidFill>
              </a:rPr>
              <a:t>Global development</a:t>
            </a:r>
          </a:p>
          <a:p>
            <a:pPr indent="-228600">
              <a:buFont typeface="Arial" panose="020B0604020202020204" pitchFamily="34" charset="0"/>
              <a:buChar char="•"/>
            </a:pPr>
            <a:r>
              <a:rPr lang="en-US" sz="2400" dirty="0">
                <a:solidFill>
                  <a:schemeClr val="bg1">
                    <a:alpha val="80000"/>
                  </a:schemeClr>
                </a:solidFill>
              </a:rPr>
              <a:t>Environmental impact</a:t>
            </a:r>
          </a:p>
          <a:p>
            <a:pPr indent="-228600">
              <a:buFont typeface="Arial" panose="020B0604020202020204" pitchFamily="34" charset="0"/>
              <a:buChar char="•"/>
            </a:pPr>
            <a:r>
              <a:rPr lang="en-US" sz="2400" dirty="0">
                <a:solidFill>
                  <a:schemeClr val="bg1">
                    <a:alpha val="80000"/>
                  </a:schemeClr>
                </a:solidFill>
              </a:rPr>
              <a:t>Indigenous experience</a:t>
            </a:r>
          </a:p>
          <a:p>
            <a:pPr indent="-228600">
              <a:buFont typeface="Arial" panose="020B0604020202020204" pitchFamily="34" charset="0"/>
              <a:buChar char="•"/>
            </a:pPr>
            <a:r>
              <a:rPr lang="en-US" sz="2400" dirty="0">
                <a:solidFill>
                  <a:schemeClr val="bg1">
                    <a:alpha val="80000"/>
                  </a:schemeClr>
                </a:solidFill>
              </a:rPr>
              <a:t>Example: </a:t>
            </a:r>
            <a:r>
              <a:rPr lang="en-US" sz="2400" i="1" dirty="0">
                <a:solidFill>
                  <a:schemeClr val="bg1">
                    <a:alpha val="80000"/>
                  </a:schemeClr>
                </a:solidFill>
              </a:rPr>
              <a:t>Serra </a:t>
            </a:r>
            <a:r>
              <a:rPr lang="en-US" sz="2400" i="1" dirty="0" err="1">
                <a:solidFill>
                  <a:schemeClr val="bg1">
                    <a:alpha val="80000"/>
                  </a:schemeClr>
                </a:solidFill>
              </a:rPr>
              <a:t>Pelada</a:t>
            </a:r>
            <a:r>
              <a:rPr lang="en-US" sz="2400" i="1" dirty="0">
                <a:solidFill>
                  <a:schemeClr val="bg1">
                    <a:alpha val="80000"/>
                  </a:schemeClr>
                </a:solidFill>
              </a:rPr>
              <a:t> Mine, Brazil (1986)</a:t>
            </a:r>
          </a:p>
          <a:p>
            <a:pPr indent="-228600">
              <a:buFont typeface="Arial" panose="020B0604020202020204" pitchFamily="34" charset="0"/>
              <a:buChar char="•"/>
            </a:pPr>
            <a:endParaRPr lang="en-US" sz="2400" dirty="0">
              <a:solidFill>
                <a:schemeClr val="bg1">
                  <a:alpha val="80000"/>
                </a:schemeClr>
              </a:solidFill>
            </a:endParaRPr>
          </a:p>
          <a:p>
            <a:pPr indent="-228600">
              <a:buFont typeface="Arial" panose="020B0604020202020204" pitchFamily="34" charset="0"/>
              <a:buChar char="•"/>
            </a:pPr>
            <a:endParaRPr lang="en-US" sz="2400" dirty="0">
              <a:solidFill>
                <a:schemeClr val="bg1">
                  <a:alpha val="80000"/>
                </a:schemeClr>
              </a:solidFill>
            </a:endParaRPr>
          </a:p>
        </p:txBody>
      </p:sp>
      <p:pic>
        <p:nvPicPr>
          <p:cNvPr id="6" name="Picture 5">
            <a:extLst>
              <a:ext uri="{FF2B5EF4-FFF2-40B4-BE49-F238E27FC236}">
                <a16:creationId xmlns:a16="http://schemas.microsoft.com/office/drawing/2014/main" id="{5F6595C4-78DE-6688-9664-F08866EE472A}"/>
              </a:ext>
            </a:extLst>
          </p:cNvPr>
          <p:cNvPicPr>
            <a:picLocks noChangeAspect="1"/>
          </p:cNvPicPr>
          <p:nvPr/>
        </p:nvPicPr>
        <p:blipFill>
          <a:blip r:embed="rId3"/>
          <a:stretch>
            <a:fillRect/>
          </a:stretch>
        </p:blipFill>
        <p:spPr>
          <a:xfrm>
            <a:off x="5441244" y="1499685"/>
            <a:ext cx="6051342" cy="3991310"/>
          </a:xfrm>
          <a:prstGeom prst="rect">
            <a:avLst/>
          </a:prstGeom>
          <a:ln w="25400">
            <a:solidFill>
              <a:schemeClr val="bg1">
                <a:lumMod val="95000"/>
              </a:schemeClr>
            </a:solidFill>
          </a:ln>
        </p:spPr>
      </p:pic>
    </p:spTree>
    <p:extLst>
      <p:ext uri="{BB962C8B-B14F-4D97-AF65-F5344CB8AC3E}">
        <p14:creationId xmlns:p14="http://schemas.microsoft.com/office/powerpoint/2010/main" val="16796272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70DFC902-7D23-471A-B557-B6B6917D7A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 y="-5705"/>
            <a:ext cx="12191990" cy="1694346"/>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EA3792C-F55A-1856-DE13-40386CA06845}"/>
              </a:ext>
            </a:extLst>
          </p:cNvPr>
          <p:cNvSpPr>
            <a:spLocks noGrp="1"/>
          </p:cNvSpPr>
          <p:nvPr>
            <p:ph type="title"/>
          </p:nvPr>
        </p:nvSpPr>
        <p:spPr>
          <a:xfrm>
            <a:off x="1156851" y="637762"/>
            <a:ext cx="9888496" cy="900131"/>
          </a:xfrm>
        </p:spPr>
        <p:txBody>
          <a:bodyPr anchor="t">
            <a:normAutofit/>
          </a:bodyPr>
          <a:lstStyle/>
          <a:p>
            <a:r>
              <a:rPr lang="en-US" sz="4000">
                <a:solidFill>
                  <a:schemeClr val="bg1"/>
                </a:solidFill>
              </a:rPr>
              <a:t>Seminal or Canonical – You Also Might Like:</a:t>
            </a:r>
          </a:p>
        </p:txBody>
      </p:sp>
      <p:sp>
        <p:nvSpPr>
          <p:cNvPr id="12" name="Rectangle 11">
            <a:extLst>
              <a:ext uri="{FF2B5EF4-FFF2-40B4-BE49-F238E27FC236}">
                <a16:creationId xmlns:a16="http://schemas.microsoft.com/office/drawing/2014/main" id="{A55D5633-D557-4DCA-982C-FF36EB7A1C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88641"/>
            <a:ext cx="12191990" cy="516935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50D3AD2-FA80-415F-A9CE-54D884561C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56851" y="2010758"/>
            <a:ext cx="457190" cy="457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Content Placeholder 4">
            <a:extLst>
              <a:ext uri="{FF2B5EF4-FFF2-40B4-BE49-F238E27FC236}">
                <a16:creationId xmlns:a16="http://schemas.microsoft.com/office/drawing/2014/main" id="{2AA698CC-E0DD-4AC2-DC35-DCB1CAB6A7D7}"/>
              </a:ext>
            </a:extLst>
          </p:cNvPr>
          <p:cNvSpPr>
            <a:spLocks noGrp="1"/>
          </p:cNvSpPr>
          <p:nvPr>
            <p:ph idx="1"/>
          </p:nvPr>
        </p:nvSpPr>
        <p:spPr>
          <a:xfrm>
            <a:off x="1155548" y="2217342"/>
            <a:ext cx="9880893" cy="4309187"/>
          </a:xfrm>
        </p:spPr>
        <p:txBody>
          <a:bodyPr>
            <a:normAutofit fontScale="92500"/>
          </a:bodyPr>
          <a:lstStyle/>
          <a:p>
            <a:pPr>
              <a:lnSpc>
                <a:spcPct val="120000"/>
              </a:lnSpc>
            </a:pPr>
            <a:r>
              <a:rPr lang="en-US" sz="2200" dirty="0"/>
              <a:t>Walker Evans (USA) – documented American life; </a:t>
            </a:r>
            <a:r>
              <a:rPr lang="en-US" sz="2200" i="1" dirty="0" err="1"/>
              <a:t>eg.</a:t>
            </a:r>
            <a:r>
              <a:rPr lang="en-US" sz="2200" dirty="0"/>
              <a:t> </a:t>
            </a:r>
            <a:r>
              <a:rPr lang="en-US" sz="2200" i="1" dirty="0">
                <a:hlinkClick r:id="rId2"/>
              </a:rPr>
              <a:t>Alabama Tenant Farmer Wife</a:t>
            </a:r>
            <a:endParaRPr lang="en-US" sz="2200" dirty="0"/>
          </a:p>
          <a:p>
            <a:pPr>
              <a:lnSpc>
                <a:spcPct val="120000"/>
              </a:lnSpc>
            </a:pPr>
            <a:r>
              <a:rPr lang="en-US" sz="2200" dirty="0"/>
              <a:t>Brassai (Hungary/France) – night photography, urban life; </a:t>
            </a:r>
            <a:r>
              <a:rPr lang="en-US" sz="2200" i="1" dirty="0" err="1"/>
              <a:t>eg.</a:t>
            </a:r>
            <a:r>
              <a:rPr lang="en-US" sz="2200" i="1" dirty="0"/>
              <a:t> </a:t>
            </a:r>
            <a:r>
              <a:rPr lang="en-US" sz="2200" i="1" dirty="0">
                <a:hlinkClick r:id="rId3"/>
              </a:rPr>
              <a:t>Paris de Nuit</a:t>
            </a:r>
            <a:endParaRPr lang="en-US" sz="2200" i="1" dirty="0"/>
          </a:p>
          <a:p>
            <a:pPr>
              <a:lnSpc>
                <a:spcPct val="120000"/>
              </a:lnSpc>
            </a:pPr>
            <a:r>
              <a:rPr lang="en-US" sz="2200" dirty="0"/>
              <a:t>Roman </a:t>
            </a:r>
            <a:r>
              <a:rPr lang="en-US" sz="2200" dirty="0" err="1"/>
              <a:t>Vishniac</a:t>
            </a:r>
            <a:r>
              <a:rPr lang="en-US" sz="2200" dirty="0"/>
              <a:t> (Russia/USA) – prewar Jewish life in Eastern Europe; </a:t>
            </a:r>
            <a:r>
              <a:rPr lang="en-US" sz="2200" i="1" dirty="0" err="1"/>
              <a:t>eg.</a:t>
            </a:r>
            <a:r>
              <a:rPr lang="en-US" sz="2200" i="1" dirty="0"/>
              <a:t> </a:t>
            </a:r>
            <a:r>
              <a:rPr lang="en-US" sz="2200" i="1" dirty="0">
                <a:hlinkClick r:id="rId4"/>
              </a:rPr>
              <a:t>Children in a Chedar</a:t>
            </a:r>
            <a:endParaRPr lang="en-US" sz="2200" i="1" dirty="0"/>
          </a:p>
          <a:p>
            <a:pPr>
              <a:lnSpc>
                <a:spcPct val="120000"/>
              </a:lnSpc>
            </a:pPr>
            <a:r>
              <a:rPr lang="en-US" sz="2200" dirty="0"/>
              <a:t>Arthur ‘Weegee’ </a:t>
            </a:r>
            <a:r>
              <a:rPr lang="en-US" sz="2200" dirty="0" err="1"/>
              <a:t>Fellig</a:t>
            </a:r>
            <a:r>
              <a:rPr lang="en-US" sz="2200" dirty="0"/>
              <a:t> (USA) – crime scene photographer; </a:t>
            </a:r>
            <a:r>
              <a:rPr lang="en-US" sz="2200" i="1" dirty="0" err="1"/>
              <a:t>eg.</a:t>
            </a:r>
            <a:r>
              <a:rPr lang="en-US" sz="2200" i="1" dirty="0"/>
              <a:t> </a:t>
            </a:r>
            <a:r>
              <a:rPr lang="en-US" sz="2200" i="1" dirty="0">
                <a:hlinkClick r:id="rId5"/>
              </a:rPr>
              <a:t>Their First Murder</a:t>
            </a:r>
            <a:endParaRPr lang="en-US" sz="2200" i="1" dirty="0"/>
          </a:p>
          <a:p>
            <a:pPr>
              <a:lnSpc>
                <a:spcPct val="120000"/>
              </a:lnSpc>
            </a:pPr>
            <a:r>
              <a:rPr lang="en-US" sz="2200" dirty="0"/>
              <a:t>Lewis Hine (USA) – child </a:t>
            </a:r>
            <a:r>
              <a:rPr lang="en-US" sz="2200" dirty="0" err="1"/>
              <a:t>labour</a:t>
            </a:r>
            <a:r>
              <a:rPr lang="en-US" sz="2200" dirty="0"/>
              <a:t> and industrial reform; </a:t>
            </a:r>
            <a:r>
              <a:rPr lang="en-US" sz="2200" i="1" dirty="0" err="1"/>
              <a:t>eg.</a:t>
            </a:r>
            <a:r>
              <a:rPr lang="en-US" sz="2200" i="1" dirty="0"/>
              <a:t> </a:t>
            </a:r>
            <a:r>
              <a:rPr lang="en-US" sz="2200" i="1" dirty="0">
                <a:hlinkClick r:id="rId6"/>
              </a:rPr>
              <a:t>Breaker Boys in a Coal Mine</a:t>
            </a:r>
            <a:endParaRPr lang="en-US" sz="2200" i="1" dirty="0"/>
          </a:p>
          <a:p>
            <a:pPr>
              <a:lnSpc>
                <a:spcPct val="120000"/>
              </a:lnSpc>
            </a:pPr>
            <a:r>
              <a:rPr lang="en-US" sz="2200" dirty="0"/>
              <a:t>Erich Salomon (Germany) – candid political photography; </a:t>
            </a:r>
            <a:r>
              <a:rPr lang="en-US" sz="2200" i="1" dirty="0" err="1"/>
              <a:t>eg.</a:t>
            </a:r>
            <a:r>
              <a:rPr lang="en-US" sz="2200" i="1" dirty="0"/>
              <a:t> </a:t>
            </a:r>
            <a:r>
              <a:rPr lang="en-US" sz="2200" i="1" dirty="0">
                <a:hlinkClick r:id="rId7"/>
              </a:rPr>
              <a:t>League of Nations meetings</a:t>
            </a:r>
            <a:endParaRPr lang="en-US" sz="2200" i="1" dirty="0"/>
          </a:p>
        </p:txBody>
      </p:sp>
    </p:spTree>
    <p:extLst>
      <p:ext uri="{BB962C8B-B14F-4D97-AF65-F5344CB8AC3E}">
        <p14:creationId xmlns:p14="http://schemas.microsoft.com/office/powerpoint/2010/main" val="30008606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B59E8A-6BB9-603E-4D5E-C3A5CCB429F4}"/>
            </a:ext>
          </a:extLst>
        </p:cNvPr>
        <p:cNvGrpSpPr/>
        <p:nvPr/>
      </p:nvGrpSpPr>
      <p:grpSpPr>
        <a:xfrm>
          <a:off x="0" y="0"/>
          <a:ext cx="0" cy="0"/>
          <a:chOff x="0" y="0"/>
          <a:chExt cx="0" cy="0"/>
        </a:xfrm>
      </p:grpSpPr>
      <p:pic>
        <p:nvPicPr>
          <p:cNvPr id="9" name="Content Placeholder 8">
            <a:extLst>
              <a:ext uri="{FF2B5EF4-FFF2-40B4-BE49-F238E27FC236}">
                <a16:creationId xmlns:a16="http://schemas.microsoft.com/office/drawing/2014/main" id="{58BE744A-3F08-37B6-7054-373F7C7E87BF}"/>
              </a:ext>
            </a:extLst>
          </p:cNvPr>
          <p:cNvPicPr>
            <a:picLocks noGrp="1" noChangeAspect="1"/>
          </p:cNvPicPr>
          <p:nvPr>
            <p:ph sz="quarter" idx="4"/>
          </p:nvPr>
        </p:nvPicPr>
        <p:blipFill>
          <a:blip r:embed="rId2"/>
          <a:stretch>
            <a:fillRect/>
          </a:stretch>
        </p:blipFill>
        <p:spPr>
          <a:xfrm>
            <a:off x="5867005" y="0"/>
            <a:ext cx="6324995" cy="6858000"/>
          </a:xfrm>
          <a:prstGeom prst="rect">
            <a:avLst/>
          </a:prstGeom>
        </p:spPr>
      </p:pic>
      <p:sp>
        <p:nvSpPr>
          <p:cNvPr id="2" name="Title 1">
            <a:extLst>
              <a:ext uri="{FF2B5EF4-FFF2-40B4-BE49-F238E27FC236}">
                <a16:creationId xmlns:a16="http://schemas.microsoft.com/office/drawing/2014/main" id="{D5128924-63D2-98F1-2EDA-FDF7FCED2212}"/>
              </a:ext>
            </a:extLst>
          </p:cNvPr>
          <p:cNvSpPr>
            <a:spLocks noGrp="1"/>
          </p:cNvSpPr>
          <p:nvPr>
            <p:ph type="title"/>
          </p:nvPr>
        </p:nvSpPr>
        <p:spPr>
          <a:xfrm>
            <a:off x="351690" y="403225"/>
            <a:ext cx="5357815" cy="1325563"/>
          </a:xfrm>
        </p:spPr>
        <p:txBody>
          <a:bodyPr/>
          <a:lstStyle/>
          <a:p>
            <a:pPr algn="ctr"/>
            <a:r>
              <a:rPr lang="en-US" dirty="0">
                <a:solidFill>
                  <a:schemeClr val="tx1">
                    <a:lumMod val="65000"/>
                    <a:lumOff val="35000"/>
                  </a:schemeClr>
                </a:solidFill>
              </a:rPr>
              <a:t>Contemporary Photojournalists</a:t>
            </a:r>
          </a:p>
        </p:txBody>
      </p:sp>
      <p:sp>
        <p:nvSpPr>
          <p:cNvPr id="3" name="Content Placeholder 2">
            <a:extLst>
              <a:ext uri="{FF2B5EF4-FFF2-40B4-BE49-F238E27FC236}">
                <a16:creationId xmlns:a16="http://schemas.microsoft.com/office/drawing/2014/main" id="{E0C87B03-0C7A-406A-CE07-5B2B18ACCB51}"/>
              </a:ext>
            </a:extLst>
          </p:cNvPr>
          <p:cNvSpPr>
            <a:spLocks noGrp="1"/>
          </p:cNvSpPr>
          <p:nvPr>
            <p:ph sz="half" idx="2"/>
          </p:nvPr>
        </p:nvSpPr>
        <p:spPr>
          <a:xfrm>
            <a:off x="533400" y="1880395"/>
            <a:ext cx="5176105" cy="4977605"/>
          </a:xfrm>
        </p:spPr>
        <p:txBody>
          <a:bodyPr>
            <a:normAutofit fontScale="92500"/>
          </a:bodyPr>
          <a:lstStyle/>
          <a:p>
            <a:pPr marL="0" indent="0">
              <a:lnSpc>
                <a:spcPct val="145000"/>
              </a:lnSpc>
              <a:buNone/>
            </a:pPr>
            <a:r>
              <a:rPr lang="en-GB" sz="1700" dirty="0">
                <a:solidFill>
                  <a:schemeClr val="tx1">
                    <a:lumMod val="65000"/>
                    <a:lumOff val="35000"/>
                  </a:schemeClr>
                </a:solidFill>
              </a:rPr>
              <a:t>This section highlights photojournalists who are actively working today, responding to current global issues such as conflict, migration, climate change, human rights, and environmental crisis. They are building on the foundations laid by earlier practitioners and adapting to operate in a rapidly changing media landscape of digital publication, social media, and widespread consumption of photography. Many of these photojournalists focus on long-term projects, returning to the same places or communities to tell longer and deeper stories about their subjects. Others collaborate with NGOS and advocacy groups to raise awareness of global issues from the mundane to the consequential.</a:t>
            </a:r>
          </a:p>
          <a:p>
            <a:pPr marL="0" indent="0">
              <a:buNone/>
            </a:pPr>
            <a:endParaRPr lang="en-US" dirty="0"/>
          </a:p>
        </p:txBody>
      </p:sp>
      <p:sp>
        <p:nvSpPr>
          <p:cNvPr id="5" name="Text Placeholder 4">
            <a:extLst>
              <a:ext uri="{FF2B5EF4-FFF2-40B4-BE49-F238E27FC236}">
                <a16:creationId xmlns:a16="http://schemas.microsoft.com/office/drawing/2014/main" id="{B1405E12-9888-5677-F9BE-337018D3DC41}"/>
              </a:ext>
            </a:extLst>
          </p:cNvPr>
          <p:cNvSpPr>
            <a:spLocks noGrp="1"/>
          </p:cNvSpPr>
          <p:nvPr>
            <p:ph type="body" sz="quarter" idx="3"/>
          </p:nvPr>
        </p:nvSpPr>
        <p:spPr>
          <a:xfrm>
            <a:off x="6096000" y="5858670"/>
            <a:ext cx="5938500" cy="823912"/>
          </a:xfrm>
        </p:spPr>
        <p:txBody>
          <a:bodyPr>
            <a:normAutofit fontScale="62500" lnSpcReduction="20000"/>
          </a:bodyPr>
          <a:lstStyle/>
          <a:p>
            <a:pPr algn="r">
              <a:lnSpc>
                <a:spcPct val="140000"/>
              </a:lnSpc>
            </a:pPr>
            <a:r>
              <a:rPr lang="en-US" b="0" dirty="0">
                <a:solidFill>
                  <a:schemeClr val="bg1">
                    <a:lumMod val="95000"/>
                  </a:schemeClr>
                </a:solidFill>
              </a:rPr>
              <a:t>Environmental and human concerns overlap in Ed Kashi’s series </a:t>
            </a:r>
            <a:r>
              <a:rPr lang="en-US" b="0" i="1" dirty="0">
                <a:solidFill>
                  <a:schemeClr val="bg1">
                    <a:lumMod val="95000"/>
                  </a:schemeClr>
                </a:solidFill>
              </a:rPr>
              <a:t>Curse of the Black Gold</a:t>
            </a:r>
            <a:r>
              <a:rPr lang="en-US" b="0" dirty="0">
                <a:solidFill>
                  <a:schemeClr val="bg1">
                    <a:lumMod val="95000"/>
                  </a:schemeClr>
                </a:solidFill>
              </a:rPr>
              <a:t>, documenting 50 years of oil extraction in Niger.</a:t>
            </a:r>
          </a:p>
        </p:txBody>
      </p:sp>
    </p:spTree>
    <p:extLst>
      <p:ext uri="{BB962C8B-B14F-4D97-AF65-F5344CB8AC3E}">
        <p14:creationId xmlns:p14="http://schemas.microsoft.com/office/powerpoint/2010/main" val="39531546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A2C1394-2CFD-507B-2D1B-136FC3AFA8B5}"/>
            </a:ext>
          </a:extLst>
        </p:cNvPr>
        <p:cNvGrpSpPr/>
        <p:nvPr/>
      </p:nvGrpSpPr>
      <p:grpSpPr>
        <a:xfrm>
          <a:off x="0" y="0"/>
          <a:ext cx="0" cy="0"/>
          <a:chOff x="0" y="0"/>
          <a:chExt cx="0" cy="0"/>
        </a:xfrm>
      </p:grpSpPr>
      <p:sp useBgFill="1">
        <p:nvSpPr>
          <p:cNvPr id="34" name="Rectangle 33">
            <a:extLst>
              <a:ext uri="{FF2B5EF4-FFF2-40B4-BE49-F238E27FC236}">
                <a16:creationId xmlns:a16="http://schemas.microsoft.com/office/drawing/2014/main" id="{415445A6-0706-F066-903C-84AE4BB9CA8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B9EBD73-6504-1420-C720-6521CFF23A04}"/>
              </a:ext>
            </a:extLst>
          </p:cNvPr>
          <p:cNvSpPr>
            <a:spLocks noGrp="1"/>
          </p:cNvSpPr>
          <p:nvPr>
            <p:ph type="title"/>
          </p:nvPr>
        </p:nvSpPr>
        <p:spPr>
          <a:xfrm>
            <a:off x="838200" y="1641752"/>
            <a:ext cx="4391025" cy="1323439"/>
          </a:xfrm>
        </p:spPr>
        <p:txBody>
          <a:bodyPr vert="horz" lIns="91440" tIns="45720" rIns="91440" bIns="45720" rtlCol="0" anchor="t">
            <a:normAutofit/>
          </a:bodyPr>
          <a:lstStyle/>
          <a:p>
            <a:r>
              <a:rPr lang="en-US" sz="4000" kern="1200" dirty="0">
                <a:solidFill>
                  <a:schemeClr val="bg1"/>
                </a:solidFill>
                <a:latin typeface="+mj-lt"/>
                <a:ea typeface="+mj-ea"/>
                <a:cs typeface="+mj-cs"/>
              </a:rPr>
              <a:t>Alison Wright</a:t>
            </a:r>
            <a:br>
              <a:rPr lang="en-US" sz="4000" kern="1200" dirty="0">
                <a:solidFill>
                  <a:schemeClr val="bg1"/>
                </a:solidFill>
                <a:latin typeface="+mj-lt"/>
                <a:ea typeface="+mj-ea"/>
                <a:cs typeface="+mj-cs"/>
              </a:rPr>
            </a:br>
            <a:r>
              <a:rPr lang="en-US" sz="4000" kern="1200" dirty="0">
                <a:solidFill>
                  <a:schemeClr val="bg1"/>
                </a:solidFill>
                <a:latin typeface="+mj-lt"/>
                <a:ea typeface="+mj-ea"/>
                <a:cs typeface="+mj-cs"/>
              </a:rPr>
              <a:t>(USA)</a:t>
            </a:r>
          </a:p>
        </p:txBody>
      </p:sp>
      <p:sp>
        <p:nvSpPr>
          <p:cNvPr id="4" name="Text Placeholder 3">
            <a:extLst>
              <a:ext uri="{FF2B5EF4-FFF2-40B4-BE49-F238E27FC236}">
                <a16:creationId xmlns:a16="http://schemas.microsoft.com/office/drawing/2014/main" id="{8FBC1CCA-4E99-799D-EFCF-E52E0081ED85}"/>
              </a:ext>
            </a:extLst>
          </p:cNvPr>
          <p:cNvSpPr>
            <a:spLocks noGrp="1"/>
          </p:cNvSpPr>
          <p:nvPr>
            <p:ph type="body" sz="half" idx="2"/>
          </p:nvPr>
        </p:nvSpPr>
        <p:spPr>
          <a:xfrm>
            <a:off x="838200" y="3146400"/>
            <a:ext cx="4603044" cy="2454300"/>
          </a:xfrm>
        </p:spPr>
        <p:txBody>
          <a:bodyPr vert="horz" lIns="91440" tIns="45720" rIns="91440" bIns="45720" rtlCol="0">
            <a:normAutofit/>
          </a:bodyPr>
          <a:lstStyle/>
          <a:p>
            <a:pPr indent="-228600">
              <a:buFont typeface="Arial" panose="020B0604020202020204" pitchFamily="34" charset="0"/>
              <a:buChar char="•"/>
            </a:pPr>
            <a:r>
              <a:rPr lang="en-US" sz="2400" dirty="0">
                <a:solidFill>
                  <a:schemeClr val="bg1">
                    <a:alpha val="80000"/>
                  </a:schemeClr>
                </a:solidFill>
              </a:rPr>
              <a:t>Environment</a:t>
            </a:r>
          </a:p>
          <a:p>
            <a:pPr indent="-228600">
              <a:buFont typeface="Arial" panose="020B0604020202020204" pitchFamily="34" charset="0"/>
              <a:buChar char="•"/>
            </a:pPr>
            <a:r>
              <a:rPr lang="en-US" sz="2400" dirty="0">
                <a:solidFill>
                  <a:schemeClr val="bg1">
                    <a:alpha val="80000"/>
                  </a:schemeClr>
                </a:solidFill>
              </a:rPr>
              <a:t>Cultural preservation</a:t>
            </a:r>
          </a:p>
          <a:p>
            <a:pPr indent="-228600">
              <a:buFont typeface="Arial" panose="020B0604020202020204" pitchFamily="34" charset="0"/>
              <a:buChar char="•"/>
            </a:pPr>
            <a:r>
              <a:rPr lang="en-US" sz="2400" dirty="0">
                <a:solidFill>
                  <a:schemeClr val="bg1">
                    <a:alpha val="80000"/>
                  </a:schemeClr>
                </a:solidFill>
              </a:rPr>
              <a:t>Human lives</a:t>
            </a:r>
          </a:p>
          <a:p>
            <a:pPr indent="-228600">
              <a:buFont typeface="Arial" panose="020B0604020202020204" pitchFamily="34" charset="0"/>
              <a:buChar char="•"/>
            </a:pPr>
            <a:r>
              <a:rPr lang="en-US" sz="2400" dirty="0">
                <a:solidFill>
                  <a:schemeClr val="bg1">
                    <a:alpha val="80000"/>
                  </a:schemeClr>
                </a:solidFill>
              </a:rPr>
              <a:t>Example: </a:t>
            </a:r>
            <a:r>
              <a:rPr lang="en-US" sz="2400" i="1" dirty="0" err="1">
                <a:solidFill>
                  <a:schemeClr val="bg1">
                    <a:alpha val="80000"/>
                  </a:schemeClr>
                </a:solidFill>
              </a:rPr>
              <a:t>Malagan</a:t>
            </a:r>
            <a:r>
              <a:rPr lang="en-US" sz="2400" i="1" dirty="0">
                <a:solidFill>
                  <a:schemeClr val="bg1">
                    <a:alpha val="80000"/>
                  </a:schemeClr>
                </a:solidFill>
              </a:rPr>
              <a:t> Ceremonial Mask, Papua New Guinea (2010)</a:t>
            </a:r>
          </a:p>
          <a:p>
            <a:pPr indent="-228600">
              <a:buFont typeface="Arial" panose="020B0604020202020204" pitchFamily="34" charset="0"/>
              <a:buChar char="•"/>
            </a:pPr>
            <a:endParaRPr lang="en-US" sz="2400" dirty="0">
              <a:solidFill>
                <a:schemeClr val="bg1">
                  <a:alpha val="80000"/>
                </a:schemeClr>
              </a:solidFill>
            </a:endParaRPr>
          </a:p>
          <a:p>
            <a:pPr indent="-228600">
              <a:buFont typeface="Arial" panose="020B0604020202020204" pitchFamily="34" charset="0"/>
              <a:buChar char="•"/>
            </a:pPr>
            <a:endParaRPr lang="en-US" sz="2400" dirty="0">
              <a:solidFill>
                <a:schemeClr val="bg1">
                  <a:alpha val="80000"/>
                </a:schemeClr>
              </a:solidFill>
            </a:endParaRPr>
          </a:p>
        </p:txBody>
      </p:sp>
      <p:pic>
        <p:nvPicPr>
          <p:cNvPr id="6" name="Picture 5">
            <a:extLst>
              <a:ext uri="{FF2B5EF4-FFF2-40B4-BE49-F238E27FC236}">
                <a16:creationId xmlns:a16="http://schemas.microsoft.com/office/drawing/2014/main" id="{13B72383-A4B6-AF3C-66FE-E3FCB9E189CC}"/>
              </a:ext>
            </a:extLst>
          </p:cNvPr>
          <p:cNvPicPr>
            <a:picLocks noChangeAspect="1"/>
          </p:cNvPicPr>
          <p:nvPr/>
        </p:nvPicPr>
        <p:blipFill>
          <a:blip r:embed="rId3"/>
          <a:stretch>
            <a:fillRect/>
          </a:stretch>
        </p:blipFill>
        <p:spPr>
          <a:xfrm>
            <a:off x="5723942" y="1476160"/>
            <a:ext cx="5864246" cy="3905679"/>
          </a:xfrm>
          <a:prstGeom prst="rect">
            <a:avLst/>
          </a:prstGeom>
          <a:ln w="25400">
            <a:solidFill>
              <a:schemeClr val="bg1">
                <a:lumMod val="95000"/>
              </a:schemeClr>
            </a:solidFill>
          </a:ln>
        </p:spPr>
      </p:pic>
    </p:spTree>
    <p:extLst>
      <p:ext uri="{BB962C8B-B14F-4D97-AF65-F5344CB8AC3E}">
        <p14:creationId xmlns:p14="http://schemas.microsoft.com/office/powerpoint/2010/main" val="23795285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CF81098-394A-9517-312B-2A4B33117692}"/>
            </a:ext>
          </a:extLst>
        </p:cNvPr>
        <p:cNvGrpSpPr/>
        <p:nvPr/>
      </p:nvGrpSpPr>
      <p:grpSpPr>
        <a:xfrm>
          <a:off x="0" y="0"/>
          <a:ext cx="0" cy="0"/>
          <a:chOff x="0" y="0"/>
          <a:chExt cx="0" cy="0"/>
        </a:xfrm>
      </p:grpSpPr>
      <p:sp useBgFill="1">
        <p:nvSpPr>
          <p:cNvPr id="34" name="Rectangle 33">
            <a:extLst>
              <a:ext uri="{FF2B5EF4-FFF2-40B4-BE49-F238E27FC236}">
                <a16:creationId xmlns:a16="http://schemas.microsoft.com/office/drawing/2014/main" id="{A208E9B7-341F-C94E-0F3E-FC79A3E093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473707E-1B7F-6C0B-EF3C-74C5274DEF40}"/>
              </a:ext>
            </a:extLst>
          </p:cNvPr>
          <p:cNvSpPr>
            <a:spLocks noGrp="1"/>
          </p:cNvSpPr>
          <p:nvPr>
            <p:ph type="title"/>
          </p:nvPr>
        </p:nvSpPr>
        <p:spPr>
          <a:xfrm>
            <a:off x="838200" y="1641752"/>
            <a:ext cx="4391025" cy="1323439"/>
          </a:xfrm>
        </p:spPr>
        <p:txBody>
          <a:bodyPr vert="horz" lIns="91440" tIns="45720" rIns="91440" bIns="45720" rtlCol="0" anchor="t">
            <a:normAutofit/>
          </a:bodyPr>
          <a:lstStyle/>
          <a:p>
            <a:r>
              <a:rPr lang="en-US" sz="4000" kern="1200" dirty="0">
                <a:solidFill>
                  <a:schemeClr val="bg1"/>
                </a:solidFill>
                <a:latin typeface="+mj-lt"/>
                <a:ea typeface="+mj-ea"/>
                <a:cs typeface="+mj-cs"/>
              </a:rPr>
              <a:t>Paula Bronstein</a:t>
            </a:r>
            <a:br>
              <a:rPr lang="en-US" sz="4000" kern="1200" dirty="0">
                <a:solidFill>
                  <a:schemeClr val="bg1"/>
                </a:solidFill>
                <a:latin typeface="+mj-lt"/>
                <a:ea typeface="+mj-ea"/>
                <a:cs typeface="+mj-cs"/>
              </a:rPr>
            </a:br>
            <a:r>
              <a:rPr lang="en-US" sz="4000" kern="1200" dirty="0">
                <a:solidFill>
                  <a:schemeClr val="bg1"/>
                </a:solidFill>
                <a:latin typeface="+mj-lt"/>
                <a:ea typeface="+mj-ea"/>
                <a:cs typeface="+mj-cs"/>
              </a:rPr>
              <a:t>(USA)</a:t>
            </a:r>
          </a:p>
        </p:txBody>
      </p:sp>
      <p:sp>
        <p:nvSpPr>
          <p:cNvPr id="4" name="Text Placeholder 3">
            <a:extLst>
              <a:ext uri="{FF2B5EF4-FFF2-40B4-BE49-F238E27FC236}">
                <a16:creationId xmlns:a16="http://schemas.microsoft.com/office/drawing/2014/main" id="{57D0B673-21B7-9EF3-86AB-49C6721AE433}"/>
              </a:ext>
            </a:extLst>
          </p:cNvPr>
          <p:cNvSpPr>
            <a:spLocks noGrp="1"/>
          </p:cNvSpPr>
          <p:nvPr>
            <p:ph type="body" sz="half" idx="2"/>
          </p:nvPr>
        </p:nvSpPr>
        <p:spPr>
          <a:xfrm>
            <a:off x="838200" y="3146400"/>
            <a:ext cx="4603044" cy="2454300"/>
          </a:xfrm>
        </p:spPr>
        <p:txBody>
          <a:bodyPr vert="horz" lIns="91440" tIns="45720" rIns="91440" bIns="45720" rtlCol="0">
            <a:normAutofit/>
          </a:bodyPr>
          <a:lstStyle/>
          <a:p>
            <a:pPr indent="-228600">
              <a:buFont typeface="Arial" panose="020B0604020202020204" pitchFamily="34" charset="0"/>
              <a:buChar char="•"/>
            </a:pPr>
            <a:r>
              <a:rPr lang="en-US" sz="2400" dirty="0">
                <a:solidFill>
                  <a:schemeClr val="bg1">
                    <a:alpha val="80000"/>
                  </a:schemeClr>
                </a:solidFill>
              </a:rPr>
              <a:t>Conflict</a:t>
            </a:r>
          </a:p>
          <a:p>
            <a:pPr indent="-228600">
              <a:buFont typeface="Arial" panose="020B0604020202020204" pitchFamily="34" charset="0"/>
              <a:buChar char="•"/>
            </a:pPr>
            <a:r>
              <a:rPr lang="en-US" sz="2400" dirty="0">
                <a:solidFill>
                  <a:schemeClr val="bg1">
                    <a:alpha val="80000"/>
                  </a:schemeClr>
                </a:solidFill>
              </a:rPr>
              <a:t>Gender</a:t>
            </a:r>
          </a:p>
          <a:p>
            <a:pPr indent="-228600">
              <a:buFont typeface="Arial" panose="020B0604020202020204" pitchFamily="34" charset="0"/>
              <a:buChar char="•"/>
            </a:pPr>
            <a:r>
              <a:rPr lang="en-US" sz="2400" dirty="0">
                <a:solidFill>
                  <a:schemeClr val="bg1">
                    <a:alpha val="80000"/>
                  </a:schemeClr>
                </a:solidFill>
              </a:rPr>
              <a:t>Human rights</a:t>
            </a:r>
          </a:p>
          <a:p>
            <a:pPr indent="-228600">
              <a:buFont typeface="Arial" panose="020B0604020202020204" pitchFamily="34" charset="0"/>
              <a:buChar char="•"/>
            </a:pPr>
            <a:r>
              <a:rPr lang="en-US" sz="2400" dirty="0">
                <a:solidFill>
                  <a:schemeClr val="bg1">
                    <a:alpha val="80000"/>
                  </a:schemeClr>
                </a:solidFill>
              </a:rPr>
              <a:t>Example: </a:t>
            </a:r>
            <a:r>
              <a:rPr lang="en-US" sz="2400" i="1" dirty="0">
                <a:solidFill>
                  <a:schemeClr val="bg1">
                    <a:alpha val="80000"/>
                  </a:schemeClr>
                </a:solidFill>
              </a:rPr>
              <a:t>Afghan Women </a:t>
            </a:r>
          </a:p>
          <a:p>
            <a:r>
              <a:rPr lang="en-US" sz="2400" i="1" dirty="0">
                <a:solidFill>
                  <a:schemeClr val="bg1">
                    <a:alpha val="80000"/>
                  </a:schemeClr>
                </a:solidFill>
              </a:rPr>
              <a:t>Under Taliban Rule, Kabul (2016)</a:t>
            </a:r>
          </a:p>
          <a:p>
            <a:pPr indent="-228600">
              <a:buFont typeface="Arial" panose="020B0604020202020204" pitchFamily="34" charset="0"/>
              <a:buChar char="•"/>
            </a:pPr>
            <a:endParaRPr lang="en-US" sz="2400" dirty="0">
              <a:solidFill>
                <a:schemeClr val="bg1">
                  <a:alpha val="80000"/>
                </a:schemeClr>
              </a:solidFill>
            </a:endParaRPr>
          </a:p>
          <a:p>
            <a:pPr indent="-228600">
              <a:buFont typeface="Arial" panose="020B0604020202020204" pitchFamily="34" charset="0"/>
              <a:buChar char="•"/>
            </a:pPr>
            <a:endParaRPr lang="en-US" sz="2400" dirty="0">
              <a:solidFill>
                <a:schemeClr val="bg1">
                  <a:alpha val="80000"/>
                </a:schemeClr>
              </a:solidFill>
            </a:endParaRPr>
          </a:p>
        </p:txBody>
      </p:sp>
      <p:pic>
        <p:nvPicPr>
          <p:cNvPr id="5" name="Picture 4">
            <a:extLst>
              <a:ext uri="{FF2B5EF4-FFF2-40B4-BE49-F238E27FC236}">
                <a16:creationId xmlns:a16="http://schemas.microsoft.com/office/drawing/2014/main" id="{25DE72F3-D3C8-AED0-8821-8398482C715F}"/>
              </a:ext>
            </a:extLst>
          </p:cNvPr>
          <p:cNvPicPr>
            <a:picLocks noChangeAspect="1"/>
          </p:cNvPicPr>
          <p:nvPr/>
        </p:nvPicPr>
        <p:blipFill>
          <a:blip r:embed="rId3"/>
          <a:stretch>
            <a:fillRect/>
          </a:stretch>
        </p:blipFill>
        <p:spPr>
          <a:xfrm>
            <a:off x="5487231" y="1486368"/>
            <a:ext cx="6234743" cy="4052583"/>
          </a:xfrm>
          <a:prstGeom prst="rect">
            <a:avLst/>
          </a:prstGeom>
          <a:ln w="25400">
            <a:solidFill>
              <a:schemeClr val="bg1">
                <a:lumMod val="95000"/>
              </a:schemeClr>
            </a:solidFill>
          </a:ln>
        </p:spPr>
      </p:pic>
    </p:spTree>
    <p:extLst>
      <p:ext uri="{BB962C8B-B14F-4D97-AF65-F5344CB8AC3E}">
        <p14:creationId xmlns:p14="http://schemas.microsoft.com/office/powerpoint/2010/main" val="40527581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7C76A34-8B0A-A75C-45D3-7D375A0F8E72}"/>
            </a:ext>
          </a:extLst>
        </p:cNvPr>
        <p:cNvGrpSpPr/>
        <p:nvPr/>
      </p:nvGrpSpPr>
      <p:grpSpPr>
        <a:xfrm>
          <a:off x="0" y="0"/>
          <a:ext cx="0" cy="0"/>
          <a:chOff x="0" y="0"/>
          <a:chExt cx="0" cy="0"/>
        </a:xfrm>
      </p:grpSpPr>
      <p:sp useBgFill="1">
        <p:nvSpPr>
          <p:cNvPr id="34" name="Rectangle 33">
            <a:extLst>
              <a:ext uri="{FF2B5EF4-FFF2-40B4-BE49-F238E27FC236}">
                <a16:creationId xmlns:a16="http://schemas.microsoft.com/office/drawing/2014/main" id="{44F1EA3A-D117-93FE-F61B-31B2B43733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B16A967-D082-51AA-7C95-77E8A192F42A}"/>
              </a:ext>
            </a:extLst>
          </p:cNvPr>
          <p:cNvSpPr>
            <a:spLocks noGrp="1"/>
          </p:cNvSpPr>
          <p:nvPr>
            <p:ph type="title"/>
          </p:nvPr>
        </p:nvSpPr>
        <p:spPr>
          <a:xfrm>
            <a:off x="838200" y="1641752"/>
            <a:ext cx="4391025" cy="1323439"/>
          </a:xfrm>
        </p:spPr>
        <p:txBody>
          <a:bodyPr vert="horz" lIns="91440" tIns="45720" rIns="91440" bIns="45720" rtlCol="0" anchor="t">
            <a:normAutofit/>
          </a:bodyPr>
          <a:lstStyle/>
          <a:p>
            <a:r>
              <a:rPr lang="en-US" sz="4000" kern="1200" dirty="0">
                <a:solidFill>
                  <a:schemeClr val="bg1"/>
                </a:solidFill>
                <a:latin typeface="+mj-lt"/>
                <a:ea typeface="+mj-ea"/>
                <a:cs typeface="+mj-cs"/>
              </a:rPr>
              <a:t>Lynsey Addario</a:t>
            </a:r>
            <a:br>
              <a:rPr lang="en-US" sz="4000" kern="1200" dirty="0">
                <a:solidFill>
                  <a:schemeClr val="bg1"/>
                </a:solidFill>
                <a:latin typeface="+mj-lt"/>
                <a:ea typeface="+mj-ea"/>
                <a:cs typeface="+mj-cs"/>
              </a:rPr>
            </a:br>
            <a:r>
              <a:rPr lang="en-US" sz="4000" kern="1200" dirty="0">
                <a:solidFill>
                  <a:schemeClr val="bg1"/>
                </a:solidFill>
                <a:latin typeface="+mj-lt"/>
                <a:ea typeface="+mj-ea"/>
                <a:cs typeface="+mj-cs"/>
              </a:rPr>
              <a:t>(USA)</a:t>
            </a:r>
          </a:p>
        </p:txBody>
      </p:sp>
      <p:sp>
        <p:nvSpPr>
          <p:cNvPr id="4" name="Text Placeholder 3">
            <a:extLst>
              <a:ext uri="{FF2B5EF4-FFF2-40B4-BE49-F238E27FC236}">
                <a16:creationId xmlns:a16="http://schemas.microsoft.com/office/drawing/2014/main" id="{69E3597F-351D-993D-E322-E8DEAA6BE6F7}"/>
              </a:ext>
            </a:extLst>
          </p:cNvPr>
          <p:cNvSpPr>
            <a:spLocks noGrp="1"/>
          </p:cNvSpPr>
          <p:nvPr>
            <p:ph type="body" sz="half" idx="2"/>
          </p:nvPr>
        </p:nvSpPr>
        <p:spPr>
          <a:xfrm>
            <a:off x="838200" y="3146400"/>
            <a:ext cx="4603044" cy="2454300"/>
          </a:xfrm>
        </p:spPr>
        <p:txBody>
          <a:bodyPr vert="horz" lIns="91440" tIns="45720" rIns="91440" bIns="45720" rtlCol="0">
            <a:normAutofit/>
          </a:bodyPr>
          <a:lstStyle/>
          <a:p>
            <a:pPr indent="-228600">
              <a:buFont typeface="Arial" panose="020B0604020202020204" pitchFamily="34" charset="0"/>
              <a:buChar char="•"/>
            </a:pPr>
            <a:r>
              <a:rPr lang="en-US" sz="2400" dirty="0">
                <a:solidFill>
                  <a:schemeClr val="bg1">
                    <a:alpha val="80000"/>
                  </a:schemeClr>
                </a:solidFill>
              </a:rPr>
              <a:t>War</a:t>
            </a:r>
          </a:p>
          <a:p>
            <a:pPr indent="-228600">
              <a:buFont typeface="Arial" panose="020B0604020202020204" pitchFamily="34" charset="0"/>
              <a:buChar char="•"/>
            </a:pPr>
            <a:r>
              <a:rPr lang="en-US" sz="2400" dirty="0">
                <a:solidFill>
                  <a:schemeClr val="bg1">
                    <a:alpha val="80000"/>
                  </a:schemeClr>
                </a:solidFill>
              </a:rPr>
              <a:t>Displacement</a:t>
            </a:r>
          </a:p>
          <a:p>
            <a:pPr indent="-228600">
              <a:buFont typeface="Arial" panose="020B0604020202020204" pitchFamily="34" charset="0"/>
              <a:buChar char="•"/>
            </a:pPr>
            <a:r>
              <a:rPr lang="en-US" sz="2400" dirty="0">
                <a:solidFill>
                  <a:schemeClr val="bg1">
                    <a:alpha val="80000"/>
                  </a:schemeClr>
                </a:solidFill>
              </a:rPr>
              <a:t>Women in conflict zones</a:t>
            </a:r>
          </a:p>
          <a:p>
            <a:pPr indent="-228600">
              <a:buFont typeface="Arial" panose="020B0604020202020204" pitchFamily="34" charset="0"/>
              <a:buChar char="•"/>
            </a:pPr>
            <a:r>
              <a:rPr lang="en-US" sz="2400" dirty="0">
                <a:solidFill>
                  <a:schemeClr val="bg1">
                    <a:alpha val="80000"/>
                  </a:schemeClr>
                </a:solidFill>
              </a:rPr>
              <a:t>Example: </a:t>
            </a:r>
            <a:r>
              <a:rPr lang="en-US" sz="2400" i="1" dirty="0">
                <a:solidFill>
                  <a:schemeClr val="bg1">
                    <a:alpha val="80000"/>
                  </a:schemeClr>
                </a:solidFill>
              </a:rPr>
              <a:t>Darfur Refugee Camp, Sudan (2008)</a:t>
            </a:r>
          </a:p>
          <a:p>
            <a:pPr indent="-228600">
              <a:buFont typeface="Arial" panose="020B0604020202020204" pitchFamily="34" charset="0"/>
              <a:buChar char="•"/>
            </a:pPr>
            <a:endParaRPr lang="en-US" sz="2400" dirty="0">
              <a:solidFill>
                <a:schemeClr val="bg1">
                  <a:alpha val="80000"/>
                </a:schemeClr>
              </a:solidFill>
            </a:endParaRPr>
          </a:p>
          <a:p>
            <a:pPr indent="-228600">
              <a:buFont typeface="Arial" panose="020B0604020202020204" pitchFamily="34" charset="0"/>
              <a:buChar char="•"/>
            </a:pPr>
            <a:endParaRPr lang="en-US" sz="2400" dirty="0">
              <a:solidFill>
                <a:schemeClr val="bg1">
                  <a:alpha val="80000"/>
                </a:schemeClr>
              </a:solidFill>
            </a:endParaRPr>
          </a:p>
        </p:txBody>
      </p:sp>
      <p:pic>
        <p:nvPicPr>
          <p:cNvPr id="6" name="Picture 5">
            <a:extLst>
              <a:ext uri="{FF2B5EF4-FFF2-40B4-BE49-F238E27FC236}">
                <a16:creationId xmlns:a16="http://schemas.microsoft.com/office/drawing/2014/main" id="{371B6E81-0AF2-32A4-A28B-F39F3D81E29F}"/>
              </a:ext>
            </a:extLst>
          </p:cNvPr>
          <p:cNvPicPr>
            <a:picLocks noChangeAspect="1"/>
          </p:cNvPicPr>
          <p:nvPr/>
        </p:nvPicPr>
        <p:blipFill>
          <a:blip r:embed="rId3"/>
          <a:stretch>
            <a:fillRect/>
          </a:stretch>
        </p:blipFill>
        <p:spPr>
          <a:xfrm>
            <a:off x="5672372" y="1408570"/>
            <a:ext cx="6076481" cy="4040860"/>
          </a:xfrm>
          <a:prstGeom prst="rect">
            <a:avLst/>
          </a:prstGeom>
          <a:ln w="25400">
            <a:solidFill>
              <a:schemeClr val="bg1">
                <a:lumMod val="95000"/>
              </a:schemeClr>
            </a:solidFill>
          </a:ln>
        </p:spPr>
      </p:pic>
    </p:spTree>
    <p:extLst>
      <p:ext uri="{BB962C8B-B14F-4D97-AF65-F5344CB8AC3E}">
        <p14:creationId xmlns:p14="http://schemas.microsoft.com/office/powerpoint/2010/main" val="313250083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8BBF3D9-03B3-1C23-DB25-540D0FB9C8E5}"/>
            </a:ext>
          </a:extLst>
        </p:cNvPr>
        <p:cNvGrpSpPr/>
        <p:nvPr/>
      </p:nvGrpSpPr>
      <p:grpSpPr>
        <a:xfrm>
          <a:off x="0" y="0"/>
          <a:ext cx="0" cy="0"/>
          <a:chOff x="0" y="0"/>
          <a:chExt cx="0" cy="0"/>
        </a:xfrm>
      </p:grpSpPr>
      <p:sp useBgFill="1">
        <p:nvSpPr>
          <p:cNvPr id="34" name="Rectangle 33">
            <a:extLst>
              <a:ext uri="{FF2B5EF4-FFF2-40B4-BE49-F238E27FC236}">
                <a16:creationId xmlns:a16="http://schemas.microsoft.com/office/drawing/2014/main" id="{9429A54C-F42E-5983-E2AE-164A350CF6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EEC884B-01B5-6E9B-F394-E29252285549}"/>
              </a:ext>
            </a:extLst>
          </p:cNvPr>
          <p:cNvSpPr>
            <a:spLocks noGrp="1"/>
          </p:cNvSpPr>
          <p:nvPr>
            <p:ph type="title"/>
          </p:nvPr>
        </p:nvSpPr>
        <p:spPr>
          <a:xfrm>
            <a:off x="838200" y="1641752"/>
            <a:ext cx="4391025" cy="1323439"/>
          </a:xfrm>
        </p:spPr>
        <p:txBody>
          <a:bodyPr vert="horz" lIns="91440" tIns="45720" rIns="91440" bIns="45720" rtlCol="0" anchor="t">
            <a:normAutofit/>
          </a:bodyPr>
          <a:lstStyle/>
          <a:p>
            <a:r>
              <a:rPr lang="en-US" sz="4000" kern="1200" dirty="0">
                <a:solidFill>
                  <a:schemeClr val="bg1"/>
                </a:solidFill>
                <a:latin typeface="+mj-lt"/>
                <a:ea typeface="+mj-ea"/>
                <a:cs typeface="+mj-cs"/>
              </a:rPr>
              <a:t>James Nachtwey</a:t>
            </a:r>
            <a:br>
              <a:rPr lang="en-US" sz="4000" kern="1200" dirty="0">
                <a:solidFill>
                  <a:schemeClr val="bg1"/>
                </a:solidFill>
                <a:latin typeface="+mj-lt"/>
                <a:ea typeface="+mj-ea"/>
                <a:cs typeface="+mj-cs"/>
              </a:rPr>
            </a:br>
            <a:r>
              <a:rPr lang="en-US" sz="4000" kern="1200" dirty="0">
                <a:solidFill>
                  <a:schemeClr val="bg1"/>
                </a:solidFill>
                <a:latin typeface="+mj-lt"/>
                <a:ea typeface="+mj-ea"/>
                <a:cs typeface="+mj-cs"/>
              </a:rPr>
              <a:t>(USA)</a:t>
            </a:r>
          </a:p>
        </p:txBody>
      </p:sp>
      <p:sp>
        <p:nvSpPr>
          <p:cNvPr id="4" name="Text Placeholder 3">
            <a:extLst>
              <a:ext uri="{FF2B5EF4-FFF2-40B4-BE49-F238E27FC236}">
                <a16:creationId xmlns:a16="http://schemas.microsoft.com/office/drawing/2014/main" id="{CCE2A91E-738C-9BF2-F566-8000EC8B175C}"/>
              </a:ext>
            </a:extLst>
          </p:cNvPr>
          <p:cNvSpPr>
            <a:spLocks noGrp="1"/>
          </p:cNvSpPr>
          <p:nvPr>
            <p:ph type="body" sz="half" idx="2"/>
          </p:nvPr>
        </p:nvSpPr>
        <p:spPr>
          <a:xfrm>
            <a:off x="838200" y="3146400"/>
            <a:ext cx="4214247" cy="2454300"/>
          </a:xfrm>
        </p:spPr>
        <p:txBody>
          <a:bodyPr vert="horz" lIns="91440" tIns="45720" rIns="91440" bIns="45720" rtlCol="0">
            <a:normAutofit/>
          </a:bodyPr>
          <a:lstStyle/>
          <a:p>
            <a:pPr indent="-228600">
              <a:buFont typeface="Arial" panose="020B0604020202020204" pitchFamily="34" charset="0"/>
              <a:buChar char="•"/>
            </a:pPr>
            <a:r>
              <a:rPr lang="en-US" sz="2400" dirty="0">
                <a:solidFill>
                  <a:schemeClr val="bg1">
                    <a:alpha val="80000"/>
                  </a:schemeClr>
                </a:solidFill>
              </a:rPr>
              <a:t>Conflict</a:t>
            </a:r>
          </a:p>
          <a:p>
            <a:pPr indent="-228600">
              <a:buFont typeface="Arial" panose="020B0604020202020204" pitchFamily="34" charset="0"/>
              <a:buChar char="•"/>
            </a:pPr>
            <a:r>
              <a:rPr lang="en-US" sz="2400" dirty="0">
                <a:solidFill>
                  <a:schemeClr val="bg1">
                    <a:alpha val="80000"/>
                  </a:schemeClr>
                </a:solidFill>
              </a:rPr>
              <a:t>Global health</a:t>
            </a:r>
          </a:p>
          <a:p>
            <a:pPr indent="-228600">
              <a:buFont typeface="Arial" panose="020B0604020202020204" pitchFamily="34" charset="0"/>
              <a:buChar char="•"/>
            </a:pPr>
            <a:r>
              <a:rPr lang="en-US" sz="2400" dirty="0">
                <a:solidFill>
                  <a:schemeClr val="bg1">
                    <a:alpha val="80000"/>
                  </a:schemeClr>
                </a:solidFill>
              </a:rPr>
              <a:t>Witness to history</a:t>
            </a:r>
          </a:p>
          <a:p>
            <a:pPr indent="-228600">
              <a:buFont typeface="Arial" panose="020B0604020202020204" pitchFamily="34" charset="0"/>
              <a:buChar char="•"/>
            </a:pPr>
            <a:r>
              <a:rPr lang="en-US" sz="2400" dirty="0">
                <a:solidFill>
                  <a:schemeClr val="bg1">
                    <a:alpha val="80000"/>
                  </a:schemeClr>
                </a:solidFill>
              </a:rPr>
              <a:t>Example: </a:t>
            </a:r>
            <a:r>
              <a:rPr lang="en-US" sz="2400" i="1" dirty="0">
                <a:solidFill>
                  <a:schemeClr val="bg1">
                    <a:alpha val="80000"/>
                  </a:schemeClr>
                </a:solidFill>
              </a:rPr>
              <a:t>Survivor of Hutu Death Camps, Rwanda (1994)</a:t>
            </a:r>
          </a:p>
          <a:p>
            <a:pPr indent="-228600">
              <a:buFont typeface="Arial" panose="020B0604020202020204" pitchFamily="34" charset="0"/>
              <a:buChar char="•"/>
            </a:pPr>
            <a:endParaRPr lang="en-US" sz="2400" dirty="0">
              <a:solidFill>
                <a:schemeClr val="bg1">
                  <a:alpha val="80000"/>
                </a:schemeClr>
              </a:solidFill>
            </a:endParaRPr>
          </a:p>
          <a:p>
            <a:pPr indent="-228600">
              <a:buFont typeface="Arial" panose="020B0604020202020204" pitchFamily="34" charset="0"/>
              <a:buChar char="•"/>
            </a:pPr>
            <a:endParaRPr lang="en-US" sz="2400" dirty="0">
              <a:solidFill>
                <a:schemeClr val="bg1">
                  <a:alpha val="80000"/>
                </a:schemeClr>
              </a:solidFill>
            </a:endParaRPr>
          </a:p>
        </p:txBody>
      </p:sp>
      <p:pic>
        <p:nvPicPr>
          <p:cNvPr id="5" name="Picture 4">
            <a:extLst>
              <a:ext uri="{FF2B5EF4-FFF2-40B4-BE49-F238E27FC236}">
                <a16:creationId xmlns:a16="http://schemas.microsoft.com/office/drawing/2014/main" id="{5C1F6543-4F2D-1836-918A-864281C767D4}"/>
              </a:ext>
            </a:extLst>
          </p:cNvPr>
          <p:cNvPicPr>
            <a:picLocks noChangeAspect="1"/>
          </p:cNvPicPr>
          <p:nvPr/>
        </p:nvPicPr>
        <p:blipFill>
          <a:blip r:embed="rId3"/>
          <a:stretch>
            <a:fillRect/>
          </a:stretch>
        </p:blipFill>
        <p:spPr>
          <a:xfrm>
            <a:off x="5229225" y="1295400"/>
            <a:ext cx="6324600" cy="4305300"/>
          </a:xfrm>
          <a:prstGeom prst="rect">
            <a:avLst/>
          </a:prstGeom>
        </p:spPr>
      </p:pic>
    </p:spTree>
    <p:extLst>
      <p:ext uri="{BB962C8B-B14F-4D97-AF65-F5344CB8AC3E}">
        <p14:creationId xmlns:p14="http://schemas.microsoft.com/office/powerpoint/2010/main" val="310777158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8B00E9C-DE98-A8FF-DAC0-AFC7C3B272EF}"/>
            </a:ext>
          </a:extLst>
        </p:cNvPr>
        <p:cNvGrpSpPr/>
        <p:nvPr/>
      </p:nvGrpSpPr>
      <p:grpSpPr>
        <a:xfrm>
          <a:off x="0" y="0"/>
          <a:ext cx="0" cy="0"/>
          <a:chOff x="0" y="0"/>
          <a:chExt cx="0" cy="0"/>
        </a:xfrm>
      </p:grpSpPr>
      <p:sp useBgFill="1">
        <p:nvSpPr>
          <p:cNvPr id="34" name="Rectangle 33">
            <a:extLst>
              <a:ext uri="{FF2B5EF4-FFF2-40B4-BE49-F238E27FC236}">
                <a16:creationId xmlns:a16="http://schemas.microsoft.com/office/drawing/2014/main" id="{868CFE46-9736-A9BB-AE03-F3A55AA0EA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BA8E2D1-8319-490E-809B-FA4BFABDACF1}"/>
              </a:ext>
            </a:extLst>
          </p:cNvPr>
          <p:cNvSpPr>
            <a:spLocks noGrp="1"/>
          </p:cNvSpPr>
          <p:nvPr>
            <p:ph type="title"/>
          </p:nvPr>
        </p:nvSpPr>
        <p:spPr>
          <a:xfrm>
            <a:off x="838200" y="1641752"/>
            <a:ext cx="4391025" cy="1323439"/>
          </a:xfrm>
        </p:spPr>
        <p:txBody>
          <a:bodyPr vert="horz" lIns="91440" tIns="45720" rIns="91440" bIns="45720" rtlCol="0" anchor="t">
            <a:normAutofit/>
          </a:bodyPr>
          <a:lstStyle/>
          <a:p>
            <a:r>
              <a:rPr lang="en-US" sz="4000" kern="1200" dirty="0">
                <a:solidFill>
                  <a:schemeClr val="bg1"/>
                </a:solidFill>
                <a:latin typeface="+mj-lt"/>
                <a:ea typeface="+mj-ea"/>
                <a:cs typeface="+mj-cs"/>
              </a:rPr>
              <a:t>Moises Saman</a:t>
            </a:r>
            <a:br>
              <a:rPr lang="en-US" sz="4000" kern="1200" dirty="0">
                <a:solidFill>
                  <a:schemeClr val="bg1"/>
                </a:solidFill>
                <a:latin typeface="+mj-lt"/>
                <a:ea typeface="+mj-ea"/>
                <a:cs typeface="+mj-cs"/>
              </a:rPr>
            </a:br>
            <a:r>
              <a:rPr lang="en-US" sz="4000" kern="1200" dirty="0">
                <a:solidFill>
                  <a:schemeClr val="bg1"/>
                </a:solidFill>
                <a:latin typeface="+mj-lt"/>
                <a:ea typeface="+mj-ea"/>
                <a:cs typeface="+mj-cs"/>
              </a:rPr>
              <a:t>(</a:t>
            </a:r>
            <a:r>
              <a:rPr lang="en-US" sz="4000" dirty="0">
                <a:solidFill>
                  <a:schemeClr val="bg1"/>
                </a:solidFill>
              </a:rPr>
              <a:t>Venezuela</a:t>
            </a:r>
            <a:r>
              <a:rPr lang="en-US" sz="4000" kern="1200" dirty="0">
                <a:solidFill>
                  <a:schemeClr val="bg1"/>
                </a:solidFill>
                <a:latin typeface="+mj-lt"/>
                <a:ea typeface="+mj-ea"/>
                <a:cs typeface="+mj-cs"/>
              </a:rPr>
              <a:t>)</a:t>
            </a:r>
          </a:p>
        </p:txBody>
      </p:sp>
      <p:sp>
        <p:nvSpPr>
          <p:cNvPr id="4" name="Text Placeholder 3">
            <a:extLst>
              <a:ext uri="{FF2B5EF4-FFF2-40B4-BE49-F238E27FC236}">
                <a16:creationId xmlns:a16="http://schemas.microsoft.com/office/drawing/2014/main" id="{DE6879CC-8A94-F378-6883-37FAFD52510E}"/>
              </a:ext>
            </a:extLst>
          </p:cNvPr>
          <p:cNvSpPr>
            <a:spLocks noGrp="1"/>
          </p:cNvSpPr>
          <p:nvPr>
            <p:ph type="body" sz="half" idx="2"/>
          </p:nvPr>
        </p:nvSpPr>
        <p:spPr>
          <a:xfrm>
            <a:off x="838200" y="3146400"/>
            <a:ext cx="4214247" cy="2454300"/>
          </a:xfrm>
        </p:spPr>
        <p:txBody>
          <a:bodyPr vert="horz" lIns="91440" tIns="45720" rIns="91440" bIns="45720" rtlCol="0">
            <a:normAutofit/>
          </a:bodyPr>
          <a:lstStyle/>
          <a:p>
            <a:pPr indent="-228600">
              <a:buFont typeface="Arial" panose="020B0604020202020204" pitchFamily="34" charset="0"/>
              <a:buChar char="•"/>
            </a:pPr>
            <a:r>
              <a:rPr lang="en-US" sz="2400" dirty="0">
                <a:solidFill>
                  <a:schemeClr val="bg1">
                    <a:alpha val="80000"/>
                  </a:schemeClr>
                </a:solidFill>
              </a:rPr>
              <a:t>Political upheaval</a:t>
            </a:r>
          </a:p>
          <a:p>
            <a:pPr indent="-228600">
              <a:buFont typeface="Arial" panose="020B0604020202020204" pitchFamily="34" charset="0"/>
              <a:buChar char="•"/>
            </a:pPr>
            <a:r>
              <a:rPr lang="en-US" sz="2400" dirty="0">
                <a:solidFill>
                  <a:schemeClr val="bg1">
                    <a:alpha val="80000"/>
                  </a:schemeClr>
                </a:solidFill>
              </a:rPr>
              <a:t>Protest</a:t>
            </a:r>
          </a:p>
          <a:p>
            <a:pPr indent="-228600">
              <a:buFont typeface="Arial" panose="020B0604020202020204" pitchFamily="34" charset="0"/>
              <a:buChar char="•"/>
            </a:pPr>
            <a:r>
              <a:rPr lang="en-US" sz="2400" dirty="0">
                <a:solidFill>
                  <a:schemeClr val="bg1">
                    <a:alpha val="80000"/>
                  </a:schemeClr>
                </a:solidFill>
              </a:rPr>
              <a:t>Conflict</a:t>
            </a:r>
          </a:p>
          <a:p>
            <a:pPr indent="-228600">
              <a:buFont typeface="Arial" panose="020B0604020202020204" pitchFamily="34" charset="0"/>
              <a:buChar char="•"/>
            </a:pPr>
            <a:r>
              <a:rPr lang="en-US" sz="2400" dirty="0">
                <a:solidFill>
                  <a:schemeClr val="bg1">
                    <a:alpha val="80000"/>
                  </a:schemeClr>
                </a:solidFill>
              </a:rPr>
              <a:t>Example: </a:t>
            </a:r>
            <a:r>
              <a:rPr lang="en-US" sz="2400" i="1" dirty="0">
                <a:solidFill>
                  <a:schemeClr val="bg1">
                    <a:alpha val="80000"/>
                  </a:schemeClr>
                </a:solidFill>
              </a:rPr>
              <a:t>Tahrir Protesters, Cairo (2013)</a:t>
            </a:r>
          </a:p>
          <a:p>
            <a:pPr indent="-228600">
              <a:buFont typeface="Arial" panose="020B0604020202020204" pitchFamily="34" charset="0"/>
              <a:buChar char="•"/>
            </a:pPr>
            <a:endParaRPr lang="en-US" sz="2400" dirty="0">
              <a:solidFill>
                <a:schemeClr val="bg1">
                  <a:alpha val="80000"/>
                </a:schemeClr>
              </a:solidFill>
            </a:endParaRPr>
          </a:p>
          <a:p>
            <a:pPr indent="-228600">
              <a:buFont typeface="Arial" panose="020B0604020202020204" pitchFamily="34" charset="0"/>
              <a:buChar char="•"/>
            </a:pPr>
            <a:endParaRPr lang="en-US" sz="2400" dirty="0">
              <a:solidFill>
                <a:schemeClr val="bg1">
                  <a:alpha val="80000"/>
                </a:schemeClr>
              </a:solidFill>
            </a:endParaRPr>
          </a:p>
        </p:txBody>
      </p:sp>
      <p:pic>
        <p:nvPicPr>
          <p:cNvPr id="6" name="Picture 5">
            <a:extLst>
              <a:ext uri="{FF2B5EF4-FFF2-40B4-BE49-F238E27FC236}">
                <a16:creationId xmlns:a16="http://schemas.microsoft.com/office/drawing/2014/main" id="{988C7386-34B3-5C1D-8F1A-AF59EE089DA0}"/>
              </a:ext>
            </a:extLst>
          </p:cNvPr>
          <p:cNvPicPr>
            <a:picLocks noChangeAspect="1"/>
          </p:cNvPicPr>
          <p:nvPr/>
        </p:nvPicPr>
        <p:blipFill>
          <a:blip r:embed="rId3"/>
          <a:stretch>
            <a:fillRect/>
          </a:stretch>
        </p:blipFill>
        <p:spPr>
          <a:xfrm>
            <a:off x="5182110" y="1488812"/>
            <a:ext cx="6171690" cy="4111888"/>
          </a:xfrm>
          <a:prstGeom prst="rect">
            <a:avLst/>
          </a:prstGeom>
          <a:ln w="25400">
            <a:solidFill>
              <a:schemeClr val="bg1">
                <a:lumMod val="95000"/>
              </a:schemeClr>
            </a:solidFill>
          </a:ln>
        </p:spPr>
      </p:pic>
    </p:spTree>
    <p:extLst>
      <p:ext uri="{BB962C8B-B14F-4D97-AF65-F5344CB8AC3E}">
        <p14:creationId xmlns:p14="http://schemas.microsoft.com/office/powerpoint/2010/main" val="412945057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6B28B93-4CDA-77F8-5907-321D7A69C7BA}"/>
            </a:ext>
          </a:extLst>
        </p:cNvPr>
        <p:cNvGrpSpPr/>
        <p:nvPr/>
      </p:nvGrpSpPr>
      <p:grpSpPr>
        <a:xfrm>
          <a:off x="0" y="0"/>
          <a:ext cx="0" cy="0"/>
          <a:chOff x="0" y="0"/>
          <a:chExt cx="0" cy="0"/>
        </a:xfrm>
      </p:grpSpPr>
      <p:sp useBgFill="1">
        <p:nvSpPr>
          <p:cNvPr id="34" name="Rectangle 33">
            <a:extLst>
              <a:ext uri="{FF2B5EF4-FFF2-40B4-BE49-F238E27FC236}">
                <a16:creationId xmlns:a16="http://schemas.microsoft.com/office/drawing/2014/main" id="{AD40B9C2-AB4F-45F7-366A-6F44408E81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4170A42-1F2A-5047-C4E2-3FB10E6AA52E}"/>
              </a:ext>
            </a:extLst>
          </p:cNvPr>
          <p:cNvSpPr>
            <a:spLocks noGrp="1"/>
          </p:cNvSpPr>
          <p:nvPr>
            <p:ph type="title"/>
          </p:nvPr>
        </p:nvSpPr>
        <p:spPr>
          <a:xfrm>
            <a:off x="838200" y="1641752"/>
            <a:ext cx="4391025" cy="1323439"/>
          </a:xfrm>
        </p:spPr>
        <p:txBody>
          <a:bodyPr vert="horz" lIns="91440" tIns="45720" rIns="91440" bIns="45720" rtlCol="0" anchor="t">
            <a:normAutofit/>
          </a:bodyPr>
          <a:lstStyle/>
          <a:p>
            <a:r>
              <a:rPr lang="en-US" sz="4000" kern="1200" dirty="0">
                <a:solidFill>
                  <a:schemeClr val="bg1"/>
                </a:solidFill>
                <a:latin typeface="+mj-lt"/>
                <a:ea typeface="+mj-ea"/>
                <a:cs typeface="+mj-cs"/>
              </a:rPr>
              <a:t>Finbarr O’Reilly</a:t>
            </a:r>
            <a:br>
              <a:rPr lang="en-US" sz="4000" kern="1200" dirty="0">
                <a:solidFill>
                  <a:schemeClr val="bg1"/>
                </a:solidFill>
                <a:latin typeface="+mj-lt"/>
                <a:ea typeface="+mj-ea"/>
                <a:cs typeface="+mj-cs"/>
              </a:rPr>
            </a:br>
            <a:r>
              <a:rPr lang="en-US" sz="4000" kern="1200" dirty="0">
                <a:solidFill>
                  <a:schemeClr val="bg1"/>
                </a:solidFill>
                <a:latin typeface="+mj-lt"/>
                <a:ea typeface="+mj-ea"/>
                <a:cs typeface="+mj-cs"/>
              </a:rPr>
              <a:t>(</a:t>
            </a:r>
            <a:r>
              <a:rPr lang="en-US" sz="4000" dirty="0">
                <a:solidFill>
                  <a:schemeClr val="bg1"/>
                </a:solidFill>
              </a:rPr>
              <a:t>Ireland</a:t>
            </a:r>
            <a:r>
              <a:rPr lang="en-US" sz="4000" kern="1200" dirty="0">
                <a:solidFill>
                  <a:schemeClr val="bg1"/>
                </a:solidFill>
                <a:latin typeface="+mj-lt"/>
                <a:ea typeface="+mj-ea"/>
                <a:cs typeface="+mj-cs"/>
              </a:rPr>
              <a:t>)</a:t>
            </a:r>
          </a:p>
        </p:txBody>
      </p:sp>
      <p:sp>
        <p:nvSpPr>
          <p:cNvPr id="4" name="Text Placeholder 3">
            <a:extLst>
              <a:ext uri="{FF2B5EF4-FFF2-40B4-BE49-F238E27FC236}">
                <a16:creationId xmlns:a16="http://schemas.microsoft.com/office/drawing/2014/main" id="{6659CD84-F54C-4BD2-D445-DA23007A64E6}"/>
              </a:ext>
            </a:extLst>
          </p:cNvPr>
          <p:cNvSpPr>
            <a:spLocks noGrp="1"/>
          </p:cNvSpPr>
          <p:nvPr>
            <p:ph type="body" sz="half" idx="2"/>
          </p:nvPr>
        </p:nvSpPr>
        <p:spPr>
          <a:xfrm>
            <a:off x="838200" y="3146400"/>
            <a:ext cx="4214247" cy="2454300"/>
          </a:xfrm>
        </p:spPr>
        <p:txBody>
          <a:bodyPr vert="horz" lIns="91440" tIns="45720" rIns="91440" bIns="45720" rtlCol="0">
            <a:normAutofit/>
          </a:bodyPr>
          <a:lstStyle/>
          <a:p>
            <a:pPr indent="-228600">
              <a:buFont typeface="Arial" panose="020B0604020202020204" pitchFamily="34" charset="0"/>
              <a:buChar char="•"/>
            </a:pPr>
            <a:r>
              <a:rPr lang="en-US" sz="2400" dirty="0">
                <a:solidFill>
                  <a:schemeClr val="bg1">
                    <a:alpha val="80000"/>
                  </a:schemeClr>
                </a:solidFill>
              </a:rPr>
              <a:t>Conflict</a:t>
            </a:r>
          </a:p>
          <a:p>
            <a:pPr indent="-228600">
              <a:buFont typeface="Arial" panose="020B0604020202020204" pitchFamily="34" charset="0"/>
              <a:buChar char="•"/>
            </a:pPr>
            <a:r>
              <a:rPr lang="en-US" sz="2400" dirty="0">
                <a:solidFill>
                  <a:schemeClr val="bg1">
                    <a:alpha val="80000"/>
                  </a:schemeClr>
                </a:solidFill>
              </a:rPr>
              <a:t>Global health</a:t>
            </a:r>
          </a:p>
          <a:p>
            <a:pPr indent="-228600">
              <a:buFont typeface="Arial" panose="020B0604020202020204" pitchFamily="34" charset="0"/>
              <a:buChar char="•"/>
            </a:pPr>
            <a:r>
              <a:rPr lang="en-US" sz="2400" dirty="0">
                <a:solidFill>
                  <a:schemeClr val="bg1">
                    <a:alpha val="80000"/>
                  </a:schemeClr>
                </a:solidFill>
              </a:rPr>
              <a:t>Resilience</a:t>
            </a:r>
          </a:p>
          <a:p>
            <a:pPr indent="-228600">
              <a:buFont typeface="Arial" panose="020B0604020202020204" pitchFamily="34" charset="0"/>
              <a:buChar char="•"/>
            </a:pPr>
            <a:r>
              <a:rPr lang="en-US" sz="2400" dirty="0">
                <a:solidFill>
                  <a:schemeClr val="bg1">
                    <a:alpha val="80000"/>
                  </a:schemeClr>
                </a:solidFill>
              </a:rPr>
              <a:t>Example: </a:t>
            </a:r>
            <a:r>
              <a:rPr lang="en-US" sz="2400" i="1" dirty="0">
                <a:solidFill>
                  <a:schemeClr val="bg1">
                    <a:alpha val="80000"/>
                  </a:schemeClr>
                </a:solidFill>
              </a:rPr>
              <a:t>Red Cross Burial, Democratic Republic of Congo (2020)</a:t>
            </a:r>
          </a:p>
          <a:p>
            <a:pPr indent="-228600">
              <a:buFont typeface="Arial" panose="020B0604020202020204" pitchFamily="34" charset="0"/>
              <a:buChar char="•"/>
            </a:pPr>
            <a:endParaRPr lang="en-US" sz="2400" dirty="0">
              <a:solidFill>
                <a:schemeClr val="bg1">
                  <a:alpha val="80000"/>
                </a:schemeClr>
              </a:solidFill>
            </a:endParaRPr>
          </a:p>
          <a:p>
            <a:pPr indent="-228600">
              <a:buFont typeface="Arial" panose="020B0604020202020204" pitchFamily="34" charset="0"/>
              <a:buChar char="•"/>
            </a:pPr>
            <a:endParaRPr lang="en-US" sz="2400" dirty="0">
              <a:solidFill>
                <a:schemeClr val="bg1">
                  <a:alpha val="80000"/>
                </a:schemeClr>
              </a:solidFill>
            </a:endParaRPr>
          </a:p>
        </p:txBody>
      </p:sp>
      <p:pic>
        <p:nvPicPr>
          <p:cNvPr id="5" name="Picture 4">
            <a:extLst>
              <a:ext uri="{FF2B5EF4-FFF2-40B4-BE49-F238E27FC236}">
                <a16:creationId xmlns:a16="http://schemas.microsoft.com/office/drawing/2014/main" id="{BEF50ACB-FEFD-8765-6881-68CA35E8FEF2}"/>
              </a:ext>
            </a:extLst>
          </p:cNvPr>
          <p:cNvPicPr>
            <a:picLocks noChangeAspect="1"/>
          </p:cNvPicPr>
          <p:nvPr/>
        </p:nvPicPr>
        <p:blipFill>
          <a:blip r:embed="rId3"/>
          <a:stretch>
            <a:fillRect/>
          </a:stretch>
        </p:blipFill>
        <p:spPr>
          <a:xfrm>
            <a:off x="5367336" y="1379349"/>
            <a:ext cx="6333611" cy="4221351"/>
          </a:xfrm>
          <a:prstGeom prst="rect">
            <a:avLst/>
          </a:prstGeom>
          <a:ln w="25400">
            <a:solidFill>
              <a:schemeClr val="bg1">
                <a:lumMod val="95000"/>
              </a:schemeClr>
            </a:solidFill>
          </a:ln>
        </p:spPr>
      </p:pic>
    </p:spTree>
    <p:extLst>
      <p:ext uri="{BB962C8B-B14F-4D97-AF65-F5344CB8AC3E}">
        <p14:creationId xmlns:p14="http://schemas.microsoft.com/office/powerpoint/2010/main" val="305971645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F3A001F-79A6-209F-966E-7F7B2FD2D16D}"/>
            </a:ext>
          </a:extLst>
        </p:cNvPr>
        <p:cNvGrpSpPr/>
        <p:nvPr/>
      </p:nvGrpSpPr>
      <p:grpSpPr>
        <a:xfrm>
          <a:off x="0" y="0"/>
          <a:ext cx="0" cy="0"/>
          <a:chOff x="0" y="0"/>
          <a:chExt cx="0" cy="0"/>
        </a:xfrm>
      </p:grpSpPr>
      <p:sp useBgFill="1">
        <p:nvSpPr>
          <p:cNvPr id="34" name="Rectangle 33">
            <a:extLst>
              <a:ext uri="{FF2B5EF4-FFF2-40B4-BE49-F238E27FC236}">
                <a16:creationId xmlns:a16="http://schemas.microsoft.com/office/drawing/2014/main" id="{CA4595E8-6382-AC5A-8134-012D06354D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8539D88-528B-901F-641E-92DF8A904444}"/>
              </a:ext>
            </a:extLst>
          </p:cNvPr>
          <p:cNvSpPr>
            <a:spLocks noGrp="1"/>
          </p:cNvSpPr>
          <p:nvPr>
            <p:ph type="title"/>
          </p:nvPr>
        </p:nvSpPr>
        <p:spPr>
          <a:xfrm>
            <a:off x="838200" y="1641752"/>
            <a:ext cx="4391025" cy="1323439"/>
          </a:xfrm>
        </p:spPr>
        <p:txBody>
          <a:bodyPr vert="horz" lIns="91440" tIns="45720" rIns="91440" bIns="45720" rtlCol="0" anchor="t">
            <a:normAutofit/>
          </a:bodyPr>
          <a:lstStyle/>
          <a:p>
            <a:r>
              <a:rPr lang="en-US" sz="4000" kern="1200" dirty="0">
                <a:solidFill>
                  <a:schemeClr val="bg1"/>
                </a:solidFill>
                <a:latin typeface="+mj-lt"/>
                <a:ea typeface="+mj-ea"/>
                <a:cs typeface="+mj-cs"/>
              </a:rPr>
              <a:t>Ronan Donovan</a:t>
            </a:r>
            <a:br>
              <a:rPr lang="en-US" sz="4000" kern="1200" dirty="0">
                <a:solidFill>
                  <a:schemeClr val="bg1"/>
                </a:solidFill>
                <a:latin typeface="+mj-lt"/>
                <a:ea typeface="+mj-ea"/>
                <a:cs typeface="+mj-cs"/>
              </a:rPr>
            </a:br>
            <a:r>
              <a:rPr lang="en-US" sz="4000" kern="1200" dirty="0">
                <a:solidFill>
                  <a:schemeClr val="bg1"/>
                </a:solidFill>
                <a:latin typeface="+mj-lt"/>
                <a:ea typeface="+mj-ea"/>
                <a:cs typeface="+mj-cs"/>
              </a:rPr>
              <a:t>(</a:t>
            </a:r>
            <a:r>
              <a:rPr lang="en-US" sz="4000" dirty="0">
                <a:solidFill>
                  <a:schemeClr val="bg1"/>
                </a:solidFill>
              </a:rPr>
              <a:t>USA</a:t>
            </a:r>
            <a:r>
              <a:rPr lang="en-US" sz="4000" kern="1200" dirty="0">
                <a:solidFill>
                  <a:schemeClr val="bg1"/>
                </a:solidFill>
                <a:latin typeface="+mj-lt"/>
                <a:ea typeface="+mj-ea"/>
                <a:cs typeface="+mj-cs"/>
              </a:rPr>
              <a:t>)</a:t>
            </a:r>
          </a:p>
        </p:txBody>
      </p:sp>
      <p:sp>
        <p:nvSpPr>
          <p:cNvPr id="4" name="Text Placeholder 3">
            <a:extLst>
              <a:ext uri="{FF2B5EF4-FFF2-40B4-BE49-F238E27FC236}">
                <a16:creationId xmlns:a16="http://schemas.microsoft.com/office/drawing/2014/main" id="{3237CEF1-FBA8-11B5-0AAC-0067547C23A6}"/>
              </a:ext>
            </a:extLst>
          </p:cNvPr>
          <p:cNvSpPr>
            <a:spLocks noGrp="1"/>
          </p:cNvSpPr>
          <p:nvPr>
            <p:ph type="body" sz="half" idx="2"/>
          </p:nvPr>
        </p:nvSpPr>
        <p:spPr>
          <a:xfrm>
            <a:off x="838200" y="3146400"/>
            <a:ext cx="4214247" cy="2454300"/>
          </a:xfrm>
        </p:spPr>
        <p:txBody>
          <a:bodyPr vert="horz" lIns="91440" tIns="45720" rIns="91440" bIns="45720" rtlCol="0">
            <a:normAutofit/>
          </a:bodyPr>
          <a:lstStyle/>
          <a:p>
            <a:pPr indent="-228600">
              <a:buFont typeface="Arial" panose="020B0604020202020204" pitchFamily="34" charset="0"/>
              <a:buChar char="•"/>
            </a:pPr>
            <a:r>
              <a:rPr lang="en-US" sz="2400" dirty="0">
                <a:solidFill>
                  <a:schemeClr val="bg1">
                    <a:alpha val="80000"/>
                  </a:schemeClr>
                </a:solidFill>
              </a:rPr>
              <a:t>Wildlife</a:t>
            </a:r>
          </a:p>
          <a:p>
            <a:pPr indent="-228600">
              <a:buFont typeface="Arial" panose="020B0604020202020204" pitchFamily="34" charset="0"/>
              <a:buChar char="•"/>
            </a:pPr>
            <a:r>
              <a:rPr lang="en-US" sz="2400" dirty="0">
                <a:solidFill>
                  <a:schemeClr val="bg1">
                    <a:alpha val="80000"/>
                  </a:schemeClr>
                </a:solidFill>
              </a:rPr>
              <a:t>Conservation</a:t>
            </a:r>
          </a:p>
          <a:p>
            <a:pPr indent="-228600">
              <a:buFont typeface="Arial" panose="020B0604020202020204" pitchFamily="34" charset="0"/>
              <a:buChar char="•"/>
            </a:pPr>
            <a:r>
              <a:rPr lang="en-US" sz="2400" dirty="0">
                <a:solidFill>
                  <a:schemeClr val="bg1">
                    <a:alpha val="80000"/>
                  </a:schemeClr>
                </a:solidFill>
              </a:rPr>
              <a:t>Impact of climate change</a:t>
            </a:r>
          </a:p>
          <a:p>
            <a:pPr indent="-228600">
              <a:buFont typeface="Arial" panose="020B0604020202020204" pitchFamily="34" charset="0"/>
              <a:buChar char="•"/>
            </a:pPr>
            <a:r>
              <a:rPr lang="en-US" sz="2400" dirty="0">
                <a:solidFill>
                  <a:schemeClr val="bg1">
                    <a:alpha val="80000"/>
                  </a:schemeClr>
                </a:solidFill>
              </a:rPr>
              <a:t>Example: </a:t>
            </a:r>
            <a:r>
              <a:rPr lang="en-US" sz="2400" i="1" dirty="0">
                <a:solidFill>
                  <a:schemeClr val="bg1">
                    <a:alpha val="80000"/>
                  </a:schemeClr>
                </a:solidFill>
              </a:rPr>
              <a:t>Arctic Wolves, Canada (2019)</a:t>
            </a:r>
          </a:p>
          <a:p>
            <a:pPr indent="-228600">
              <a:buFont typeface="Arial" panose="020B0604020202020204" pitchFamily="34" charset="0"/>
              <a:buChar char="•"/>
            </a:pPr>
            <a:endParaRPr lang="en-US" sz="2400" dirty="0">
              <a:solidFill>
                <a:schemeClr val="bg1">
                  <a:alpha val="80000"/>
                </a:schemeClr>
              </a:solidFill>
            </a:endParaRPr>
          </a:p>
          <a:p>
            <a:pPr indent="-228600">
              <a:buFont typeface="Arial" panose="020B0604020202020204" pitchFamily="34" charset="0"/>
              <a:buChar char="•"/>
            </a:pPr>
            <a:endParaRPr lang="en-US" sz="2400" dirty="0">
              <a:solidFill>
                <a:schemeClr val="bg1">
                  <a:alpha val="80000"/>
                </a:schemeClr>
              </a:solidFill>
            </a:endParaRPr>
          </a:p>
        </p:txBody>
      </p:sp>
      <p:pic>
        <p:nvPicPr>
          <p:cNvPr id="6" name="Picture 5">
            <a:extLst>
              <a:ext uri="{FF2B5EF4-FFF2-40B4-BE49-F238E27FC236}">
                <a16:creationId xmlns:a16="http://schemas.microsoft.com/office/drawing/2014/main" id="{01343203-5CB4-7CCD-E4D8-8C25C77C2DCC}"/>
              </a:ext>
            </a:extLst>
          </p:cNvPr>
          <p:cNvPicPr>
            <a:picLocks noChangeAspect="1"/>
          </p:cNvPicPr>
          <p:nvPr/>
        </p:nvPicPr>
        <p:blipFill>
          <a:blip r:embed="rId3"/>
          <a:stretch>
            <a:fillRect/>
          </a:stretch>
        </p:blipFill>
        <p:spPr>
          <a:xfrm>
            <a:off x="5509736" y="1465250"/>
            <a:ext cx="6012341" cy="3835170"/>
          </a:xfrm>
          <a:prstGeom prst="rect">
            <a:avLst/>
          </a:prstGeom>
          <a:ln w="25400">
            <a:solidFill>
              <a:schemeClr val="bg1">
                <a:lumMod val="95000"/>
              </a:schemeClr>
            </a:solidFill>
          </a:ln>
        </p:spPr>
      </p:pic>
    </p:spTree>
    <p:extLst>
      <p:ext uri="{BB962C8B-B14F-4D97-AF65-F5344CB8AC3E}">
        <p14:creationId xmlns:p14="http://schemas.microsoft.com/office/powerpoint/2010/main" val="1650326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0D5F8CA-2B61-DC10-4302-BBC8CFBF1B25}"/>
            </a:ext>
          </a:extLst>
        </p:cNvPr>
        <p:cNvGrpSpPr/>
        <p:nvPr/>
      </p:nvGrpSpPr>
      <p:grpSpPr>
        <a:xfrm>
          <a:off x="0" y="0"/>
          <a:ext cx="0" cy="0"/>
          <a:chOff x="0" y="0"/>
          <a:chExt cx="0" cy="0"/>
        </a:xfrm>
      </p:grpSpPr>
      <p:sp useBgFill="1">
        <p:nvSpPr>
          <p:cNvPr id="34" name="Rectangle 33">
            <a:extLst>
              <a:ext uri="{FF2B5EF4-FFF2-40B4-BE49-F238E27FC236}">
                <a16:creationId xmlns:a16="http://schemas.microsoft.com/office/drawing/2014/main" id="{2696E611-74C7-B1CB-8B06-6564B8F1DF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834E9D9-0360-CCD5-9108-A717A48FA193}"/>
              </a:ext>
            </a:extLst>
          </p:cNvPr>
          <p:cNvSpPr>
            <a:spLocks noGrp="1"/>
          </p:cNvSpPr>
          <p:nvPr>
            <p:ph type="title"/>
          </p:nvPr>
        </p:nvSpPr>
        <p:spPr>
          <a:xfrm>
            <a:off x="838200" y="1641752"/>
            <a:ext cx="4391025" cy="1323439"/>
          </a:xfrm>
        </p:spPr>
        <p:txBody>
          <a:bodyPr vert="horz" lIns="91440" tIns="45720" rIns="91440" bIns="45720" rtlCol="0" anchor="t">
            <a:normAutofit/>
          </a:bodyPr>
          <a:lstStyle/>
          <a:p>
            <a:r>
              <a:rPr lang="en-US" sz="4000" kern="1200" dirty="0">
                <a:solidFill>
                  <a:schemeClr val="bg1"/>
                </a:solidFill>
                <a:latin typeface="+mj-lt"/>
                <a:ea typeface="+mj-ea"/>
                <a:cs typeface="+mj-cs"/>
              </a:rPr>
              <a:t>Samar Abu </a:t>
            </a:r>
            <a:r>
              <a:rPr lang="en-US" sz="4000" kern="1200" dirty="0" err="1">
                <a:solidFill>
                  <a:schemeClr val="bg1"/>
                </a:solidFill>
                <a:latin typeface="+mj-lt"/>
                <a:ea typeface="+mj-ea"/>
                <a:cs typeface="+mj-cs"/>
              </a:rPr>
              <a:t>Elouf</a:t>
            </a:r>
            <a:br>
              <a:rPr lang="en-US" sz="4000" kern="1200" dirty="0">
                <a:solidFill>
                  <a:schemeClr val="bg1"/>
                </a:solidFill>
                <a:latin typeface="+mj-lt"/>
                <a:ea typeface="+mj-ea"/>
                <a:cs typeface="+mj-cs"/>
              </a:rPr>
            </a:br>
            <a:r>
              <a:rPr lang="en-US" sz="4000" kern="1200" dirty="0">
                <a:solidFill>
                  <a:schemeClr val="bg1"/>
                </a:solidFill>
                <a:latin typeface="+mj-lt"/>
                <a:ea typeface="+mj-ea"/>
                <a:cs typeface="+mj-cs"/>
              </a:rPr>
              <a:t>(</a:t>
            </a:r>
            <a:r>
              <a:rPr lang="en-US" sz="4000" dirty="0">
                <a:solidFill>
                  <a:schemeClr val="bg1"/>
                </a:solidFill>
              </a:rPr>
              <a:t>Palestine</a:t>
            </a:r>
            <a:r>
              <a:rPr lang="en-US" sz="4000" kern="1200" dirty="0">
                <a:solidFill>
                  <a:schemeClr val="bg1"/>
                </a:solidFill>
                <a:latin typeface="+mj-lt"/>
                <a:ea typeface="+mj-ea"/>
                <a:cs typeface="+mj-cs"/>
              </a:rPr>
              <a:t>)</a:t>
            </a:r>
          </a:p>
        </p:txBody>
      </p:sp>
      <p:sp>
        <p:nvSpPr>
          <p:cNvPr id="4" name="Text Placeholder 3">
            <a:extLst>
              <a:ext uri="{FF2B5EF4-FFF2-40B4-BE49-F238E27FC236}">
                <a16:creationId xmlns:a16="http://schemas.microsoft.com/office/drawing/2014/main" id="{8136D568-6BD4-6BD0-F61B-D7C695BDA950}"/>
              </a:ext>
            </a:extLst>
          </p:cNvPr>
          <p:cNvSpPr>
            <a:spLocks noGrp="1"/>
          </p:cNvSpPr>
          <p:nvPr>
            <p:ph type="body" sz="half" idx="2"/>
          </p:nvPr>
        </p:nvSpPr>
        <p:spPr>
          <a:xfrm>
            <a:off x="838200" y="3146400"/>
            <a:ext cx="4214247" cy="2454300"/>
          </a:xfrm>
        </p:spPr>
        <p:txBody>
          <a:bodyPr vert="horz" lIns="91440" tIns="45720" rIns="91440" bIns="45720" rtlCol="0">
            <a:normAutofit/>
          </a:bodyPr>
          <a:lstStyle/>
          <a:p>
            <a:pPr indent="-228600">
              <a:buFont typeface="Arial" panose="020B0604020202020204" pitchFamily="34" charset="0"/>
              <a:buChar char="•"/>
            </a:pPr>
            <a:r>
              <a:rPr lang="en-US" sz="2400" dirty="0">
                <a:solidFill>
                  <a:schemeClr val="bg1">
                    <a:alpha val="80000"/>
                  </a:schemeClr>
                </a:solidFill>
              </a:rPr>
              <a:t>Civilian life in wartime</a:t>
            </a:r>
          </a:p>
          <a:p>
            <a:pPr indent="-228600">
              <a:buFont typeface="Arial" panose="020B0604020202020204" pitchFamily="34" charset="0"/>
              <a:buChar char="•"/>
            </a:pPr>
            <a:r>
              <a:rPr lang="en-US" sz="2400" dirty="0">
                <a:solidFill>
                  <a:schemeClr val="bg1">
                    <a:alpha val="80000"/>
                  </a:schemeClr>
                </a:solidFill>
              </a:rPr>
              <a:t>Family</a:t>
            </a:r>
          </a:p>
          <a:p>
            <a:pPr indent="-228600">
              <a:buFont typeface="Arial" panose="020B0604020202020204" pitchFamily="34" charset="0"/>
              <a:buChar char="•"/>
            </a:pPr>
            <a:r>
              <a:rPr lang="en-US" sz="2400" dirty="0">
                <a:solidFill>
                  <a:schemeClr val="bg1">
                    <a:alpha val="80000"/>
                  </a:schemeClr>
                </a:solidFill>
              </a:rPr>
              <a:t>Intimate moments</a:t>
            </a:r>
          </a:p>
          <a:p>
            <a:pPr indent="-228600">
              <a:buFont typeface="Arial" panose="020B0604020202020204" pitchFamily="34" charset="0"/>
              <a:buChar char="•"/>
            </a:pPr>
            <a:r>
              <a:rPr lang="en-US" sz="2400" dirty="0">
                <a:solidFill>
                  <a:schemeClr val="bg1">
                    <a:alpha val="80000"/>
                  </a:schemeClr>
                </a:solidFill>
              </a:rPr>
              <a:t>Example: </a:t>
            </a:r>
            <a:r>
              <a:rPr lang="en-US" sz="2400" i="1" dirty="0">
                <a:solidFill>
                  <a:schemeClr val="bg1">
                    <a:alpha val="80000"/>
                  </a:schemeClr>
                </a:solidFill>
              </a:rPr>
              <a:t>Birthday at the Al-Shati refugee camp, Gaza (2012)</a:t>
            </a:r>
          </a:p>
          <a:p>
            <a:pPr indent="-228600">
              <a:buFont typeface="Arial" panose="020B0604020202020204" pitchFamily="34" charset="0"/>
              <a:buChar char="•"/>
            </a:pPr>
            <a:endParaRPr lang="en-US" sz="2400" dirty="0">
              <a:solidFill>
                <a:schemeClr val="bg1">
                  <a:alpha val="80000"/>
                </a:schemeClr>
              </a:solidFill>
            </a:endParaRPr>
          </a:p>
          <a:p>
            <a:pPr indent="-228600">
              <a:buFont typeface="Arial" panose="020B0604020202020204" pitchFamily="34" charset="0"/>
              <a:buChar char="•"/>
            </a:pPr>
            <a:endParaRPr lang="en-US" sz="2400" dirty="0">
              <a:solidFill>
                <a:schemeClr val="bg1">
                  <a:alpha val="80000"/>
                </a:schemeClr>
              </a:solidFill>
            </a:endParaRPr>
          </a:p>
        </p:txBody>
      </p:sp>
      <p:pic>
        <p:nvPicPr>
          <p:cNvPr id="5" name="Picture 4">
            <a:extLst>
              <a:ext uri="{FF2B5EF4-FFF2-40B4-BE49-F238E27FC236}">
                <a16:creationId xmlns:a16="http://schemas.microsoft.com/office/drawing/2014/main" id="{8010D2EC-1643-77D0-F2E1-3E49C0781D79}"/>
              </a:ext>
            </a:extLst>
          </p:cNvPr>
          <p:cNvPicPr>
            <a:picLocks noChangeAspect="1"/>
          </p:cNvPicPr>
          <p:nvPr/>
        </p:nvPicPr>
        <p:blipFill>
          <a:blip r:embed="rId3"/>
          <a:stretch>
            <a:fillRect/>
          </a:stretch>
        </p:blipFill>
        <p:spPr>
          <a:xfrm>
            <a:off x="5462238" y="1463944"/>
            <a:ext cx="5891562" cy="3930112"/>
          </a:xfrm>
          <a:prstGeom prst="rect">
            <a:avLst/>
          </a:prstGeom>
          <a:ln w="25400">
            <a:solidFill>
              <a:schemeClr val="bg1">
                <a:lumMod val="95000"/>
              </a:schemeClr>
            </a:solidFill>
          </a:ln>
        </p:spPr>
      </p:pic>
    </p:spTree>
    <p:extLst>
      <p:ext uri="{BB962C8B-B14F-4D97-AF65-F5344CB8AC3E}">
        <p14:creationId xmlns:p14="http://schemas.microsoft.com/office/powerpoint/2010/main" val="93338865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DDF5DF7-76E5-FE61-CD3A-300502061B0A}"/>
            </a:ext>
          </a:extLst>
        </p:cNvPr>
        <p:cNvGrpSpPr/>
        <p:nvPr/>
      </p:nvGrpSpPr>
      <p:grpSpPr>
        <a:xfrm>
          <a:off x="0" y="0"/>
          <a:ext cx="0" cy="0"/>
          <a:chOff x="0" y="0"/>
          <a:chExt cx="0" cy="0"/>
        </a:xfrm>
      </p:grpSpPr>
      <p:sp useBgFill="1">
        <p:nvSpPr>
          <p:cNvPr id="34" name="Rectangle 33">
            <a:extLst>
              <a:ext uri="{FF2B5EF4-FFF2-40B4-BE49-F238E27FC236}">
                <a16:creationId xmlns:a16="http://schemas.microsoft.com/office/drawing/2014/main" id="{2CD7C416-9CCB-D874-EC04-7AAFCDD602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D6AAAB0-A252-40A3-CC06-6518738E7760}"/>
              </a:ext>
            </a:extLst>
          </p:cNvPr>
          <p:cNvSpPr>
            <a:spLocks noGrp="1"/>
          </p:cNvSpPr>
          <p:nvPr>
            <p:ph type="title"/>
          </p:nvPr>
        </p:nvSpPr>
        <p:spPr>
          <a:xfrm>
            <a:off x="838200" y="1641752"/>
            <a:ext cx="4391025" cy="1323439"/>
          </a:xfrm>
        </p:spPr>
        <p:txBody>
          <a:bodyPr vert="horz" lIns="91440" tIns="45720" rIns="91440" bIns="45720" rtlCol="0" anchor="t">
            <a:normAutofit/>
          </a:bodyPr>
          <a:lstStyle/>
          <a:p>
            <a:r>
              <a:rPr lang="en-US" sz="4000" kern="1200" dirty="0">
                <a:solidFill>
                  <a:schemeClr val="bg1"/>
                </a:solidFill>
                <a:latin typeface="+mj-lt"/>
                <a:ea typeface="+mj-ea"/>
                <a:cs typeface="+mj-cs"/>
              </a:rPr>
              <a:t>Nana Heitmann</a:t>
            </a:r>
            <a:br>
              <a:rPr lang="en-US" sz="4000" kern="1200" dirty="0">
                <a:solidFill>
                  <a:schemeClr val="bg1"/>
                </a:solidFill>
                <a:latin typeface="+mj-lt"/>
                <a:ea typeface="+mj-ea"/>
                <a:cs typeface="+mj-cs"/>
              </a:rPr>
            </a:br>
            <a:r>
              <a:rPr lang="en-US" sz="4000" kern="1200" dirty="0">
                <a:solidFill>
                  <a:schemeClr val="bg1"/>
                </a:solidFill>
                <a:latin typeface="+mj-lt"/>
                <a:ea typeface="+mj-ea"/>
                <a:cs typeface="+mj-cs"/>
              </a:rPr>
              <a:t>(</a:t>
            </a:r>
            <a:r>
              <a:rPr lang="en-US" sz="4000" dirty="0">
                <a:solidFill>
                  <a:schemeClr val="bg1"/>
                </a:solidFill>
              </a:rPr>
              <a:t>Germany</a:t>
            </a:r>
            <a:r>
              <a:rPr lang="en-US" sz="4000" kern="1200" dirty="0">
                <a:solidFill>
                  <a:schemeClr val="bg1"/>
                </a:solidFill>
                <a:latin typeface="+mj-lt"/>
                <a:ea typeface="+mj-ea"/>
                <a:cs typeface="+mj-cs"/>
              </a:rPr>
              <a:t>)</a:t>
            </a:r>
          </a:p>
        </p:txBody>
      </p:sp>
      <p:sp>
        <p:nvSpPr>
          <p:cNvPr id="4" name="Text Placeholder 3">
            <a:extLst>
              <a:ext uri="{FF2B5EF4-FFF2-40B4-BE49-F238E27FC236}">
                <a16:creationId xmlns:a16="http://schemas.microsoft.com/office/drawing/2014/main" id="{515134E2-F313-1BD2-9D3A-1ED5334EFE0B}"/>
              </a:ext>
            </a:extLst>
          </p:cNvPr>
          <p:cNvSpPr>
            <a:spLocks noGrp="1"/>
          </p:cNvSpPr>
          <p:nvPr>
            <p:ph type="body" sz="half" idx="2"/>
          </p:nvPr>
        </p:nvSpPr>
        <p:spPr>
          <a:xfrm>
            <a:off x="838200" y="3146400"/>
            <a:ext cx="4214247" cy="2454300"/>
          </a:xfrm>
        </p:spPr>
        <p:txBody>
          <a:bodyPr vert="horz" lIns="91440" tIns="45720" rIns="91440" bIns="45720" rtlCol="0">
            <a:normAutofit/>
          </a:bodyPr>
          <a:lstStyle/>
          <a:p>
            <a:pPr indent="-228600">
              <a:buFont typeface="Arial" panose="020B0604020202020204" pitchFamily="34" charset="0"/>
              <a:buChar char="•"/>
            </a:pPr>
            <a:r>
              <a:rPr lang="en-US" sz="2400" dirty="0">
                <a:solidFill>
                  <a:schemeClr val="bg1">
                    <a:alpha val="80000"/>
                  </a:schemeClr>
                </a:solidFill>
              </a:rPr>
              <a:t>Social and geographical isolation</a:t>
            </a:r>
          </a:p>
          <a:p>
            <a:pPr indent="-228600">
              <a:buFont typeface="Arial" panose="020B0604020202020204" pitchFamily="34" charset="0"/>
              <a:buChar char="•"/>
            </a:pPr>
            <a:r>
              <a:rPr lang="en-US" sz="2400" dirty="0">
                <a:solidFill>
                  <a:schemeClr val="bg1">
                    <a:alpha val="80000"/>
                  </a:schemeClr>
                </a:solidFill>
              </a:rPr>
              <a:t>Identity</a:t>
            </a:r>
          </a:p>
          <a:p>
            <a:pPr indent="-228600">
              <a:buFont typeface="Arial" panose="020B0604020202020204" pitchFamily="34" charset="0"/>
              <a:buChar char="•"/>
            </a:pPr>
            <a:r>
              <a:rPr lang="en-US" sz="2400" dirty="0">
                <a:solidFill>
                  <a:schemeClr val="bg1">
                    <a:alpha val="80000"/>
                  </a:schemeClr>
                </a:solidFill>
              </a:rPr>
              <a:t>Environmental portraiture</a:t>
            </a:r>
          </a:p>
          <a:p>
            <a:pPr indent="-228600">
              <a:buFont typeface="Arial" panose="020B0604020202020204" pitchFamily="34" charset="0"/>
              <a:buChar char="•"/>
            </a:pPr>
            <a:r>
              <a:rPr lang="en-US" sz="2400" dirty="0">
                <a:solidFill>
                  <a:schemeClr val="bg1">
                    <a:alpha val="80000"/>
                  </a:schemeClr>
                </a:solidFill>
              </a:rPr>
              <a:t>Example: </a:t>
            </a:r>
            <a:r>
              <a:rPr lang="en-US" sz="2400" i="1" dirty="0" err="1">
                <a:solidFill>
                  <a:schemeClr val="bg1">
                    <a:alpha val="80000"/>
                  </a:schemeClr>
                </a:solidFill>
              </a:rPr>
              <a:t>Vaselia</a:t>
            </a:r>
            <a:r>
              <a:rPr lang="en-US" sz="2400" i="1" dirty="0">
                <a:solidFill>
                  <a:schemeClr val="bg1">
                    <a:alpha val="80000"/>
                  </a:schemeClr>
                </a:solidFill>
              </a:rPr>
              <a:t> in the Old Believer village, Siberia (2018)</a:t>
            </a:r>
          </a:p>
          <a:p>
            <a:pPr indent="-228600">
              <a:buFont typeface="Arial" panose="020B0604020202020204" pitchFamily="34" charset="0"/>
              <a:buChar char="•"/>
            </a:pPr>
            <a:endParaRPr lang="en-US" sz="2400" dirty="0">
              <a:solidFill>
                <a:schemeClr val="bg1">
                  <a:alpha val="80000"/>
                </a:schemeClr>
              </a:solidFill>
            </a:endParaRPr>
          </a:p>
          <a:p>
            <a:pPr indent="-228600">
              <a:buFont typeface="Arial" panose="020B0604020202020204" pitchFamily="34" charset="0"/>
              <a:buChar char="•"/>
            </a:pPr>
            <a:endParaRPr lang="en-US" sz="2400" dirty="0">
              <a:solidFill>
                <a:schemeClr val="bg1">
                  <a:alpha val="80000"/>
                </a:schemeClr>
              </a:solidFill>
            </a:endParaRPr>
          </a:p>
        </p:txBody>
      </p:sp>
      <p:pic>
        <p:nvPicPr>
          <p:cNvPr id="8" name="Picture 7">
            <a:extLst>
              <a:ext uri="{FF2B5EF4-FFF2-40B4-BE49-F238E27FC236}">
                <a16:creationId xmlns:a16="http://schemas.microsoft.com/office/drawing/2014/main" id="{462D3C36-DD8C-24B9-C364-66A46BFF02D4}"/>
              </a:ext>
            </a:extLst>
          </p:cNvPr>
          <p:cNvPicPr>
            <a:picLocks noChangeAspect="1"/>
          </p:cNvPicPr>
          <p:nvPr/>
        </p:nvPicPr>
        <p:blipFill>
          <a:blip r:embed="rId3"/>
          <a:stretch>
            <a:fillRect/>
          </a:stretch>
        </p:blipFill>
        <p:spPr>
          <a:xfrm>
            <a:off x="5229225" y="875385"/>
            <a:ext cx="6388196" cy="5107230"/>
          </a:xfrm>
          <a:prstGeom prst="rect">
            <a:avLst/>
          </a:prstGeom>
          <a:ln w="25400">
            <a:solidFill>
              <a:schemeClr val="bg1">
                <a:lumMod val="95000"/>
              </a:schemeClr>
            </a:solidFill>
          </a:ln>
        </p:spPr>
      </p:pic>
    </p:spTree>
    <p:extLst>
      <p:ext uri="{BB962C8B-B14F-4D97-AF65-F5344CB8AC3E}">
        <p14:creationId xmlns:p14="http://schemas.microsoft.com/office/powerpoint/2010/main" val="412073934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AC0ED28-C317-9A19-2503-F61E50BAC743}"/>
            </a:ext>
          </a:extLst>
        </p:cNvPr>
        <p:cNvGrpSpPr/>
        <p:nvPr/>
      </p:nvGrpSpPr>
      <p:grpSpPr>
        <a:xfrm>
          <a:off x="0" y="0"/>
          <a:ext cx="0" cy="0"/>
          <a:chOff x="0" y="0"/>
          <a:chExt cx="0" cy="0"/>
        </a:xfrm>
      </p:grpSpPr>
      <p:sp useBgFill="1">
        <p:nvSpPr>
          <p:cNvPr id="34" name="Rectangle 33">
            <a:extLst>
              <a:ext uri="{FF2B5EF4-FFF2-40B4-BE49-F238E27FC236}">
                <a16:creationId xmlns:a16="http://schemas.microsoft.com/office/drawing/2014/main" id="{0DB9A697-696C-DEC2-A48B-D5CD1E16D9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CB871DB-30B0-1B5B-668A-A57378DE2F5B}"/>
              </a:ext>
            </a:extLst>
          </p:cNvPr>
          <p:cNvSpPr>
            <a:spLocks noGrp="1"/>
          </p:cNvSpPr>
          <p:nvPr>
            <p:ph type="title"/>
          </p:nvPr>
        </p:nvSpPr>
        <p:spPr>
          <a:xfrm>
            <a:off x="838200" y="1641752"/>
            <a:ext cx="4391025" cy="1323439"/>
          </a:xfrm>
        </p:spPr>
        <p:txBody>
          <a:bodyPr vert="horz" lIns="91440" tIns="45720" rIns="91440" bIns="45720" rtlCol="0" anchor="t">
            <a:normAutofit/>
          </a:bodyPr>
          <a:lstStyle/>
          <a:p>
            <a:r>
              <a:rPr lang="en-US" sz="4000" kern="1200" dirty="0">
                <a:solidFill>
                  <a:schemeClr val="bg1"/>
                </a:solidFill>
                <a:latin typeface="+mj-lt"/>
                <a:ea typeface="+mj-ea"/>
                <a:cs typeface="+mj-cs"/>
              </a:rPr>
              <a:t>Peter van </a:t>
            </a:r>
            <a:r>
              <a:rPr lang="en-US" sz="4000" kern="1200" dirty="0" err="1">
                <a:solidFill>
                  <a:schemeClr val="bg1"/>
                </a:solidFill>
                <a:latin typeface="+mj-lt"/>
                <a:ea typeface="+mj-ea"/>
                <a:cs typeface="+mj-cs"/>
              </a:rPr>
              <a:t>Agtmael</a:t>
            </a:r>
            <a:br>
              <a:rPr lang="en-US" sz="4000" kern="1200" dirty="0">
                <a:solidFill>
                  <a:schemeClr val="bg1"/>
                </a:solidFill>
                <a:latin typeface="+mj-lt"/>
                <a:ea typeface="+mj-ea"/>
                <a:cs typeface="+mj-cs"/>
              </a:rPr>
            </a:br>
            <a:r>
              <a:rPr lang="en-US" sz="4000" kern="1200" dirty="0">
                <a:solidFill>
                  <a:schemeClr val="bg1"/>
                </a:solidFill>
                <a:latin typeface="+mj-lt"/>
                <a:ea typeface="+mj-ea"/>
                <a:cs typeface="+mj-cs"/>
              </a:rPr>
              <a:t>(</a:t>
            </a:r>
            <a:r>
              <a:rPr lang="en-US" sz="4000" dirty="0">
                <a:solidFill>
                  <a:schemeClr val="bg1"/>
                </a:solidFill>
              </a:rPr>
              <a:t>USA</a:t>
            </a:r>
            <a:r>
              <a:rPr lang="en-US" sz="4000" kern="1200" dirty="0">
                <a:solidFill>
                  <a:schemeClr val="bg1"/>
                </a:solidFill>
                <a:latin typeface="+mj-lt"/>
                <a:ea typeface="+mj-ea"/>
                <a:cs typeface="+mj-cs"/>
              </a:rPr>
              <a:t>)</a:t>
            </a:r>
          </a:p>
        </p:txBody>
      </p:sp>
      <p:sp>
        <p:nvSpPr>
          <p:cNvPr id="4" name="Text Placeholder 3">
            <a:extLst>
              <a:ext uri="{FF2B5EF4-FFF2-40B4-BE49-F238E27FC236}">
                <a16:creationId xmlns:a16="http://schemas.microsoft.com/office/drawing/2014/main" id="{5B15207F-991D-5F96-C273-F1E000B89AA3}"/>
              </a:ext>
            </a:extLst>
          </p:cNvPr>
          <p:cNvSpPr>
            <a:spLocks noGrp="1"/>
          </p:cNvSpPr>
          <p:nvPr>
            <p:ph type="body" sz="half" idx="2"/>
          </p:nvPr>
        </p:nvSpPr>
        <p:spPr>
          <a:xfrm>
            <a:off x="838200" y="3146400"/>
            <a:ext cx="4214247" cy="2454300"/>
          </a:xfrm>
        </p:spPr>
        <p:txBody>
          <a:bodyPr vert="horz" lIns="91440" tIns="45720" rIns="91440" bIns="45720" rtlCol="0">
            <a:normAutofit/>
          </a:bodyPr>
          <a:lstStyle/>
          <a:p>
            <a:pPr indent="-228600">
              <a:buFont typeface="Arial" panose="020B0604020202020204" pitchFamily="34" charset="0"/>
              <a:buChar char="•"/>
            </a:pPr>
            <a:r>
              <a:rPr lang="en-US" sz="2400" dirty="0">
                <a:solidFill>
                  <a:schemeClr val="bg1">
                    <a:alpha val="80000"/>
                  </a:schemeClr>
                </a:solidFill>
              </a:rPr>
              <a:t>War experience</a:t>
            </a:r>
          </a:p>
          <a:p>
            <a:pPr indent="-228600">
              <a:buFont typeface="Arial" panose="020B0604020202020204" pitchFamily="34" charset="0"/>
              <a:buChar char="•"/>
            </a:pPr>
            <a:r>
              <a:rPr lang="en-US" sz="2400" dirty="0">
                <a:solidFill>
                  <a:schemeClr val="bg1">
                    <a:alpha val="80000"/>
                  </a:schemeClr>
                </a:solidFill>
              </a:rPr>
              <a:t>Veterans and returning soldiers</a:t>
            </a:r>
          </a:p>
          <a:p>
            <a:pPr indent="-228600">
              <a:buFont typeface="Arial" panose="020B0604020202020204" pitchFamily="34" charset="0"/>
              <a:buChar char="•"/>
            </a:pPr>
            <a:r>
              <a:rPr lang="en-US" sz="2400" dirty="0">
                <a:solidFill>
                  <a:schemeClr val="bg1">
                    <a:alpha val="80000"/>
                  </a:schemeClr>
                </a:solidFill>
              </a:rPr>
              <a:t>National identity</a:t>
            </a:r>
          </a:p>
          <a:p>
            <a:pPr indent="-228600">
              <a:buFont typeface="Arial" panose="020B0604020202020204" pitchFamily="34" charset="0"/>
              <a:buChar char="•"/>
            </a:pPr>
            <a:r>
              <a:rPr lang="en-US" sz="2400" dirty="0">
                <a:solidFill>
                  <a:schemeClr val="bg1">
                    <a:alpha val="80000"/>
                  </a:schemeClr>
                </a:solidFill>
              </a:rPr>
              <a:t>Example: </a:t>
            </a:r>
            <a:r>
              <a:rPr lang="en-US" sz="2400" i="1" dirty="0">
                <a:solidFill>
                  <a:schemeClr val="bg1">
                    <a:alpha val="80000"/>
                  </a:schemeClr>
                </a:solidFill>
              </a:rPr>
              <a:t>Night Raid, Iraq (2008)</a:t>
            </a:r>
          </a:p>
          <a:p>
            <a:pPr indent="-228600">
              <a:buFont typeface="Arial" panose="020B0604020202020204" pitchFamily="34" charset="0"/>
              <a:buChar char="•"/>
            </a:pPr>
            <a:endParaRPr lang="en-US" sz="2400" dirty="0">
              <a:solidFill>
                <a:schemeClr val="bg1">
                  <a:alpha val="80000"/>
                </a:schemeClr>
              </a:solidFill>
            </a:endParaRPr>
          </a:p>
          <a:p>
            <a:pPr indent="-228600">
              <a:buFont typeface="Arial" panose="020B0604020202020204" pitchFamily="34" charset="0"/>
              <a:buChar char="•"/>
            </a:pPr>
            <a:endParaRPr lang="en-US" sz="2400" dirty="0">
              <a:solidFill>
                <a:schemeClr val="bg1">
                  <a:alpha val="80000"/>
                </a:schemeClr>
              </a:solidFill>
            </a:endParaRPr>
          </a:p>
        </p:txBody>
      </p:sp>
      <p:pic>
        <p:nvPicPr>
          <p:cNvPr id="5" name="Picture 4">
            <a:extLst>
              <a:ext uri="{FF2B5EF4-FFF2-40B4-BE49-F238E27FC236}">
                <a16:creationId xmlns:a16="http://schemas.microsoft.com/office/drawing/2014/main" id="{752B2CA3-9307-4EC1-F11A-332D48F95CF8}"/>
              </a:ext>
            </a:extLst>
          </p:cNvPr>
          <p:cNvPicPr>
            <a:picLocks noChangeAspect="1"/>
          </p:cNvPicPr>
          <p:nvPr/>
        </p:nvPicPr>
        <p:blipFill>
          <a:blip r:embed="rId3"/>
          <a:stretch>
            <a:fillRect/>
          </a:stretch>
        </p:blipFill>
        <p:spPr>
          <a:xfrm>
            <a:off x="5052447" y="1257300"/>
            <a:ext cx="6708709" cy="4490126"/>
          </a:xfrm>
          <a:prstGeom prst="rect">
            <a:avLst/>
          </a:prstGeom>
          <a:ln w="25400">
            <a:solidFill>
              <a:schemeClr val="bg1">
                <a:lumMod val="95000"/>
              </a:schemeClr>
            </a:solidFill>
          </a:ln>
        </p:spPr>
      </p:pic>
    </p:spTree>
    <p:extLst>
      <p:ext uri="{BB962C8B-B14F-4D97-AF65-F5344CB8AC3E}">
        <p14:creationId xmlns:p14="http://schemas.microsoft.com/office/powerpoint/2010/main" val="384796892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683BEB4-68C6-DEDA-3A6B-A22AD1FF96F0}"/>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684203B1-CCB8-18BD-A171-8A5F543B91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 y="-5705"/>
            <a:ext cx="12191990" cy="1694346"/>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A044F80-F088-052A-4443-8ABDEA29C8C2}"/>
              </a:ext>
            </a:extLst>
          </p:cNvPr>
          <p:cNvSpPr>
            <a:spLocks noGrp="1"/>
          </p:cNvSpPr>
          <p:nvPr>
            <p:ph type="title"/>
          </p:nvPr>
        </p:nvSpPr>
        <p:spPr>
          <a:xfrm>
            <a:off x="1156851" y="637762"/>
            <a:ext cx="9888496" cy="900131"/>
          </a:xfrm>
        </p:spPr>
        <p:txBody>
          <a:bodyPr anchor="t">
            <a:normAutofit/>
          </a:bodyPr>
          <a:lstStyle/>
          <a:p>
            <a:r>
              <a:rPr lang="en-US" sz="4000" dirty="0">
                <a:solidFill>
                  <a:schemeClr val="bg1"/>
                </a:solidFill>
              </a:rPr>
              <a:t>Contemporary – You Also Might Like:</a:t>
            </a:r>
          </a:p>
        </p:txBody>
      </p:sp>
      <p:sp>
        <p:nvSpPr>
          <p:cNvPr id="12" name="Rectangle 11">
            <a:extLst>
              <a:ext uri="{FF2B5EF4-FFF2-40B4-BE49-F238E27FC236}">
                <a16:creationId xmlns:a16="http://schemas.microsoft.com/office/drawing/2014/main" id="{B2C69A5B-5C6E-A001-71C1-21401D195C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88641"/>
            <a:ext cx="12191990" cy="516935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181188FC-2EEB-1571-7B60-BAAFFA3BF6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56851" y="2010758"/>
            <a:ext cx="457190" cy="457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Content Placeholder 4">
            <a:extLst>
              <a:ext uri="{FF2B5EF4-FFF2-40B4-BE49-F238E27FC236}">
                <a16:creationId xmlns:a16="http://schemas.microsoft.com/office/drawing/2014/main" id="{F5138C09-C3DC-DCA6-E09C-9202671F087D}"/>
              </a:ext>
            </a:extLst>
          </p:cNvPr>
          <p:cNvSpPr>
            <a:spLocks noGrp="1"/>
          </p:cNvSpPr>
          <p:nvPr>
            <p:ph idx="1"/>
          </p:nvPr>
        </p:nvSpPr>
        <p:spPr>
          <a:xfrm>
            <a:off x="1155548" y="2217343"/>
            <a:ext cx="9880893" cy="4053919"/>
          </a:xfrm>
        </p:spPr>
        <p:txBody>
          <a:bodyPr>
            <a:normAutofit lnSpcReduction="10000"/>
          </a:bodyPr>
          <a:lstStyle/>
          <a:p>
            <a:pPr>
              <a:lnSpc>
                <a:spcPct val="120000"/>
              </a:lnSpc>
            </a:pPr>
            <a:r>
              <a:rPr lang="en-US" sz="2200" dirty="0"/>
              <a:t>Muhammed Muheisen (Jordan) – documented refugee crises; </a:t>
            </a:r>
            <a:r>
              <a:rPr lang="en-US" sz="2200" i="1" dirty="0" err="1"/>
              <a:t>eg.</a:t>
            </a:r>
            <a:r>
              <a:rPr lang="en-US" sz="2200" dirty="0"/>
              <a:t> </a:t>
            </a:r>
            <a:r>
              <a:rPr lang="en-US" sz="2200" i="1" dirty="0">
                <a:hlinkClick r:id="rId2"/>
              </a:rPr>
              <a:t>Syrian Refugee Children</a:t>
            </a:r>
            <a:endParaRPr lang="en-US" sz="2200" dirty="0"/>
          </a:p>
          <a:p>
            <a:pPr>
              <a:lnSpc>
                <a:spcPct val="120000"/>
              </a:lnSpc>
            </a:pPr>
            <a:r>
              <a:rPr lang="en-US" sz="2200" dirty="0"/>
              <a:t>Ed Kashi (USA) – global health and the environment; </a:t>
            </a:r>
            <a:r>
              <a:rPr lang="en-US" sz="2200" i="1" dirty="0" err="1"/>
              <a:t>eg.</a:t>
            </a:r>
            <a:r>
              <a:rPr lang="en-US" sz="2200" i="1" dirty="0"/>
              <a:t> </a:t>
            </a:r>
            <a:r>
              <a:rPr lang="en-US" sz="2200" i="1" dirty="0">
                <a:hlinkClick r:id="rId3"/>
              </a:rPr>
              <a:t>Curse of the Black Gold</a:t>
            </a:r>
            <a:endParaRPr lang="en-US" sz="2200" i="1" dirty="0"/>
          </a:p>
          <a:p>
            <a:pPr>
              <a:lnSpc>
                <a:spcPct val="120000"/>
              </a:lnSpc>
            </a:pPr>
            <a:r>
              <a:rPr lang="en-US" sz="2200" dirty="0"/>
              <a:t>Tamara Merino (Chile) – cultural traditions and rituals; </a:t>
            </a:r>
            <a:r>
              <a:rPr lang="en-US" sz="2200" i="1" dirty="0" err="1"/>
              <a:t>eg.</a:t>
            </a:r>
            <a:r>
              <a:rPr lang="en-US" sz="2200" i="1" dirty="0"/>
              <a:t> </a:t>
            </a:r>
            <a:r>
              <a:rPr lang="en-US" sz="2200" i="1" dirty="0">
                <a:hlinkClick r:id="rId4"/>
              </a:rPr>
              <a:t>Underland</a:t>
            </a:r>
            <a:endParaRPr lang="en-US" sz="2200" i="1" dirty="0"/>
          </a:p>
          <a:p>
            <a:pPr>
              <a:lnSpc>
                <a:spcPct val="120000"/>
              </a:lnSpc>
            </a:pPr>
            <a:r>
              <a:rPr lang="en-US" sz="2200" dirty="0"/>
              <a:t>Pieter Hugo (South Africa) – images of post-colonial Africa; </a:t>
            </a:r>
            <a:r>
              <a:rPr lang="en-US" sz="2200" i="1" dirty="0" err="1"/>
              <a:t>eg.</a:t>
            </a:r>
            <a:r>
              <a:rPr lang="en-US" sz="2200" i="1" dirty="0"/>
              <a:t> </a:t>
            </a:r>
            <a:r>
              <a:rPr lang="en-US" sz="2200" i="1" dirty="0">
                <a:hlinkClick r:id="rId5"/>
              </a:rPr>
              <a:t>The Hyena and Other Men</a:t>
            </a:r>
            <a:endParaRPr lang="en-US" sz="2200" i="1" dirty="0"/>
          </a:p>
          <a:p>
            <a:pPr>
              <a:lnSpc>
                <a:spcPct val="120000"/>
              </a:lnSpc>
            </a:pPr>
            <a:r>
              <a:rPr lang="en-US" sz="2200" dirty="0"/>
              <a:t>Ashley Gilbertson (USA) – aftermath and consequences of war; </a:t>
            </a:r>
            <a:r>
              <a:rPr lang="en-US" sz="2200" i="1" dirty="0" err="1"/>
              <a:t>eg.</a:t>
            </a:r>
            <a:r>
              <a:rPr lang="en-US" sz="2200" i="1" dirty="0"/>
              <a:t> </a:t>
            </a:r>
            <a:r>
              <a:rPr lang="en-US" sz="2200" i="1" dirty="0">
                <a:hlinkClick r:id="rId6"/>
              </a:rPr>
              <a:t>Bedrooms of the Fallen</a:t>
            </a:r>
            <a:endParaRPr lang="en-US" sz="2200" i="1" dirty="0"/>
          </a:p>
        </p:txBody>
      </p:sp>
    </p:spTree>
    <p:extLst>
      <p:ext uri="{BB962C8B-B14F-4D97-AF65-F5344CB8AC3E}">
        <p14:creationId xmlns:p14="http://schemas.microsoft.com/office/powerpoint/2010/main" val="326190615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CB75EA-C1EB-024F-A100-3CE19F97CDC2}"/>
            </a:ext>
          </a:extLst>
        </p:cNvPr>
        <p:cNvGrpSpPr/>
        <p:nvPr/>
      </p:nvGrpSpPr>
      <p:grpSpPr>
        <a:xfrm>
          <a:off x="0" y="0"/>
          <a:ext cx="0" cy="0"/>
          <a:chOff x="0" y="0"/>
          <a:chExt cx="0" cy="0"/>
        </a:xfrm>
      </p:grpSpPr>
      <p:pic>
        <p:nvPicPr>
          <p:cNvPr id="9" name="Content Placeholder 8">
            <a:extLst>
              <a:ext uri="{FF2B5EF4-FFF2-40B4-BE49-F238E27FC236}">
                <a16:creationId xmlns:a16="http://schemas.microsoft.com/office/drawing/2014/main" id="{E2C813C9-AE08-4E97-3AEB-DF4A8E6F3797}"/>
              </a:ext>
            </a:extLst>
          </p:cNvPr>
          <p:cNvPicPr>
            <a:picLocks noGrp="1" noChangeAspect="1"/>
          </p:cNvPicPr>
          <p:nvPr>
            <p:ph sz="quarter" idx="4"/>
          </p:nvPr>
        </p:nvPicPr>
        <p:blipFill>
          <a:blip r:embed="rId2"/>
          <a:srcRect/>
          <a:stretch/>
        </p:blipFill>
        <p:spPr>
          <a:xfrm>
            <a:off x="5867005" y="0"/>
            <a:ext cx="6324995" cy="6858000"/>
          </a:xfrm>
          <a:prstGeom prst="rect">
            <a:avLst/>
          </a:prstGeom>
        </p:spPr>
      </p:pic>
      <p:sp>
        <p:nvSpPr>
          <p:cNvPr id="2" name="Title 1">
            <a:extLst>
              <a:ext uri="{FF2B5EF4-FFF2-40B4-BE49-F238E27FC236}">
                <a16:creationId xmlns:a16="http://schemas.microsoft.com/office/drawing/2014/main" id="{CA028F7A-7719-772A-24DA-4151295BC173}"/>
              </a:ext>
            </a:extLst>
          </p:cNvPr>
          <p:cNvSpPr>
            <a:spLocks noGrp="1"/>
          </p:cNvSpPr>
          <p:nvPr>
            <p:ph type="title"/>
          </p:nvPr>
        </p:nvSpPr>
        <p:spPr>
          <a:xfrm>
            <a:off x="351690" y="403225"/>
            <a:ext cx="5357815" cy="1325563"/>
          </a:xfrm>
        </p:spPr>
        <p:txBody>
          <a:bodyPr>
            <a:noAutofit/>
          </a:bodyPr>
          <a:lstStyle/>
          <a:p>
            <a:pPr algn="ctr"/>
            <a:r>
              <a:rPr lang="en-US" sz="2800" dirty="0">
                <a:solidFill>
                  <a:schemeClr val="tx1">
                    <a:lumMod val="65000"/>
                    <a:lumOff val="35000"/>
                  </a:schemeClr>
                </a:solidFill>
              </a:rPr>
              <a:t>Diverse, Global, or Under-represented Photojournalists</a:t>
            </a:r>
          </a:p>
        </p:txBody>
      </p:sp>
      <p:sp>
        <p:nvSpPr>
          <p:cNvPr id="3" name="Content Placeholder 2">
            <a:extLst>
              <a:ext uri="{FF2B5EF4-FFF2-40B4-BE49-F238E27FC236}">
                <a16:creationId xmlns:a16="http://schemas.microsoft.com/office/drawing/2014/main" id="{66DDA16D-9D77-9C9E-DD88-7677A5AA027F}"/>
              </a:ext>
            </a:extLst>
          </p:cNvPr>
          <p:cNvSpPr>
            <a:spLocks noGrp="1"/>
          </p:cNvSpPr>
          <p:nvPr>
            <p:ph sz="half" idx="2"/>
          </p:nvPr>
        </p:nvSpPr>
        <p:spPr>
          <a:xfrm>
            <a:off x="533400" y="1728789"/>
            <a:ext cx="5176105" cy="5129212"/>
          </a:xfrm>
        </p:spPr>
        <p:txBody>
          <a:bodyPr>
            <a:normAutofit fontScale="40000" lnSpcReduction="20000"/>
          </a:bodyPr>
          <a:lstStyle/>
          <a:p>
            <a:pPr marL="0" indent="0">
              <a:lnSpc>
                <a:spcPct val="140000"/>
              </a:lnSpc>
              <a:buNone/>
            </a:pPr>
            <a:r>
              <a:rPr lang="en-GB" sz="4300" dirty="0">
                <a:solidFill>
                  <a:schemeClr val="tx1">
                    <a:lumMod val="65000"/>
                    <a:lumOff val="35000"/>
                  </a:schemeClr>
                </a:solidFill>
              </a:rPr>
              <a:t>The photographers in this section broaden the understanding of who tells stories and from what perspective. Coming from a wide range of cultural and geographical backgrounds, these photojournalists often work alongside the communities they photograph. Their images challenge our assumptions about who can tell stories, and what stories can be told at all. Others challenge notions of neutrality or intimacy, getting uncomfortably close to their subjects, occasionally raising ethical questions. While some use tried and tested photography methods, others blend photojournalism with more experimental techniques, blurring the boundary between photography and art, and between objective and subjective reality.  </a:t>
            </a:r>
          </a:p>
          <a:p>
            <a:pPr marL="0" indent="0">
              <a:buNone/>
            </a:pPr>
            <a:endParaRPr lang="en-US" dirty="0"/>
          </a:p>
        </p:txBody>
      </p:sp>
      <p:sp>
        <p:nvSpPr>
          <p:cNvPr id="5" name="Text Placeholder 4">
            <a:extLst>
              <a:ext uri="{FF2B5EF4-FFF2-40B4-BE49-F238E27FC236}">
                <a16:creationId xmlns:a16="http://schemas.microsoft.com/office/drawing/2014/main" id="{CF2D3C78-2483-7385-B9C9-D786C002CBBF}"/>
              </a:ext>
            </a:extLst>
          </p:cNvPr>
          <p:cNvSpPr>
            <a:spLocks noGrp="1"/>
          </p:cNvSpPr>
          <p:nvPr>
            <p:ph type="body" sz="quarter" idx="3"/>
          </p:nvPr>
        </p:nvSpPr>
        <p:spPr>
          <a:xfrm>
            <a:off x="6096000" y="5858670"/>
            <a:ext cx="5938500" cy="823912"/>
          </a:xfrm>
        </p:spPr>
        <p:txBody>
          <a:bodyPr>
            <a:normAutofit fontScale="62500" lnSpcReduction="20000"/>
          </a:bodyPr>
          <a:lstStyle/>
          <a:p>
            <a:pPr algn="r">
              <a:lnSpc>
                <a:spcPct val="140000"/>
              </a:lnSpc>
            </a:pPr>
            <a:r>
              <a:rPr lang="en-US" b="0" dirty="0">
                <a:solidFill>
                  <a:schemeClr val="bg1">
                    <a:lumMod val="95000"/>
                  </a:schemeClr>
                </a:solidFill>
              </a:rPr>
              <a:t>Cristina de Mittel’s series </a:t>
            </a:r>
            <a:r>
              <a:rPr lang="en-US" b="0" i="1" dirty="0">
                <a:solidFill>
                  <a:schemeClr val="bg1">
                    <a:lumMod val="95000"/>
                  </a:schemeClr>
                </a:solidFill>
              </a:rPr>
              <a:t>The </a:t>
            </a:r>
            <a:r>
              <a:rPr lang="en-US" b="0" i="1" dirty="0" err="1">
                <a:solidFill>
                  <a:schemeClr val="bg1">
                    <a:lumMod val="95000"/>
                  </a:schemeClr>
                </a:solidFill>
              </a:rPr>
              <a:t>Afronauts</a:t>
            </a:r>
            <a:r>
              <a:rPr lang="en-US" b="0" i="1" dirty="0">
                <a:solidFill>
                  <a:schemeClr val="bg1">
                    <a:lumMod val="95000"/>
                  </a:schemeClr>
                </a:solidFill>
              </a:rPr>
              <a:t> </a:t>
            </a:r>
            <a:r>
              <a:rPr lang="en-US" b="0" dirty="0">
                <a:solidFill>
                  <a:schemeClr val="bg1">
                    <a:lumMod val="95000"/>
                  </a:schemeClr>
                </a:solidFill>
              </a:rPr>
              <a:t>uses photography to imagine an alternate reality, forcing us to ask questions about our real world.</a:t>
            </a:r>
          </a:p>
        </p:txBody>
      </p:sp>
    </p:spTree>
    <p:extLst>
      <p:ext uri="{BB962C8B-B14F-4D97-AF65-F5344CB8AC3E}">
        <p14:creationId xmlns:p14="http://schemas.microsoft.com/office/powerpoint/2010/main" val="302565646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1807918-6F77-8B3D-AF5D-BD3A885BB336}"/>
            </a:ext>
          </a:extLst>
        </p:cNvPr>
        <p:cNvGrpSpPr/>
        <p:nvPr/>
      </p:nvGrpSpPr>
      <p:grpSpPr>
        <a:xfrm>
          <a:off x="0" y="0"/>
          <a:ext cx="0" cy="0"/>
          <a:chOff x="0" y="0"/>
          <a:chExt cx="0" cy="0"/>
        </a:xfrm>
      </p:grpSpPr>
      <p:sp useBgFill="1">
        <p:nvSpPr>
          <p:cNvPr id="34" name="Rectangle 33">
            <a:extLst>
              <a:ext uri="{FF2B5EF4-FFF2-40B4-BE49-F238E27FC236}">
                <a16:creationId xmlns:a16="http://schemas.microsoft.com/office/drawing/2014/main" id="{18B4B1D5-016B-4EA5-1FF2-CC50514BD8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4404E6F-AEE5-C744-1FFC-3127DD29D7D3}"/>
              </a:ext>
            </a:extLst>
          </p:cNvPr>
          <p:cNvSpPr>
            <a:spLocks noGrp="1"/>
          </p:cNvSpPr>
          <p:nvPr>
            <p:ph type="title"/>
          </p:nvPr>
        </p:nvSpPr>
        <p:spPr>
          <a:xfrm>
            <a:off x="838200" y="1641752"/>
            <a:ext cx="4391025" cy="1323439"/>
          </a:xfrm>
        </p:spPr>
        <p:txBody>
          <a:bodyPr vert="horz" lIns="91440" tIns="45720" rIns="91440" bIns="45720" rtlCol="0" anchor="t">
            <a:normAutofit/>
          </a:bodyPr>
          <a:lstStyle/>
          <a:p>
            <a:r>
              <a:rPr lang="en-US" sz="4000" kern="1200" dirty="0">
                <a:solidFill>
                  <a:schemeClr val="bg1"/>
                </a:solidFill>
                <a:latin typeface="+mj-lt"/>
                <a:ea typeface="+mj-ea"/>
                <a:cs typeface="+mj-cs"/>
              </a:rPr>
              <a:t>Claudia Andujar</a:t>
            </a:r>
            <a:br>
              <a:rPr lang="en-US" sz="4000" kern="1200" dirty="0">
                <a:solidFill>
                  <a:schemeClr val="bg1"/>
                </a:solidFill>
                <a:latin typeface="+mj-lt"/>
                <a:ea typeface="+mj-ea"/>
                <a:cs typeface="+mj-cs"/>
              </a:rPr>
            </a:br>
            <a:r>
              <a:rPr lang="en-US" sz="4000" kern="1200" dirty="0">
                <a:solidFill>
                  <a:schemeClr val="bg1"/>
                </a:solidFill>
                <a:latin typeface="+mj-lt"/>
                <a:ea typeface="+mj-ea"/>
                <a:cs typeface="+mj-cs"/>
              </a:rPr>
              <a:t>(</a:t>
            </a:r>
            <a:r>
              <a:rPr lang="en-US" sz="4000" dirty="0">
                <a:solidFill>
                  <a:schemeClr val="bg1"/>
                </a:solidFill>
              </a:rPr>
              <a:t>Brazil</a:t>
            </a:r>
            <a:r>
              <a:rPr lang="en-US" sz="4000" kern="1200" dirty="0">
                <a:solidFill>
                  <a:schemeClr val="bg1"/>
                </a:solidFill>
                <a:latin typeface="+mj-lt"/>
                <a:ea typeface="+mj-ea"/>
                <a:cs typeface="+mj-cs"/>
              </a:rPr>
              <a:t>)</a:t>
            </a:r>
          </a:p>
        </p:txBody>
      </p:sp>
      <p:sp>
        <p:nvSpPr>
          <p:cNvPr id="4" name="Text Placeholder 3">
            <a:extLst>
              <a:ext uri="{FF2B5EF4-FFF2-40B4-BE49-F238E27FC236}">
                <a16:creationId xmlns:a16="http://schemas.microsoft.com/office/drawing/2014/main" id="{6239547C-56C1-F9A7-677E-7AD8D5E3EC0B}"/>
              </a:ext>
            </a:extLst>
          </p:cNvPr>
          <p:cNvSpPr>
            <a:spLocks noGrp="1"/>
          </p:cNvSpPr>
          <p:nvPr>
            <p:ph type="body" sz="half" idx="2"/>
          </p:nvPr>
        </p:nvSpPr>
        <p:spPr>
          <a:xfrm>
            <a:off x="838200" y="3146400"/>
            <a:ext cx="4214247" cy="2454300"/>
          </a:xfrm>
        </p:spPr>
        <p:txBody>
          <a:bodyPr vert="horz" lIns="91440" tIns="45720" rIns="91440" bIns="45720" rtlCol="0">
            <a:normAutofit/>
          </a:bodyPr>
          <a:lstStyle/>
          <a:p>
            <a:pPr indent="-228600">
              <a:buFont typeface="Arial" panose="020B0604020202020204" pitchFamily="34" charset="0"/>
              <a:buChar char="•"/>
            </a:pPr>
            <a:r>
              <a:rPr lang="en-US" sz="2400" dirty="0">
                <a:solidFill>
                  <a:schemeClr val="bg1">
                    <a:alpha val="80000"/>
                  </a:schemeClr>
                </a:solidFill>
              </a:rPr>
              <a:t>Indigenous rights</a:t>
            </a:r>
          </a:p>
          <a:p>
            <a:pPr indent="-228600">
              <a:buFont typeface="Arial" panose="020B0604020202020204" pitchFamily="34" charset="0"/>
              <a:buChar char="•"/>
            </a:pPr>
            <a:r>
              <a:rPr lang="en-US" sz="2400" dirty="0">
                <a:solidFill>
                  <a:schemeClr val="bg1">
                    <a:alpha val="80000"/>
                  </a:schemeClr>
                </a:solidFill>
              </a:rPr>
              <a:t>Total immersion</a:t>
            </a:r>
          </a:p>
          <a:p>
            <a:pPr indent="-228600">
              <a:buFont typeface="Arial" panose="020B0604020202020204" pitchFamily="34" charset="0"/>
              <a:buChar char="•"/>
            </a:pPr>
            <a:r>
              <a:rPr lang="en-US" sz="2400" dirty="0">
                <a:solidFill>
                  <a:schemeClr val="bg1">
                    <a:alpha val="80000"/>
                  </a:schemeClr>
                </a:solidFill>
              </a:rPr>
              <a:t>Advocacy</a:t>
            </a:r>
          </a:p>
          <a:p>
            <a:pPr indent="-228600">
              <a:buFont typeface="Arial" panose="020B0604020202020204" pitchFamily="34" charset="0"/>
              <a:buChar char="•"/>
            </a:pPr>
            <a:r>
              <a:rPr lang="en-US" sz="2400" dirty="0">
                <a:solidFill>
                  <a:schemeClr val="bg1">
                    <a:alpha val="80000"/>
                  </a:schemeClr>
                </a:solidFill>
              </a:rPr>
              <a:t>Example: </a:t>
            </a:r>
            <a:r>
              <a:rPr lang="en-US" sz="2400" i="1" dirty="0">
                <a:solidFill>
                  <a:schemeClr val="bg1">
                    <a:alpha val="80000"/>
                  </a:schemeClr>
                </a:solidFill>
              </a:rPr>
              <a:t>The </a:t>
            </a:r>
            <a:r>
              <a:rPr lang="en-US" sz="2400" i="1" dirty="0" err="1">
                <a:solidFill>
                  <a:schemeClr val="bg1">
                    <a:alpha val="80000"/>
                  </a:schemeClr>
                </a:solidFill>
              </a:rPr>
              <a:t>Yanomani</a:t>
            </a:r>
            <a:r>
              <a:rPr lang="en-US" sz="2400" i="1" dirty="0">
                <a:solidFill>
                  <a:schemeClr val="bg1">
                    <a:alpha val="80000"/>
                  </a:schemeClr>
                </a:solidFill>
              </a:rPr>
              <a:t> Struggle, Brazil (1970s)</a:t>
            </a:r>
          </a:p>
          <a:p>
            <a:pPr indent="-228600">
              <a:buFont typeface="Arial" panose="020B0604020202020204" pitchFamily="34" charset="0"/>
              <a:buChar char="•"/>
            </a:pPr>
            <a:endParaRPr lang="en-US" sz="2400" dirty="0">
              <a:solidFill>
                <a:schemeClr val="bg1">
                  <a:alpha val="80000"/>
                </a:schemeClr>
              </a:solidFill>
            </a:endParaRPr>
          </a:p>
          <a:p>
            <a:pPr indent="-228600">
              <a:buFont typeface="Arial" panose="020B0604020202020204" pitchFamily="34" charset="0"/>
              <a:buChar char="•"/>
            </a:pPr>
            <a:endParaRPr lang="en-US" sz="2400" dirty="0">
              <a:solidFill>
                <a:schemeClr val="bg1">
                  <a:alpha val="80000"/>
                </a:schemeClr>
              </a:solidFill>
            </a:endParaRPr>
          </a:p>
        </p:txBody>
      </p:sp>
      <p:pic>
        <p:nvPicPr>
          <p:cNvPr id="6" name="Picture 5">
            <a:extLst>
              <a:ext uri="{FF2B5EF4-FFF2-40B4-BE49-F238E27FC236}">
                <a16:creationId xmlns:a16="http://schemas.microsoft.com/office/drawing/2014/main" id="{B82B5BE6-7CA9-41F0-3E22-AA6CEAB89EEB}"/>
              </a:ext>
            </a:extLst>
          </p:cNvPr>
          <p:cNvPicPr>
            <a:picLocks noChangeAspect="1"/>
          </p:cNvPicPr>
          <p:nvPr/>
        </p:nvPicPr>
        <p:blipFill>
          <a:blip r:embed="rId3"/>
          <a:stretch>
            <a:fillRect/>
          </a:stretch>
        </p:blipFill>
        <p:spPr>
          <a:xfrm>
            <a:off x="5052447" y="1222652"/>
            <a:ext cx="6567072" cy="4378048"/>
          </a:xfrm>
          <a:prstGeom prst="rect">
            <a:avLst/>
          </a:prstGeom>
          <a:ln w="25400">
            <a:solidFill>
              <a:schemeClr val="bg1">
                <a:lumMod val="95000"/>
              </a:schemeClr>
            </a:solidFill>
          </a:ln>
        </p:spPr>
      </p:pic>
    </p:spTree>
    <p:extLst>
      <p:ext uri="{BB962C8B-B14F-4D97-AF65-F5344CB8AC3E}">
        <p14:creationId xmlns:p14="http://schemas.microsoft.com/office/powerpoint/2010/main" val="162168250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D44C499-44D2-563B-90EB-73B2BE89385B}"/>
            </a:ext>
          </a:extLst>
        </p:cNvPr>
        <p:cNvGrpSpPr/>
        <p:nvPr/>
      </p:nvGrpSpPr>
      <p:grpSpPr>
        <a:xfrm>
          <a:off x="0" y="0"/>
          <a:ext cx="0" cy="0"/>
          <a:chOff x="0" y="0"/>
          <a:chExt cx="0" cy="0"/>
        </a:xfrm>
      </p:grpSpPr>
      <p:sp useBgFill="1">
        <p:nvSpPr>
          <p:cNvPr id="34" name="Rectangle 33">
            <a:extLst>
              <a:ext uri="{FF2B5EF4-FFF2-40B4-BE49-F238E27FC236}">
                <a16:creationId xmlns:a16="http://schemas.microsoft.com/office/drawing/2014/main" id="{3BA2EB85-0250-CB55-33E9-A0EC03D48F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9638AF9-83F7-6566-0BB8-65779061E20C}"/>
              </a:ext>
            </a:extLst>
          </p:cNvPr>
          <p:cNvSpPr>
            <a:spLocks noGrp="1"/>
          </p:cNvSpPr>
          <p:nvPr>
            <p:ph type="title"/>
          </p:nvPr>
        </p:nvSpPr>
        <p:spPr>
          <a:xfrm>
            <a:off x="838200" y="1641752"/>
            <a:ext cx="4391025" cy="1323439"/>
          </a:xfrm>
        </p:spPr>
        <p:txBody>
          <a:bodyPr vert="horz" lIns="91440" tIns="45720" rIns="91440" bIns="45720" rtlCol="0" anchor="t">
            <a:normAutofit/>
          </a:bodyPr>
          <a:lstStyle/>
          <a:p>
            <a:r>
              <a:rPr lang="en-US" sz="4000" dirty="0">
                <a:solidFill>
                  <a:schemeClr val="bg1"/>
                </a:solidFill>
              </a:rPr>
              <a:t>Zanele </a:t>
            </a:r>
            <a:r>
              <a:rPr lang="en-US" sz="4000" dirty="0" err="1">
                <a:solidFill>
                  <a:schemeClr val="bg1"/>
                </a:solidFill>
              </a:rPr>
              <a:t>Muhoni</a:t>
            </a:r>
            <a:br>
              <a:rPr lang="en-US" sz="4000" kern="1200" dirty="0">
                <a:solidFill>
                  <a:schemeClr val="bg1"/>
                </a:solidFill>
                <a:latin typeface="+mj-lt"/>
                <a:ea typeface="+mj-ea"/>
                <a:cs typeface="+mj-cs"/>
              </a:rPr>
            </a:br>
            <a:r>
              <a:rPr lang="en-US" sz="4000" kern="1200" dirty="0">
                <a:solidFill>
                  <a:schemeClr val="bg1"/>
                </a:solidFill>
                <a:latin typeface="+mj-lt"/>
                <a:ea typeface="+mj-ea"/>
                <a:cs typeface="+mj-cs"/>
              </a:rPr>
              <a:t>(</a:t>
            </a:r>
            <a:r>
              <a:rPr lang="en-US" sz="4000" dirty="0">
                <a:solidFill>
                  <a:schemeClr val="bg1"/>
                </a:solidFill>
              </a:rPr>
              <a:t>South Africa</a:t>
            </a:r>
            <a:r>
              <a:rPr lang="en-US" sz="4000" kern="1200" dirty="0">
                <a:solidFill>
                  <a:schemeClr val="bg1"/>
                </a:solidFill>
                <a:latin typeface="+mj-lt"/>
                <a:ea typeface="+mj-ea"/>
                <a:cs typeface="+mj-cs"/>
              </a:rPr>
              <a:t>)</a:t>
            </a:r>
          </a:p>
        </p:txBody>
      </p:sp>
      <p:sp>
        <p:nvSpPr>
          <p:cNvPr id="4" name="Text Placeholder 3">
            <a:extLst>
              <a:ext uri="{FF2B5EF4-FFF2-40B4-BE49-F238E27FC236}">
                <a16:creationId xmlns:a16="http://schemas.microsoft.com/office/drawing/2014/main" id="{3FB900CD-3124-58DA-11D6-BEC3ABFA0FC4}"/>
              </a:ext>
            </a:extLst>
          </p:cNvPr>
          <p:cNvSpPr>
            <a:spLocks noGrp="1"/>
          </p:cNvSpPr>
          <p:nvPr>
            <p:ph type="body" sz="half" idx="2"/>
          </p:nvPr>
        </p:nvSpPr>
        <p:spPr>
          <a:xfrm>
            <a:off x="838200" y="3146400"/>
            <a:ext cx="4214247" cy="2454300"/>
          </a:xfrm>
        </p:spPr>
        <p:txBody>
          <a:bodyPr vert="horz" lIns="91440" tIns="45720" rIns="91440" bIns="45720" rtlCol="0">
            <a:normAutofit/>
          </a:bodyPr>
          <a:lstStyle/>
          <a:p>
            <a:pPr indent="-228600">
              <a:buFont typeface="Arial" panose="020B0604020202020204" pitchFamily="34" charset="0"/>
              <a:buChar char="•"/>
            </a:pPr>
            <a:r>
              <a:rPr lang="en-US" sz="2400" dirty="0">
                <a:solidFill>
                  <a:schemeClr val="bg1">
                    <a:alpha val="80000"/>
                  </a:schemeClr>
                </a:solidFill>
              </a:rPr>
              <a:t>Social activism</a:t>
            </a:r>
          </a:p>
          <a:p>
            <a:pPr indent="-228600">
              <a:buFont typeface="Arial" panose="020B0604020202020204" pitchFamily="34" charset="0"/>
              <a:buChar char="•"/>
            </a:pPr>
            <a:r>
              <a:rPr lang="en-US" sz="2400" dirty="0">
                <a:solidFill>
                  <a:schemeClr val="bg1">
                    <a:alpha val="80000"/>
                  </a:schemeClr>
                </a:solidFill>
              </a:rPr>
              <a:t>LGBTQ+</a:t>
            </a:r>
          </a:p>
          <a:p>
            <a:pPr indent="-228600">
              <a:buFont typeface="Arial" panose="020B0604020202020204" pitchFamily="34" charset="0"/>
              <a:buChar char="•"/>
            </a:pPr>
            <a:r>
              <a:rPr lang="en-US" sz="2400" dirty="0">
                <a:solidFill>
                  <a:schemeClr val="bg1">
                    <a:alpha val="80000"/>
                  </a:schemeClr>
                </a:solidFill>
              </a:rPr>
              <a:t>Portraiture</a:t>
            </a:r>
          </a:p>
          <a:p>
            <a:pPr indent="-228600">
              <a:buFont typeface="Arial" panose="020B0604020202020204" pitchFamily="34" charset="0"/>
              <a:buChar char="•"/>
            </a:pPr>
            <a:r>
              <a:rPr lang="en-US" sz="2400" dirty="0">
                <a:solidFill>
                  <a:schemeClr val="bg1">
                    <a:alpha val="80000"/>
                  </a:schemeClr>
                </a:solidFill>
              </a:rPr>
              <a:t>Example: </a:t>
            </a:r>
            <a:r>
              <a:rPr lang="en-US" sz="2400" i="1" dirty="0" err="1">
                <a:solidFill>
                  <a:schemeClr val="bg1">
                    <a:alpha val="80000"/>
                  </a:schemeClr>
                </a:solidFill>
              </a:rPr>
              <a:t>Lesidi</a:t>
            </a:r>
            <a:r>
              <a:rPr lang="en-US" sz="2400" i="1" dirty="0">
                <a:solidFill>
                  <a:schemeClr val="bg1">
                    <a:alpha val="80000"/>
                  </a:schemeClr>
                </a:solidFill>
              </a:rPr>
              <a:t> Modise, Mafikeng (2010)</a:t>
            </a:r>
          </a:p>
          <a:p>
            <a:pPr indent="-228600">
              <a:buFont typeface="Arial" panose="020B0604020202020204" pitchFamily="34" charset="0"/>
              <a:buChar char="•"/>
            </a:pPr>
            <a:endParaRPr lang="en-US" sz="2400" dirty="0">
              <a:solidFill>
                <a:schemeClr val="bg1">
                  <a:alpha val="80000"/>
                </a:schemeClr>
              </a:solidFill>
            </a:endParaRPr>
          </a:p>
          <a:p>
            <a:pPr indent="-228600">
              <a:buFont typeface="Arial" panose="020B0604020202020204" pitchFamily="34" charset="0"/>
              <a:buChar char="•"/>
            </a:pPr>
            <a:endParaRPr lang="en-US" sz="2400" dirty="0">
              <a:solidFill>
                <a:schemeClr val="bg1">
                  <a:alpha val="80000"/>
                </a:schemeClr>
              </a:solidFill>
            </a:endParaRPr>
          </a:p>
        </p:txBody>
      </p:sp>
      <p:pic>
        <p:nvPicPr>
          <p:cNvPr id="5" name="Picture 4">
            <a:extLst>
              <a:ext uri="{FF2B5EF4-FFF2-40B4-BE49-F238E27FC236}">
                <a16:creationId xmlns:a16="http://schemas.microsoft.com/office/drawing/2014/main" id="{73501D1B-65B4-5645-FAEE-0D964A7166F5}"/>
              </a:ext>
            </a:extLst>
          </p:cNvPr>
          <p:cNvPicPr>
            <a:picLocks noChangeAspect="1"/>
          </p:cNvPicPr>
          <p:nvPr/>
        </p:nvPicPr>
        <p:blipFill>
          <a:blip r:embed="rId3"/>
          <a:stretch>
            <a:fillRect/>
          </a:stretch>
        </p:blipFill>
        <p:spPr>
          <a:xfrm>
            <a:off x="6252274" y="546100"/>
            <a:ext cx="3810000" cy="5765800"/>
          </a:xfrm>
          <a:prstGeom prst="rect">
            <a:avLst/>
          </a:prstGeom>
          <a:ln w="25400">
            <a:solidFill>
              <a:schemeClr val="bg1">
                <a:lumMod val="95000"/>
              </a:schemeClr>
            </a:solidFill>
          </a:ln>
        </p:spPr>
      </p:pic>
    </p:spTree>
    <p:extLst>
      <p:ext uri="{BB962C8B-B14F-4D97-AF65-F5344CB8AC3E}">
        <p14:creationId xmlns:p14="http://schemas.microsoft.com/office/powerpoint/2010/main" val="163655942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7F49EC4-AC3B-F697-D5A3-E6D328FE344D}"/>
            </a:ext>
          </a:extLst>
        </p:cNvPr>
        <p:cNvGrpSpPr/>
        <p:nvPr/>
      </p:nvGrpSpPr>
      <p:grpSpPr>
        <a:xfrm>
          <a:off x="0" y="0"/>
          <a:ext cx="0" cy="0"/>
          <a:chOff x="0" y="0"/>
          <a:chExt cx="0" cy="0"/>
        </a:xfrm>
      </p:grpSpPr>
      <p:sp useBgFill="1">
        <p:nvSpPr>
          <p:cNvPr id="34" name="Rectangle 33">
            <a:extLst>
              <a:ext uri="{FF2B5EF4-FFF2-40B4-BE49-F238E27FC236}">
                <a16:creationId xmlns:a16="http://schemas.microsoft.com/office/drawing/2014/main" id="{80A7B016-C8D4-B479-92DE-3F9F0CAAE3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3138435-6AA7-D58D-2A9A-3584DA44DEA0}"/>
              </a:ext>
            </a:extLst>
          </p:cNvPr>
          <p:cNvSpPr>
            <a:spLocks noGrp="1"/>
          </p:cNvSpPr>
          <p:nvPr>
            <p:ph type="title"/>
          </p:nvPr>
        </p:nvSpPr>
        <p:spPr>
          <a:xfrm>
            <a:off x="838200" y="1641752"/>
            <a:ext cx="4391025" cy="1323439"/>
          </a:xfrm>
        </p:spPr>
        <p:txBody>
          <a:bodyPr vert="horz" lIns="91440" tIns="45720" rIns="91440" bIns="45720" rtlCol="0" anchor="t">
            <a:normAutofit/>
          </a:bodyPr>
          <a:lstStyle/>
          <a:p>
            <a:r>
              <a:rPr lang="en-US" sz="4000" dirty="0" err="1">
                <a:solidFill>
                  <a:schemeClr val="bg1"/>
                </a:solidFill>
              </a:rPr>
              <a:t>Daniyita</a:t>
            </a:r>
            <a:r>
              <a:rPr lang="en-US" sz="4000" dirty="0">
                <a:solidFill>
                  <a:schemeClr val="bg1"/>
                </a:solidFill>
              </a:rPr>
              <a:t> Singh</a:t>
            </a:r>
            <a:br>
              <a:rPr lang="en-US" sz="4000" kern="1200" dirty="0">
                <a:solidFill>
                  <a:schemeClr val="bg1"/>
                </a:solidFill>
                <a:latin typeface="+mj-lt"/>
                <a:ea typeface="+mj-ea"/>
                <a:cs typeface="+mj-cs"/>
              </a:rPr>
            </a:br>
            <a:r>
              <a:rPr lang="en-US" sz="4000" kern="1200" dirty="0">
                <a:solidFill>
                  <a:schemeClr val="bg1"/>
                </a:solidFill>
                <a:latin typeface="+mj-lt"/>
                <a:ea typeface="+mj-ea"/>
                <a:cs typeface="+mj-cs"/>
              </a:rPr>
              <a:t>(</a:t>
            </a:r>
            <a:r>
              <a:rPr lang="en-US" sz="4000" dirty="0">
                <a:solidFill>
                  <a:schemeClr val="bg1"/>
                </a:solidFill>
              </a:rPr>
              <a:t>India</a:t>
            </a:r>
            <a:r>
              <a:rPr lang="en-US" sz="4000" kern="1200" dirty="0">
                <a:solidFill>
                  <a:schemeClr val="bg1"/>
                </a:solidFill>
                <a:latin typeface="+mj-lt"/>
                <a:ea typeface="+mj-ea"/>
                <a:cs typeface="+mj-cs"/>
              </a:rPr>
              <a:t>)</a:t>
            </a:r>
          </a:p>
        </p:txBody>
      </p:sp>
      <p:sp>
        <p:nvSpPr>
          <p:cNvPr id="4" name="Text Placeholder 3">
            <a:extLst>
              <a:ext uri="{FF2B5EF4-FFF2-40B4-BE49-F238E27FC236}">
                <a16:creationId xmlns:a16="http://schemas.microsoft.com/office/drawing/2014/main" id="{EA3BA823-A689-21EF-F380-ABAEBF14BBAD}"/>
              </a:ext>
            </a:extLst>
          </p:cNvPr>
          <p:cNvSpPr>
            <a:spLocks noGrp="1"/>
          </p:cNvSpPr>
          <p:nvPr>
            <p:ph type="body" sz="half" idx="2"/>
          </p:nvPr>
        </p:nvSpPr>
        <p:spPr>
          <a:xfrm>
            <a:off x="838200" y="3146400"/>
            <a:ext cx="4214247" cy="2454300"/>
          </a:xfrm>
        </p:spPr>
        <p:txBody>
          <a:bodyPr vert="horz" lIns="91440" tIns="45720" rIns="91440" bIns="45720" rtlCol="0">
            <a:normAutofit/>
          </a:bodyPr>
          <a:lstStyle/>
          <a:p>
            <a:pPr indent="-228600">
              <a:buFont typeface="Arial" panose="020B0604020202020204" pitchFamily="34" charset="0"/>
              <a:buChar char="•"/>
            </a:pPr>
            <a:r>
              <a:rPr lang="en-US" sz="2400" dirty="0">
                <a:solidFill>
                  <a:schemeClr val="bg1">
                    <a:alpha val="80000"/>
                  </a:schemeClr>
                </a:solidFill>
              </a:rPr>
              <a:t>Identity</a:t>
            </a:r>
          </a:p>
          <a:p>
            <a:pPr indent="-228600">
              <a:buFont typeface="Arial" panose="020B0604020202020204" pitchFamily="34" charset="0"/>
              <a:buChar char="•"/>
            </a:pPr>
            <a:r>
              <a:rPr lang="en-US" sz="2400" dirty="0">
                <a:solidFill>
                  <a:schemeClr val="bg1">
                    <a:alpha val="80000"/>
                  </a:schemeClr>
                </a:solidFill>
              </a:rPr>
              <a:t>Hijira (third-gender) communities</a:t>
            </a:r>
          </a:p>
          <a:p>
            <a:pPr indent="-228600">
              <a:buFont typeface="Arial" panose="020B0604020202020204" pitchFamily="34" charset="0"/>
              <a:buChar char="•"/>
            </a:pPr>
            <a:r>
              <a:rPr lang="en-US" sz="2400" dirty="0">
                <a:solidFill>
                  <a:schemeClr val="bg1">
                    <a:alpha val="80000"/>
                  </a:schemeClr>
                </a:solidFill>
              </a:rPr>
              <a:t>Everyday moments</a:t>
            </a:r>
          </a:p>
          <a:p>
            <a:pPr indent="-228600">
              <a:buFont typeface="Arial" panose="020B0604020202020204" pitchFamily="34" charset="0"/>
              <a:buChar char="•"/>
            </a:pPr>
            <a:r>
              <a:rPr lang="en-US" sz="2400" dirty="0">
                <a:solidFill>
                  <a:schemeClr val="bg1">
                    <a:alpha val="80000"/>
                  </a:schemeClr>
                </a:solidFill>
              </a:rPr>
              <a:t>Example: </a:t>
            </a:r>
            <a:r>
              <a:rPr lang="en-US" sz="2400" i="1" dirty="0">
                <a:solidFill>
                  <a:schemeClr val="bg1">
                    <a:alpha val="80000"/>
                  </a:schemeClr>
                </a:solidFill>
              </a:rPr>
              <a:t>Myself Mona Ahmed (1992)</a:t>
            </a:r>
          </a:p>
          <a:p>
            <a:pPr indent="-228600">
              <a:buFont typeface="Arial" panose="020B0604020202020204" pitchFamily="34" charset="0"/>
              <a:buChar char="•"/>
            </a:pPr>
            <a:endParaRPr lang="en-US" sz="2400" dirty="0">
              <a:solidFill>
                <a:schemeClr val="bg1">
                  <a:alpha val="80000"/>
                </a:schemeClr>
              </a:solidFill>
            </a:endParaRPr>
          </a:p>
          <a:p>
            <a:pPr indent="-228600">
              <a:buFont typeface="Arial" panose="020B0604020202020204" pitchFamily="34" charset="0"/>
              <a:buChar char="•"/>
            </a:pPr>
            <a:endParaRPr lang="en-US" sz="2400" dirty="0">
              <a:solidFill>
                <a:schemeClr val="bg1">
                  <a:alpha val="80000"/>
                </a:schemeClr>
              </a:solidFill>
            </a:endParaRPr>
          </a:p>
        </p:txBody>
      </p:sp>
      <p:pic>
        <p:nvPicPr>
          <p:cNvPr id="6" name="Picture 5">
            <a:extLst>
              <a:ext uri="{FF2B5EF4-FFF2-40B4-BE49-F238E27FC236}">
                <a16:creationId xmlns:a16="http://schemas.microsoft.com/office/drawing/2014/main" id="{7FECDDB6-9869-254D-CA33-2B3796881AEE}"/>
              </a:ext>
            </a:extLst>
          </p:cNvPr>
          <p:cNvPicPr>
            <a:picLocks noChangeAspect="1"/>
          </p:cNvPicPr>
          <p:nvPr/>
        </p:nvPicPr>
        <p:blipFill>
          <a:blip r:embed="rId3"/>
          <a:stretch>
            <a:fillRect/>
          </a:stretch>
        </p:blipFill>
        <p:spPr>
          <a:xfrm>
            <a:off x="4803408" y="1230178"/>
            <a:ext cx="6767367" cy="4486652"/>
          </a:xfrm>
          <a:prstGeom prst="rect">
            <a:avLst/>
          </a:prstGeom>
          <a:ln w="25400">
            <a:solidFill>
              <a:schemeClr val="bg1">
                <a:lumMod val="95000"/>
              </a:schemeClr>
            </a:solidFill>
          </a:ln>
        </p:spPr>
      </p:pic>
    </p:spTree>
    <p:extLst>
      <p:ext uri="{BB962C8B-B14F-4D97-AF65-F5344CB8AC3E}">
        <p14:creationId xmlns:p14="http://schemas.microsoft.com/office/powerpoint/2010/main" val="62969382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78047EF-2A51-5045-38E4-DF1D1293DD72}"/>
            </a:ext>
          </a:extLst>
        </p:cNvPr>
        <p:cNvGrpSpPr/>
        <p:nvPr/>
      </p:nvGrpSpPr>
      <p:grpSpPr>
        <a:xfrm>
          <a:off x="0" y="0"/>
          <a:ext cx="0" cy="0"/>
          <a:chOff x="0" y="0"/>
          <a:chExt cx="0" cy="0"/>
        </a:xfrm>
      </p:grpSpPr>
      <p:sp useBgFill="1">
        <p:nvSpPr>
          <p:cNvPr id="34" name="Rectangle 33">
            <a:extLst>
              <a:ext uri="{FF2B5EF4-FFF2-40B4-BE49-F238E27FC236}">
                <a16:creationId xmlns:a16="http://schemas.microsoft.com/office/drawing/2014/main" id="{E71D3023-7E3F-A170-C8E9-738B8EBFD7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8451644-158D-9B46-8794-03B5E40996BE}"/>
              </a:ext>
            </a:extLst>
          </p:cNvPr>
          <p:cNvSpPr>
            <a:spLocks noGrp="1"/>
          </p:cNvSpPr>
          <p:nvPr>
            <p:ph type="title"/>
          </p:nvPr>
        </p:nvSpPr>
        <p:spPr>
          <a:xfrm>
            <a:off x="838200" y="1641752"/>
            <a:ext cx="4391025" cy="1323439"/>
          </a:xfrm>
        </p:spPr>
        <p:txBody>
          <a:bodyPr vert="horz" lIns="91440" tIns="45720" rIns="91440" bIns="45720" rtlCol="0" anchor="t">
            <a:normAutofit/>
          </a:bodyPr>
          <a:lstStyle/>
          <a:p>
            <a:r>
              <a:rPr lang="en-US" sz="4000" dirty="0">
                <a:solidFill>
                  <a:schemeClr val="bg1"/>
                </a:solidFill>
              </a:rPr>
              <a:t>Abbas Attar</a:t>
            </a:r>
            <a:br>
              <a:rPr lang="en-US" sz="4000" kern="1200" dirty="0">
                <a:solidFill>
                  <a:schemeClr val="bg1"/>
                </a:solidFill>
                <a:latin typeface="+mj-lt"/>
                <a:ea typeface="+mj-ea"/>
                <a:cs typeface="+mj-cs"/>
              </a:rPr>
            </a:br>
            <a:r>
              <a:rPr lang="en-US" sz="4000" kern="1200" dirty="0">
                <a:solidFill>
                  <a:schemeClr val="bg1"/>
                </a:solidFill>
                <a:latin typeface="+mj-lt"/>
                <a:ea typeface="+mj-ea"/>
                <a:cs typeface="+mj-cs"/>
              </a:rPr>
              <a:t>(</a:t>
            </a:r>
            <a:r>
              <a:rPr lang="en-US" sz="4000" dirty="0">
                <a:solidFill>
                  <a:schemeClr val="bg1"/>
                </a:solidFill>
              </a:rPr>
              <a:t>Iran/France</a:t>
            </a:r>
            <a:r>
              <a:rPr lang="en-US" sz="4000" kern="1200" dirty="0">
                <a:solidFill>
                  <a:schemeClr val="bg1"/>
                </a:solidFill>
                <a:latin typeface="+mj-lt"/>
                <a:ea typeface="+mj-ea"/>
                <a:cs typeface="+mj-cs"/>
              </a:rPr>
              <a:t>)</a:t>
            </a:r>
          </a:p>
        </p:txBody>
      </p:sp>
      <p:sp>
        <p:nvSpPr>
          <p:cNvPr id="4" name="Text Placeholder 3">
            <a:extLst>
              <a:ext uri="{FF2B5EF4-FFF2-40B4-BE49-F238E27FC236}">
                <a16:creationId xmlns:a16="http://schemas.microsoft.com/office/drawing/2014/main" id="{1A3E2514-ABBC-453E-6D00-540AB8530011}"/>
              </a:ext>
            </a:extLst>
          </p:cNvPr>
          <p:cNvSpPr>
            <a:spLocks noGrp="1"/>
          </p:cNvSpPr>
          <p:nvPr>
            <p:ph type="body" sz="half" idx="2"/>
          </p:nvPr>
        </p:nvSpPr>
        <p:spPr>
          <a:xfrm>
            <a:off x="838200" y="3146400"/>
            <a:ext cx="4214247" cy="2454300"/>
          </a:xfrm>
        </p:spPr>
        <p:txBody>
          <a:bodyPr vert="horz" lIns="91440" tIns="45720" rIns="91440" bIns="45720" rtlCol="0">
            <a:normAutofit/>
          </a:bodyPr>
          <a:lstStyle/>
          <a:p>
            <a:pPr indent="-228600">
              <a:buFont typeface="Arial" panose="020B0604020202020204" pitchFamily="34" charset="0"/>
              <a:buChar char="•"/>
            </a:pPr>
            <a:r>
              <a:rPr lang="en-US" sz="2400" dirty="0">
                <a:solidFill>
                  <a:schemeClr val="bg1">
                    <a:alpha val="80000"/>
                  </a:schemeClr>
                </a:solidFill>
              </a:rPr>
              <a:t>Societies in conflict</a:t>
            </a:r>
          </a:p>
          <a:p>
            <a:pPr indent="-228600">
              <a:buFont typeface="Arial" panose="020B0604020202020204" pitchFamily="34" charset="0"/>
              <a:buChar char="•"/>
            </a:pPr>
            <a:r>
              <a:rPr lang="en-US" sz="2400" dirty="0">
                <a:solidFill>
                  <a:schemeClr val="bg1">
                    <a:alpha val="80000"/>
                  </a:schemeClr>
                </a:solidFill>
              </a:rPr>
              <a:t>Religion</a:t>
            </a:r>
          </a:p>
          <a:p>
            <a:pPr indent="-228600">
              <a:buFont typeface="Arial" panose="020B0604020202020204" pitchFamily="34" charset="0"/>
              <a:buChar char="•"/>
            </a:pPr>
            <a:r>
              <a:rPr lang="en-US" sz="2400" dirty="0">
                <a:solidFill>
                  <a:schemeClr val="bg1">
                    <a:alpha val="80000"/>
                  </a:schemeClr>
                </a:solidFill>
              </a:rPr>
              <a:t>Tradition vs modernity</a:t>
            </a:r>
          </a:p>
          <a:p>
            <a:pPr indent="-228600">
              <a:buFont typeface="Arial" panose="020B0604020202020204" pitchFamily="34" charset="0"/>
              <a:buChar char="•"/>
            </a:pPr>
            <a:r>
              <a:rPr lang="en-US" sz="2400" dirty="0">
                <a:solidFill>
                  <a:schemeClr val="bg1">
                    <a:alpha val="80000"/>
                  </a:schemeClr>
                </a:solidFill>
              </a:rPr>
              <a:t>Example: </a:t>
            </a:r>
            <a:r>
              <a:rPr lang="en-US" sz="2400" i="1" dirty="0">
                <a:solidFill>
                  <a:schemeClr val="bg1">
                    <a:alpha val="80000"/>
                  </a:schemeClr>
                </a:solidFill>
              </a:rPr>
              <a:t>Artificial Leg, Beirut (1977)</a:t>
            </a:r>
          </a:p>
          <a:p>
            <a:pPr indent="-228600">
              <a:buFont typeface="Arial" panose="020B0604020202020204" pitchFamily="34" charset="0"/>
              <a:buChar char="•"/>
            </a:pPr>
            <a:endParaRPr lang="en-US" sz="2400" dirty="0">
              <a:solidFill>
                <a:schemeClr val="bg1">
                  <a:alpha val="80000"/>
                </a:schemeClr>
              </a:solidFill>
            </a:endParaRPr>
          </a:p>
          <a:p>
            <a:pPr indent="-228600">
              <a:buFont typeface="Arial" panose="020B0604020202020204" pitchFamily="34" charset="0"/>
              <a:buChar char="•"/>
            </a:pPr>
            <a:endParaRPr lang="en-US" sz="2400" dirty="0">
              <a:solidFill>
                <a:schemeClr val="bg1">
                  <a:alpha val="80000"/>
                </a:schemeClr>
              </a:solidFill>
            </a:endParaRPr>
          </a:p>
        </p:txBody>
      </p:sp>
      <p:pic>
        <p:nvPicPr>
          <p:cNvPr id="5" name="Picture 4">
            <a:extLst>
              <a:ext uri="{FF2B5EF4-FFF2-40B4-BE49-F238E27FC236}">
                <a16:creationId xmlns:a16="http://schemas.microsoft.com/office/drawing/2014/main" id="{7565C473-5594-A922-58FB-C66552F51CE1}"/>
              </a:ext>
            </a:extLst>
          </p:cNvPr>
          <p:cNvPicPr>
            <a:picLocks noChangeAspect="1"/>
          </p:cNvPicPr>
          <p:nvPr/>
        </p:nvPicPr>
        <p:blipFill>
          <a:blip r:embed="rId3"/>
          <a:stretch>
            <a:fillRect/>
          </a:stretch>
        </p:blipFill>
        <p:spPr>
          <a:xfrm>
            <a:off x="5052447" y="1341207"/>
            <a:ext cx="6426897" cy="4259493"/>
          </a:xfrm>
          <a:prstGeom prst="rect">
            <a:avLst/>
          </a:prstGeom>
          <a:ln w="25400">
            <a:solidFill>
              <a:schemeClr val="bg1">
                <a:lumMod val="95000"/>
              </a:schemeClr>
            </a:solidFill>
          </a:ln>
        </p:spPr>
      </p:pic>
    </p:spTree>
    <p:extLst>
      <p:ext uri="{BB962C8B-B14F-4D97-AF65-F5344CB8AC3E}">
        <p14:creationId xmlns:p14="http://schemas.microsoft.com/office/powerpoint/2010/main" val="164575628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869FA8A-B75E-1598-CC82-72D0DBFE4FB4}"/>
            </a:ext>
          </a:extLst>
        </p:cNvPr>
        <p:cNvGrpSpPr/>
        <p:nvPr/>
      </p:nvGrpSpPr>
      <p:grpSpPr>
        <a:xfrm>
          <a:off x="0" y="0"/>
          <a:ext cx="0" cy="0"/>
          <a:chOff x="0" y="0"/>
          <a:chExt cx="0" cy="0"/>
        </a:xfrm>
      </p:grpSpPr>
      <p:sp useBgFill="1">
        <p:nvSpPr>
          <p:cNvPr id="34" name="Rectangle 33">
            <a:extLst>
              <a:ext uri="{FF2B5EF4-FFF2-40B4-BE49-F238E27FC236}">
                <a16:creationId xmlns:a16="http://schemas.microsoft.com/office/drawing/2014/main" id="{C4C63AFA-6CE6-8570-FF49-AB9E0DC6E7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A3F2D74-9717-8366-A40E-D0A4B1CB6642}"/>
              </a:ext>
            </a:extLst>
          </p:cNvPr>
          <p:cNvSpPr>
            <a:spLocks noGrp="1"/>
          </p:cNvSpPr>
          <p:nvPr>
            <p:ph type="title"/>
          </p:nvPr>
        </p:nvSpPr>
        <p:spPr>
          <a:xfrm>
            <a:off x="838200" y="1641752"/>
            <a:ext cx="4391025" cy="1323439"/>
          </a:xfrm>
        </p:spPr>
        <p:txBody>
          <a:bodyPr vert="horz" lIns="91440" tIns="45720" rIns="91440" bIns="45720" rtlCol="0" anchor="t">
            <a:normAutofit/>
          </a:bodyPr>
          <a:lstStyle/>
          <a:p>
            <a:r>
              <a:rPr lang="en-US" sz="4000" dirty="0">
                <a:solidFill>
                  <a:schemeClr val="bg1"/>
                </a:solidFill>
              </a:rPr>
              <a:t>Cristina Garcia </a:t>
            </a:r>
            <a:br>
              <a:rPr lang="en-US" sz="4000" dirty="0">
                <a:solidFill>
                  <a:schemeClr val="bg1"/>
                </a:solidFill>
              </a:rPr>
            </a:br>
            <a:r>
              <a:rPr lang="en-US" sz="4000" dirty="0">
                <a:solidFill>
                  <a:schemeClr val="bg1"/>
                </a:solidFill>
              </a:rPr>
              <a:t>Rodero </a:t>
            </a:r>
            <a:r>
              <a:rPr lang="en-US" sz="4000" kern="1200" dirty="0">
                <a:solidFill>
                  <a:schemeClr val="bg1"/>
                </a:solidFill>
                <a:latin typeface="+mj-lt"/>
                <a:ea typeface="+mj-ea"/>
                <a:cs typeface="+mj-cs"/>
              </a:rPr>
              <a:t>(</a:t>
            </a:r>
            <a:r>
              <a:rPr lang="en-US" sz="4000" dirty="0">
                <a:solidFill>
                  <a:schemeClr val="bg1"/>
                </a:solidFill>
              </a:rPr>
              <a:t>Spain</a:t>
            </a:r>
            <a:r>
              <a:rPr lang="en-US" sz="4000" kern="1200" dirty="0">
                <a:solidFill>
                  <a:schemeClr val="bg1"/>
                </a:solidFill>
                <a:latin typeface="+mj-lt"/>
                <a:ea typeface="+mj-ea"/>
                <a:cs typeface="+mj-cs"/>
              </a:rPr>
              <a:t>)</a:t>
            </a:r>
          </a:p>
        </p:txBody>
      </p:sp>
      <p:sp>
        <p:nvSpPr>
          <p:cNvPr id="4" name="Text Placeholder 3">
            <a:extLst>
              <a:ext uri="{FF2B5EF4-FFF2-40B4-BE49-F238E27FC236}">
                <a16:creationId xmlns:a16="http://schemas.microsoft.com/office/drawing/2014/main" id="{13E6EF2E-E78F-5B54-5E9D-D0B2DBA04920}"/>
              </a:ext>
            </a:extLst>
          </p:cNvPr>
          <p:cNvSpPr>
            <a:spLocks noGrp="1"/>
          </p:cNvSpPr>
          <p:nvPr>
            <p:ph type="body" sz="half" idx="2"/>
          </p:nvPr>
        </p:nvSpPr>
        <p:spPr>
          <a:xfrm>
            <a:off x="838200" y="3146400"/>
            <a:ext cx="4214247" cy="2454300"/>
          </a:xfrm>
        </p:spPr>
        <p:txBody>
          <a:bodyPr vert="horz" lIns="91440" tIns="45720" rIns="91440" bIns="45720" rtlCol="0">
            <a:normAutofit/>
          </a:bodyPr>
          <a:lstStyle/>
          <a:p>
            <a:pPr indent="-228600">
              <a:buFont typeface="Arial" panose="020B0604020202020204" pitchFamily="34" charset="0"/>
              <a:buChar char="•"/>
            </a:pPr>
            <a:r>
              <a:rPr lang="en-US" sz="2400" dirty="0">
                <a:solidFill>
                  <a:schemeClr val="bg1">
                    <a:alpha val="80000"/>
                  </a:schemeClr>
                </a:solidFill>
              </a:rPr>
              <a:t>Tradition</a:t>
            </a:r>
          </a:p>
          <a:p>
            <a:pPr indent="-228600">
              <a:buFont typeface="Arial" panose="020B0604020202020204" pitchFamily="34" charset="0"/>
              <a:buChar char="•"/>
            </a:pPr>
            <a:r>
              <a:rPr lang="en-US" sz="2400" dirty="0">
                <a:solidFill>
                  <a:schemeClr val="bg1">
                    <a:alpha val="80000"/>
                  </a:schemeClr>
                </a:solidFill>
              </a:rPr>
              <a:t>Ritual</a:t>
            </a:r>
          </a:p>
          <a:p>
            <a:pPr indent="-228600">
              <a:buFont typeface="Arial" panose="020B0604020202020204" pitchFamily="34" charset="0"/>
              <a:buChar char="•"/>
            </a:pPr>
            <a:r>
              <a:rPr lang="en-US" sz="2400" dirty="0">
                <a:solidFill>
                  <a:schemeClr val="bg1">
                    <a:alpha val="80000"/>
                  </a:schemeClr>
                </a:solidFill>
              </a:rPr>
              <a:t>Collective identity</a:t>
            </a:r>
          </a:p>
          <a:p>
            <a:pPr indent="-228600">
              <a:buFont typeface="Arial" panose="020B0604020202020204" pitchFamily="34" charset="0"/>
              <a:buChar char="•"/>
            </a:pPr>
            <a:r>
              <a:rPr lang="en-US" sz="2400" dirty="0">
                <a:solidFill>
                  <a:schemeClr val="bg1">
                    <a:alpha val="80000"/>
                  </a:schemeClr>
                </a:solidFill>
              </a:rPr>
              <a:t>Example: </a:t>
            </a:r>
            <a:r>
              <a:rPr lang="en-US" sz="2400" i="1" dirty="0">
                <a:solidFill>
                  <a:schemeClr val="bg1">
                    <a:alpha val="80000"/>
                  </a:schemeClr>
                </a:solidFill>
              </a:rPr>
              <a:t>Espana Occulta, Spain (1980)</a:t>
            </a:r>
          </a:p>
          <a:p>
            <a:pPr indent="-228600">
              <a:buFont typeface="Arial" panose="020B0604020202020204" pitchFamily="34" charset="0"/>
              <a:buChar char="•"/>
            </a:pPr>
            <a:endParaRPr lang="en-US" sz="2400" dirty="0">
              <a:solidFill>
                <a:schemeClr val="bg1">
                  <a:alpha val="80000"/>
                </a:schemeClr>
              </a:solidFill>
            </a:endParaRPr>
          </a:p>
          <a:p>
            <a:pPr indent="-228600">
              <a:buFont typeface="Arial" panose="020B0604020202020204" pitchFamily="34" charset="0"/>
              <a:buChar char="•"/>
            </a:pPr>
            <a:endParaRPr lang="en-US" sz="2400" dirty="0">
              <a:solidFill>
                <a:schemeClr val="bg1">
                  <a:alpha val="80000"/>
                </a:schemeClr>
              </a:solidFill>
            </a:endParaRPr>
          </a:p>
        </p:txBody>
      </p:sp>
      <p:pic>
        <p:nvPicPr>
          <p:cNvPr id="6" name="Picture 5">
            <a:extLst>
              <a:ext uri="{FF2B5EF4-FFF2-40B4-BE49-F238E27FC236}">
                <a16:creationId xmlns:a16="http://schemas.microsoft.com/office/drawing/2014/main" id="{AABF3F29-06E4-F4F9-A378-C6C71357DB8F}"/>
              </a:ext>
            </a:extLst>
          </p:cNvPr>
          <p:cNvPicPr>
            <a:picLocks noChangeAspect="1"/>
          </p:cNvPicPr>
          <p:nvPr/>
        </p:nvPicPr>
        <p:blipFill>
          <a:blip r:embed="rId3"/>
          <a:stretch>
            <a:fillRect/>
          </a:stretch>
        </p:blipFill>
        <p:spPr>
          <a:xfrm>
            <a:off x="5409336" y="1467327"/>
            <a:ext cx="5944464" cy="3923346"/>
          </a:xfrm>
          <a:prstGeom prst="rect">
            <a:avLst/>
          </a:prstGeom>
          <a:ln w="25400">
            <a:solidFill>
              <a:schemeClr val="bg1">
                <a:lumMod val="95000"/>
              </a:schemeClr>
            </a:solidFill>
          </a:ln>
        </p:spPr>
      </p:pic>
    </p:spTree>
    <p:extLst>
      <p:ext uri="{BB962C8B-B14F-4D97-AF65-F5344CB8AC3E}">
        <p14:creationId xmlns:p14="http://schemas.microsoft.com/office/powerpoint/2010/main" val="268302798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F607693-31EF-CC2C-E6F6-496EE7B53A63}"/>
            </a:ext>
          </a:extLst>
        </p:cNvPr>
        <p:cNvGrpSpPr/>
        <p:nvPr/>
      </p:nvGrpSpPr>
      <p:grpSpPr>
        <a:xfrm>
          <a:off x="0" y="0"/>
          <a:ext cx="0" cy="0"/>
          <a:chOff x="0" y="0"/>
          <a:chExt cx="0" cy="0"/>
        </a:xfrm>
      </p:grpSpPr>
      <p:sp useBgFill="1">
        <p:nvSpPr>
          <p:cNvPr id="34" name="Rectangle 33">
            <a:extLst>
              <a:ext uri="{FF2B5EF4-FFF2-40B4-BE49-F238E27FC236}">
                <a16:creationId xmlns:a16="http://schemas.microsoft.com/office/drawing/2014/main" id="{2D8A7605-A2EC-4416-B475-E190EB73EE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0AB87A1-A652-D707-149E-19B8537CCD0E}"/>
              </a:ext>
            </a:extLst>
          </p:cNvPr>
          <p:cNvSpPr>
            <a:spLocks noGrp="1"/>
          </p:cNvSpPr>
          <p:nvPr>
            <p:ph type="title"/>
          </p:nvPr>
        </p:nvSpPr>
        <p:spPr>
          <a:xfrm>
            <a:off x="838200" y="1641752"/>
            <a:ext cx="4391025" cy="1323439"/>
          </a:xfrm>
        </p:spPr>
        <p:txBody>
          <a:bodyPr vert="horz" lIns="91440" tIns="45720" rIns="91440" bIns="45720" rtlCol="0" anchor="t">
            <a:normAutofit/>
          </a:bodyPr>
          <a:lstStyle/>
          <a:p>
            <a:r>
              <a:rPr lang="en-US" sz="4000" dirty="0">
                <a:solidFill>
                  <a:schemeClr val="bg1"/>
                </a:solidFill>
              </a:rPr>
              <a:t>Nina Berman</a:t>
            </a:r>
            <a:br>
              <a:rPr lang="en-US" sz="4000" kern="1200" dirty="0">
                <a:solidFill>
                  <a:schemeClr val="bg1"/>
                </a:solidFill>
                <a:latin typeface="+mj-lt"/>
                <a:ea typeface="+mj-ea"/>
                <a:cs typeface="+mj-cs"/>
              </a:rPr>
            </a:br>
            <a:r>
              <a:rPr lang="en-US" sz="4000" kern="1200" dirty="0">
                <a:solidFill>
                  <a:schemeClr val="bg1"/>
                </a:solidFill>
                <a:latin typeface="+mj-lt"/>
                <a:ea typeface="+mj-ea"/>
                <a:cs typeface="+mj-cs"/>
              </a:rPr>
              <a:t>(</a:t>
            </a:r>
            <a:r>
              <a:rPr lang="en-US" sz="4000" dirty="0">
                <a:solidFill>
                  <a:schemeClr val="bg1"/>
                </a:solidFill>
              </a:rPr>
              <a:t>USA</a:t>
            </a:r>
            <a:r>
              <a:rPr lang="en-US" sz="4000" kern="1200" dirty="0">
                <a:solidFill>
                  <a:schemeClr val="bg1"/>
                </a:solidFill>
                <a:latin typeface="+mj-lt"/>
                <a:ea typeface="+mj-ea"/>
                <a:cs typeface="+mj-cs"/>
              </a:rPr>
              <a:t>)</a:t>
            </a:r>
          </a:p>
        </p:txBody>
      </p:sp>
      <p:sp>
        <p:nvSpPr>
          <p:cNvPr id="4" name="Text Placeholder 3">
            <a:extLst>
              <a:ext uri="{FF2B5EF4-FFF2-40B4-BE49-F238E27FC236}">
                <a16:creationId xmlns:a16="http://schemas.microsoft.com/office/drawing/2014/main" id="{B13AC703-C08C-32E9-3463-0053AE9FB876}"/>
              </a:ext>
            </a:extLst>
          </p:cNvPr>
          <p:cNvSpPr>
            <a:spLocks noGrp="1"/>
          </p:cNvSpPr>
          <p:nvPr>
            <p:ph type="body" sz="half" idx="2"/>
          </p:nvPr>
        </p:nvSpPr>
        <p:spPr>
          <a:xfrm>
            <a:off x="838200" y="3146400"/>
            <a:ext cx="4214247" cy="2454300"/>
          </a:xfrm>
        </p:spPr>
        <p:txBody>
          <a:bodyPr vert="horz" lIns="91440" tIns="45720" rIns="91440" bIns="45720" rtlCol="0">
            <a:normAutofit/>
          </a:bodyPr>
          <a:lstStyle/>
          <a:p>
            <a:pPr indent="-228600">
              <a:buFont typeface="Arial" panose="020B0604020202020204" pitchFamily="34" charset="0"/>
              <a:buChar char="•"/>
            </a:pPr>
            <a:r>
              <a:rPr lang="en-US" sz="2400" dirty="0">
                <a:solidFill>
                  <a:schemeClr val="bg1">
                    <a:alpha val="80000"/>
                  </a:schemeClr>
                </a:solidFill>
              </a:rPr>
              <a:t>Militarism</a:t>
            </a:r>
          </a:p>
          <a:p>
            <a:pPr indent="-228600">
              <a:buFont typeface="Arial" panose="020B0604020202020204" pitchFamily="34" charset="0"/>
              <a:buChar char="•"/>
            </a:pPr>
            <a:r>
              <a:rPr lang="en-US" sz="2400" dirty="0">
                <a:solidFill>
                  <a:schemeClr val="bg1">
                    <a:alpha val="80000"/>
                  </a:schemeClr>
                </a:solidFill>
              </a:rPr>
              <a:t>Trauma</a:t>
            </a:r>
          </a:p>
          <a:p>
            <a:pPr indent="-228600">
              <a:buFont typeface="Arial" panose="020B0604020202020204" pitchFamily="34" charset="0"/>
              <a:buChar char="•"/>
            </a:pPr>
            <a:r>
              <a:rPr lang="en-US" sz="2400" dirty="0">
                <a:solidFill>
                  <a:schemeClr val="bg1">
                    <a:alpha val="80000"/>
                  </a:schemeClr>
                </a:solidFill>
              </a:rPr>
              <a:t>American identity</a:t>
            </a:r>
          </a:p>
          <a:p>
            <a:pPr indent="-228600">
              <a:buFont typeface="Arial" panose="020B0604020202020204" pitchFamily="34" charset="0"/>
              <a:buChar char="•"/>
            </a:pPr>
            <a:r>
              <a:rPr lang="en-US" sz="2400" dirty="0">
                <a:solidFill>
                  <a:schemeClr val="bg1">
                    <a:alpha val="80000"/>
                  </a:schemeClr>
                </a:solidFill>
              </a:rPr>
              <a:t>Example: </a:t>
            </a:r>
            <a:r>
              <a:rPr lang="en-US" sz="2400" i="1" dirty="0">
                <a:solidFill>
                  <a:schemeClr val="bg1">
                    <a:alpha val="80000"/>
                  </a:schemeClr>
                </a:solidFill>
              </a:rPr>
              <a:t>Marine Wedding, Illinois (2006)</a:t>
            </a:r>
          </a:p>
          <a:p>
            <a:pPr indent="-228600">
              <a:buFont typeface="Arial" panose="020B0604020202020204" pitchFamily="34" charset="0"/>
              <a:buChar char="•"/>
            </a:pPr>
            <a:endParaRPr lang="en-US" sz="2400" dirty="0">
              <a:solidFill>
                <a:schemeClr val="bg1">
                  <a:alpha val="80000"/>
                </a:schemeClr>
              </a:solidFill>
            </a:endParaRPr>
          </a:p>
          <a:p>
            <a:pPr indent="-228600">
              <a:buFont typeface="Arial" panose="020B0604020202020204" pitchFamily="34" charset="0"/>
              <a:buChar char="•"/>
            </a:pPr>
            <a:endParaRPr lang="en-US" sz="2400" dirty="0">
              <a:solidFill>
                <a:schemeClr val="bg1">
                  <a:alpha val="80000"/>
                </a:schemeClr>
              </a:solidFill>
            </a:endParaRPr>
          </a:p>
        </p:txBody>
      </p:sp>
      <p:pic>
        <p:nvPicPr>
          <p:cNvPr id="5" name="Picture 4">
            <a:extLst>
              <a:ext uri="{FF2B5EF4-FFF2-40B4-BE49-F238E27FC236}">
                <a16:creationId xmlns:a16="http://schemas.microsoft.com/office/drawing/2014/main" id="{DCF66C72-B7DD-5FFC-2F3D-04677830CE15}"/>
              </a:ext>
            </a:extLst>
          </p:cNvPr>
          <p:cNvPicPr>
            <a:picLocks noChangeAspect="1"/>
          </p:cNvPicPr>
          <p:nvPr/>
        </p:nvPicPr>
        <p:blipFill>
          <a:blip r:embed="rId3"/>
          <a:stretch>
            <a:fillRect/>
          </a:stretch>
        </p:blipFill>
        <p:spPr>
          <a:xfrm>
            <a:off x="6298885" y="459720"/>
            <a:ext cx="3927866" cy="5938559"/>
          </a:xfrm>
          <a:prstGeom prst="rect">
            <a:avLst/>
          </a:prstGeom>
          <a:ln w="25400">
            <a:solidFill>
              <a:schemeClr val="bg1">
                <a:lumMod val="95000"/>
              </a:schemeClr>
            </a:solidFill>
          </a:ln>
        </p:spPr>
      </p:pic>
    </p:spTree>
    <p:extLst>
      <p:ext uri="{BB962C8B-B14F-4D97-AF65-F5344CB8AC3E}">
        <p14:creationId xmlns:p14="http://schemas.microsoft.com/office/powerpoint/2010/main" val="128172404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B7CB3E2-8A3C-428D-BBED-1980C13EAF27}"/>
            </a:ext>
          </a:extLst>
        </p:cNvPr>
        <p:cNvGrpSpPr/>
        <p:nvPr/>
      </p:nvGrpSpPr>
      <p:grpSpPr>
        <a:xfrm>
          <a:off x="0" y="0"/>
          <a:ext cx="0" cy="0"/>
          <a:chOff x="0" y="0"/>
          <a:chExt cx="0" cy="0"/>
        </a:xfrm>
      </p:grpSpPr>
      <p:sp useBgFill="1">
        <p:nvSpPr>
          <p:cNvPr id="34" name="Rectangle 33">
            <a:extLst>
              <a:ext uri="{FF2B5EF4-FFF2-40B4-BE49-F238E27FC236}">
                <a16:creationId xmlns:a16="http://schemas.microsoft.com/office/drawing/2014/main" id="{B538D6B3-0CB3-6307-142E-B34617AC7F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25743D3-71CE-8E91-3D98-D0CEF086BFAE}"/>
              </a:ext>
            </a:extLst>
          </p:cNvPr>
          <p:cNvSpPr>
            <a:spLocks noGrp="1"/>
          </p:cNvSpPr>
          <p:nvPr>
            <p:ph type="title"/>
          </p:nvPr>
        </p:nvSpPr>
        <p:spPr>
          <a:xfrm>
            <a:off x="838200" y="1641752"/>
            <a:ext cx="4391025" cy="1323439"/>
          </a:xfrm>
        </p:spPr>
        <p:txBody>
          <a:bodyPr vert="horz" lIns="91440" tIns="45720" rIns="91440" bIns="45720" rtlCol="0" anchor="t">
            <a:normAutofit/>
          </a:bodyPr>
          <a:lstStyle/>
          <a:p>
            <a:r>
              <a:rPr lang="en-US" sz="4000" dirty="0">
                <a:solidFill>
                  <a:schemeClr val="bg1"/>
                </a:solidFill>
              </a:rPr>
              <a:t>Bieke Depoorter</a:t>
            </a:r>
            <a:br>
              <a:rPr lang="en-US" sz="4000" kern="1200" dirty="0">
                <a:solidFill>
                  <a:schemeClr val="bg1"/>
                </a:solidFill>
                <a:latin typeface="+mj-lt"/>
                <a:ea typeface="+mj-ea"/>
                <a:cs typeface="+mj-cs"/>
              </a:rPr>
            </a:br>
            <a:r>
              <a:rPr lang="en-US" sz="4000" kern="1200" dirty="0">
                <a:solidFill>
                  <a:schemeClr val="bg1"/>
                </a:solidFill>
                <a:latin typeface="+mj-lt"/>
                <a:ea typeface="+mj-ea"/>
                <a:cs typeface="+mj-cs"/>
              </a:rPr>
              <a:t>(</a:t>
            </a:r>
            <a:r>
              <a:rPr lang="en-US" sz="4000" dirty="0">
                <a:solidFill>
                  <a:schemeClr val="bg1"/>
                </a:solidFill>
              </a:rPr>
              <a:t>Belgium</a:t>
            </a:r>
            <a:r>
              <a:rPr lang="en-US" sz="4000" kern="1200" dirty="0">
                <a:solidFill>
                  <a:schemeClr val="bg1"/>
                </a:solidFill>
                <a:latin typeface="+mj-lt"/>
                <a:ea typeface="+mj-ea"/>
                <a:cs typeface="+mj-cs"/>
              </a:rPr>
              <a:t>)</a:t>
            </a:r>
          </a:p>
        </p:txBody>
      </p:sp>
      <p:sp>
        <p:nvSpPr>
          <p:cNvPr id="4" name="Text Placeholder 3">
            <a:extLst>
              <a:ext uri="{FF2B5EF4-FFF2-40B4-BE49-F238E27FC236}">
                <a16:creationId xmlns:a16="http://schemas.microsoft.com/office/drawing/2014/main" id="{0930233C-2D92-F73F-6C49-DEBB7646E71E}"/>
              </a:ext>
            </a:extLst>
          </p:cNvPr>
          <p:cNvSpPr>
            <a:spLocks noGrp="1"/>
          </p:cNvSpPr>
          <p:nvPr>
            <p:ph type="body" sz="half" idx="2"/>
          </p:nvPr>
        </p:nvSpPr>
        <p:spPr>
          <a:xfrm>
            <a:off x="838200" y="3146400"/>
            <a:ext cx="4214247" cy="2454300"/>
          </a:xfrm>
        </p:spPr>
        <p:txBody>
          <a:bodyPr vert="horz" lIns="91440" tIns="45720" rIns="91440" bIns="45720" rtlCol="0">
            <a:normAutofit/>
          </a:bodyPr>
          <a:lstStyle/>
          <a:p>
            <a:pPr indent="-228600">
              <a:buFont typeface="Arial" panose="020B0604020202020204" pitchFamily="34" charset="0"/>
              <a:buChar char="•"/>
            </a:pPr>
            <a:r>
              <a:rPr lang="en-US" sz="2400" dirty="0">
                <a:solidFill>
                  <a:schemeClr val="bg1">
                    <a:alpha val="80000"/>
                  </a:schemeClr>
                </a:solidFill>
              </a:rPr>
              <a:t>Subjectivity of photography</a:t>
            </a:r>
          </a:p>
          <a:p>
            <a:pPr indent="-228600">
              <a:buFont typeface="Arial" panose="020B0604020202020204" pitchFamily="34" charset="0"/>
              <a:buChar char="•"/>
            </a:pPr>
            <a:r>
              <a:rPr lang="en-US" sz="2400" dirty="0">
                <a:solidFill>
                  <a:schemeClr val="bg1">
                    <a:alpha val="80000"/>
                  </a:schemeClr>
                </a:solidFill>
              </a:rPr>
              <a:t>Intimacy and access</a:t>
            </a:r>
          </a:p>
          <a:p>
            <a:pPr indent="-228600">
              <a:buFont typeface="Arial" panose="020B0604020202020204" pitchFamily="34" charset="0"/>
              <a:buChar char="•"/>
            </a:pPr>
            <a:r>
              <a:rPr lang="en-US" sz="2400" dirty="0">
                <a:solidFill>
                  <a:schemeClr val="bg1">
                    <a:alpha val="80000"/>
                  </a:schemeClr>
                </a:solidFill>
              </a:rPr>
              <a:t>Astronomy</a:t>
            </a:r>
          </a:p>
          <a:p>
            <a:pPr indent="-228600">
              <a:buFont typeface="Arial" panose="020B0604020202020204" pitchFamily="34" charset="0"/>
              <a:buChar char="•"/>
            </a:pPr>
            <a:r>
              <a:rPr lang="en-US" sz="2400" dirty="0">
                <a:solidFill>
                  <a:schemeClr val="bg1">
                    <a:alpha val="80000"/>
                  </a:schemeClr>
                </a:solidFill>
              </a:rPr>
              <a:t>Example: </a:t>
            </a:r>
            <a:r>
              <a:rPr lang="en-US" sz="2400" i="1" dirty="0">
                <a:solidFill>
                  <a:schemeClr val="bg1">
                    <a:alpha val="80000"/>
                  </a:schemeClr>
                </a:solidFill>
              </a:rPr>
              <a:t>Egypt, Cairo (2012)</a:t>
            </a:r>
          </a:p>
          <a:p>
            <a:pPr indent="-228600">
              <a:buFont typeface="Arial" panose="020B0604020202020204" pitchFamily="34" charset="0"/>
              <a:buChar char="•"/>
            </a:pPr>
            <a:endParaRPr lang="en-US" sz="2400" dirty="0">
              <a:solidFill>
                <a:schemeClr val="bg1">
                  <a:alpha val="80000"/>
                </a:schemeClr>
              </a:solidFill>
            </a:endParaRPr>
          </a:p>
          <a:p>
            <a:pPr indent="-228600">
              <a:buFont typeface="Arial" panose="020B0604020202020204" pitchFamily="34" charset="0"/>
              <a:buChar char="•"/>
            </a:pPr>
            <a:endParaRPr lang="en-US" sz="2400" dirty="0">
              <a:solidFill>
                <a:schemeClr val="bg1">
                  <a:alpha val="80000"/>
                </a:schemeClr>
              </a:solidFill>
            </a:endParaRPr>
          </a:p>
        </p:txBody>
      </p:sp>
      <p:pic>
        <p:nvPicPr>
          <p:cNvPr id="5" name="Picture 4">
            <a:extLst>
              <a:ext uri="{FF2B5EF4-FFF2-40B4-BE49-F238E27FC236}">
                <a16:creationId xmlns:a16="http://schemas.microsoft.com/office/drawing/2014/main" id="{DAD30732-CAA4-6453-469F-7DA1B1A789B3}"/>
              </a:ext>
            </a:extLst>
          </p:cNvPr>
          <p:cNvPicPr>
            <a:picLocks noChangeAspect="1"/>
          </p:cNvPicPr>
          <p:nvPr/>
        </p:nvPicPr>
        <p:blipFill>
          <a:blip r:embed="rId3"/>
          <a:stretch>
            <a:fillRect/>
          </a:stretch>
        </p:blipFill>
        <p:spPr>
          <a:xfrm>
            <a:off x="5812169" y="812119"/>
            <a:ext cx="5541631" cy="5233762"/>
          </a:xfrm>
          <a:prstGeom prst="rect">
            <a:avLst/>
          </a:prstGeom>
          <a:ln w="25400">
            <a:solidFill>
              <a:schemeClr val="bg1">
                <a:lumMod val="95000"/>
              </a:schemeClr>
            </a:solidFill>
          </a:ln>
        </p:spPr>
      </p:pic>
    </p:spTree>
    <p:extLst>
      <p:ext uri="{BB962C8B-B14F-4D97-AF65-F5344CB8AC3E}">
        <p14:creationId xmlns:p14="http://schemas.microsoft.com/office/powerpoint/2010/main" val="19361561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47B90EE-1DF8-05DF-1EEC-C2E73E2E930F}"/>
            </a:ext>
          </a:extLst>
        </p:cNvPr>
        <p:cNvGrpSpPr/>
        <p:nvPr/>
      </p:nvGrpSpPr>
      <p:grpSpPr>
        <a:xfrm>
          <a:off x="0" y="0"/>
          <a:ext cx="0" cy="0"/>
          <a:chOff x="0" y="0"/>
          <a:chExt cx="0" cy="0"/>
        </a:xfrm>
      </p:grpSpPr>
      <p:sp useBgFill="1">
        <p:nvSpPr>
          <p:cNvPr id="34" name="Rectangle 33">
            <a:extLst>
              <a:ext uri="{FF2B5EF4-FFF2-40B4-BE49-F238E27FC236}">
                <a16:creationId xmlns:a16="http://schemas.microsoft.com/office/drawing/2014/main" id="{A73DF3A4-486B-7519-B9F5-2B0D19FF71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25F838E-19E7-7D52-C890-B1885F34BBDB}"/>
              </a:ext>
            </a:extLst>
          </p:cNvPr>
          <p:cNvSpPr>
            <a:spLocks noGrp="1"/>
          </p:cNvSpPr>
          <p:nvPr>
            <p:ph type="title"/>
          </p:nvPr>
        </p:nvSpPr>
        <p:spPr>
          <a:xfrm>
            <a:off x="838200" y="1641752"/>
            <a:ext cx="4391025" cy="1323439"/>
          </a:xfrm>
        </p:spPr>
        <p:txBody>
          <a:bodyPr vert="horz" lIns="91440" tIns="45720" rIns="91440" bIns="45720" rtlCol="0" anchor="t">
            <a:normAutofit/>
          </a:bodyPr>
          <a:lstStyle/>
          <a:p>
            <a:r>
              <a:rPr lang="en-US" sz="4000" dirty="0">
                <a:solidFill>
                  <a:schemeClr val="bg1"/>
                </a:solidFill>
              </a:rPr>
              <a:t>Sohrab Hura</a:t>
            </a:r>
            <a:br>
              <a:rPr lang="en-US" sz="4000" kern="1200" dirty="0">
                <a:solidFill>
                  <a:schemeClr val="bg1"/>
                </a:solidFill>
                <a:latin typeface="+mj-lt"/>
                <a:ea typeface="+mj-ea"/>
                <a:cs typeface="+mj-cs"/>
              </a:rPr>
            </a:br>
            <a:r>
              <a:rPr lang="en-US" sz="4000" kern="1200" dirty="0">
                <a:solidFill>
                  <a:schemeClr val="bg1"/>
                </a:solidFill>
                <a:latin typeface="+mj-lt"/>
                <a:ea typeface="+mj-ea"/>
                <a:cs typeface="+mj-cs"/>
              </a:rPr>
              <a:t>(</a:t>
            </a:r>
            <a:r>
              <a:rPr lang="en-US" sz="4000" dirty="0">
                <a:solidFill>
                  <a:schemeClr val="bg1"/>
                </a:solidFill>
              </a:rPr>
              <a:t>India</a:t>
            </a:r>
            <a:r>
              <a:rPr lang="en-US" sz="4000" kern="1200" dirty="0">
                <a:solidFill>
                  <a:schemeClr val="bg1"/>
                </a:solidFill>
                <a:latin typeface="+mj-lt"/>
                <a:ea typeface="+mj-ea"/>
                <a:cs typeface="+mj-cs"/>
              </a:rPr>
              <a:t>)</a:t>
            </a:r>
          </a:p>
        </p:txBody>
      </p:sp>
      <p:sp>
        <p:nvSpPr>
          <p:cNvPr id="4" name="Text Placeholder 3">
            <a:extLst>
              <a:ext uri="{FF2B5EF4-FFF2-40B4-BE49-F238E27FC236}">
                <a16:creationId xmlns:a16="http://schemas.microsoft.com/office/drawing/2014/main" id="{64F6D79B-0E3A-6220-ED75-5B48AAF38472}"/>
              </a:ext>
            </a:extLst>
          </p:cNvPr>
          <p:cNvSpPr>
            <a:spLocks noGrp="1"/>
          </p:cNvSpPr>
          <p:nvPr>
            <p:ph type="body" sz="half" idx="2"/>
          </p:nvPr>
        </p:nvSpPr>
        <p:spPr>
          <a:xfrm>
            <a:off x="838200" y="3146400"/>
            <a:ext cx="4214247" cy="2454300"/>
          </a:xfrm>
        </p:spPr>
        <p:txBody>
          <a:bodyPr vert="horz" lIns="91440" tIns="45720" rIns="91440" bIns="45720" rtlCol="0">
            <a:normAutofit/>
          </a:bodyPr>
          <a:lstStyle/>
          <a:p>
            <a:pPr indent="-228600">
              <a:buFont typeface="Arial" panose="020B0604020202020204" pitchFamily="34" charset="0"/>
              <a:buChar char="•"/>
            </a:pPr>
            <a:r>
              <a:rPr lang="en-US" sz="2400" dirty="0">
                <a:solidFill>
                  <a:schemeClr val="bg1">
                    <a:alpha val="80000"/>
                  </a:schemeClr>
                </a:solidFill>
              </a:rPr>
              <a:t>Experimental</a:t>
            </a:r>
          </a:p>
          <a:p>
            <a:pPr indent="-228600">
              <a:buFont typeface="Arial" panose="020B0604020202020204" pitchFamily="34" charset="0"/>
              <a:buChar char="•"/>
            </a:pPr>
            <a:r>
              <a:rPr lang="en-US" sz="2400" dirty="0">
                <a:solidFill>
                  <a:schemeClr val="bg1">
                    <a:alpha val="80000"/>
                  </a:schemeClr>
                </a:solidFill>
              </a:rPr>
              <a:t>Fragmented imagery</a:t>
            </a:r>
          </a:p>
          <a:p>
            <a:pPr indent="-228600">
              <a:buFont typeface="Arial" panose="020B0604020202020204" pitchFamily="34" charset="0"/>
              <a:buChar char="•"/>
            </a:pPr>
            <a:r>
              <a:rPr lang="en-US" sz="2400" dirty="0">
                <a:solidFill>
                  <a:schemeClr val="bg1">
                    <a:alpha val="80000"/>
                  </a:schemeClr>
                </a:solidFill>
              </a:rPr>
              <a:t>Surreality</a:t>
            </a:r>
          </a:p>
          <a:p>
            <a:pPr indent="-228600">
              <a:buFont typeface="Arial" panose="020B0604020202020204" pitchFamily="34" charset="0"/>
              <a:buChar char="•"/>
            </a:pPr>
            <a:r>
              <a:rPr lang="en-US" sz="2400" dirty="0">
                <a:solidFill>
                  <a:schemeClr val="bg1">
                    <a:alpha val="80000"/>
                  </a:schemeClr>
                </a:solidFill>
              </a:rPr>
              <a:t>Example: </a:t>
            </a:r>
            <a:r>
              <a:rPr lang="en-US" sz="2400" i="1" dirty="0">
                <a:solidFill>
                  <a:schemeClr val="bg1">
                    <a:alpha val="80000"/>
                  </a:schemeClr>
                </a:solidFill>
              </a:rPr>
              <a:t>Moths, Cambodia (2011)</a:t>
            </a:r>
          </a:p>
          <a:p>
            <a:pPr indent="-228600">
              <a:buFont typeface="Arial" panose="020B0604020202020204" pitchFamily="34" charset="0"/>
              <a:buChar char="•"/>
            </a:pPr>
            <a:endParaRPr lang="en-US" sz="2400" dirty="0">
              <a:solidFill>
                <a:schemeClr val="bg1">
                  <a:alpha val="80000"/>
                </a:schemeClr>
              </a:solidFill>
            </a:endParaRPr>
          </a:p>
          <a:p>
            <a:pPr indent="-228600">
              <a:buFont typeface="Arial" panose="020B0604020202020204" pitchFamily="34" charset="0"/>
              <a:buChar char="•"/>
            </a:pPr>
            <a:endParaRPr lang="en-US" sz="2400" dirty="0">
              <a:solidFill>
                <a:schemeClr val="bg1">
                  <a:alpha val="80000"/>
                </a:schemeClr>
              </a:solidFill>
            </a:endParaRPr>
          </a:p>
        </p:txBody>
      </p:sp>
      <p:pic>
        <p:nvPicPr>
          <p:cNvPr id="6" name="Picture 5">
            <a:extLst>
              <a:ext uri="{FF2B5EF4-FFF2-40B4-BE49-F238E27FC236}">
                <a16:creationId xmlns:a16="http://schemas.microsoft.com/office/drawing/2014/main" id="{E3218D90-0D58-7BBC-475E-BB25BAB87A57}"/>
              </a:ext>
            </a:extLst>
          </p:cNvPr>
          <p:cNvPicPr>
            <a:picLocks noChangeAspect="1"/>
          </p:cNvPicPr>
          <p:nvPr/>
        </p:nvPicPr>
        <p:blipFill>
          <a:blip r:embed="rId3"/>
          <a:stretch>
            <a:fillRect/>
          </a:stretch>
        </p:blipFill>
        <p:spPr>
          <a:xfrm>
            <a:off x="5450961" y="1397124"/>
            <a:ext cx="6119816" cy="4063751"/>
          </a:xfrm>
          <a:prstGeom prst="rect">
            <a:avLst/>
          </a:prstGeom>
          <a:ln w="25400">
            <a:solidFill>
              <a:schemeClr val="bg1">
                <a:lumMod val="95000"/>
              </a:schemeClr>
            </a:solidFill>
          </a:ln>
        </p:spPr>
      </p:pic>
    </p:spTree>
    <p:extLst>
      <p:ext uri="{BB962C8B-B14F-4D97-AF65-F5344CB8AC3E}">
        <p14:creationId xmlns:p14="http://schemas.microsoft.com/office/powerpoint/2010/main" val="271593488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493D2CF-D38B-C9D5-30E7-6CEED87D4F77}"/>
            </a:ext>
          </a:extLst>
        </p:cNvPr>
        <p:cNvGrpSpPr/>
        <p:nvPr/>
      </p:nvGrpSpPr>
      <p:grpSpPr>
        <a:xfrm>
          <a:off x="0" y="0"/>
          <a:ext cx="0" cy="0"/>
          <a:chOff x="0" y="0"/>
          <a:chExt cx="0" cy="0"/>
        </a:xfrm>
      </p:grpSpPr>
      <p:sp useBgFill="1">
        <p:nvSpPr>
          <p:cNvPr id="34" name="Rectangle 33">
            <a:extLst>
              <a:ext uri="{FF2B5EF4-FFF2-40B4-BE49-F238E27FC236}">
                <a16:creationId xmlns:a16="http://schemas.microsoft.com/office/drawing/2014/main" id="{330B23AA-028F-5B40-3ECE-9BECF7B255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9ACE96D-026B-A57A-FB3A-1DA1F3890A33}"/>
              </a:ext>
            </a:extLst>
          </p:cNvPr>
          <p:cNvSpPr>
            <a:spLocks noGrp="1"/>
          </p:cNvSpPr>
          <p:nvPr>
            <p:ph type="title"/>
          </p:nvPr>
        </p:nvSpPr>
        <p:spPr>
          <a:xfrm>
            <a:off x="838200" y="1641752"/>
            <a:ext cx="4391025" cy="1323439"/>
          </a:xfrm>
        </p:spPr>
        <p:txBody>
          <a:bodyPr vert="horz" lIns="91440" tIns="45720" rIns="91440" bIns="45720" rtlCol="0" anchor="t">
            <a:normAutofit/>
          </a:bodyPr>
          <a:lstStyle/>
          <a:p>
            <a:r>
              <a:rPr lang="en-US" sz="4000" dirty="0">
                <a:solidFill>
                  <a:schemeClr val="bg1"/>
                </a:solidFill>
              </a:rPr>
              <a:t>LaToya Ruby Frazier</a:t>
            </a:r>
            <a:br>
              <a:rPr lang="en-US" sz="4000" kern="1200" dirty="0">
                <a:solidFill>
                  <a:schemeClr val="bg1"/>
                </a:solidFill>
                <a:latin typeface="+mj-lt"/>
                <a:ea typeface="+mj-ea"/>
                <a:cs typeface="+mj-cs"/>
              </a:rPr>
            </a:br>
            <a:r>
              <a:rPr lang="en-US" sz="4000" kern="1200" dirty="0">
                <a:solidFill>
                  <a:schemeClr val="bg1"/>
                </a:solidFill>
                <a:latin typeface="+mj-lt"/>
                <a:ea typeface="+mj-ea"/>
                <a:cs typeface="+mj-cs"/>
              </a:rPr>
              <a:t>(</a:t>
            </a:r>
            <a:r>
              <a:rPr lang="en-US" sz="4000" dirty="0">
                <a:solidFill>
                  <a:schemeClr val="bg1"/>
                </a:solidFill>
              </a:rPr>
              <a:t>USA</a:t>
            </a:r>
            <a:r>
              <a:rPr lang="en-US" sz="4000" kern="1200" dirty="0">
                <a:solidFill>
                  <a:schemeClr val="bg1"/>
                </a:solidFill>
                <a:latin typeface="+mj-lt"/>
                <a:ea typeface="+mj-ea"/>
                <a:cs typeface="+mj-cs"/>
              </a:rPr>
              <a:t>)</a:t>
            </a:r>
          </a:p>
        </p:txBody>
      </p:sp>
      <p:sp>
        <p:nvSpPr>
          <p:cNvPr id="4" name="Text Placeholder 3">
            <a:extLst>
              <a:ext uri="{FF2B5EF4-FFF2-40B4-BE49-F238E27FC236}">
                <a16:creationId xmlns:a16="http://schemas.microsoft.com/office/drawing/2014/main" id="{65AD39A7-D725-0467-59FE-E1BECFB63646}"/>
              </a:ext>
            </a:extLst>
          </p:cNvPr>
          <p:cNvSpPr>
            <a:spLocks noGrp="1"/>
          </p:cNvSpPr>
          <p:nvPr>
            <p:ph type="body" sz="half" idx="2"/>
          </p:nvPr>
        </p:nvSpPr>
        <p:spPr>
          <a:xfrm>
            <a:off x="838200" y="3146400"/>
            <a:ext cx="4214247" cy="2454300"/>
          </a:xfrm>
        </p:spPr>
        <p:txBody>
          <a:bodyPr vert="horz" lIns="91440" tIns="45720" rIns="91440" bIns="45720" rtlCol="0">
            <a:normAutofit/>
          </a:bodyPr>
          <a:lstStyle/>
          <a:p>
            <a:pPr indent="-228600">
              <a:buFont typeface="Arial" panose="020B0604020202020204" pitchFamily="34" charset="0"/>
              <a:buChar char="•"/>
            </a:pPr>
            <a:r>
              <a:rPr lang="en-US" sz="2400" dirty="0">
                <a:solidFill>
                  <a:schemeClr val="bg1">
                    <a:alpha val="80000"/>
                  </a:schemeClr>
                </a:solidFill>
              </a:rPr>
              <a:t>Race</a:t>
            </a:r>
          </a:p>
          <a:p>
            <a:pPr indent="-228600">
              <a:buFont typeface="Arial" panose="020B0604020202020204" pitchFamily="34" charset="0"/>
              <a:buChar char="•"/>
            </a:pPr>
            <a:r>
              <a:rPr lang="en-US" sz="2400" dirty="0">
                <a:solidFill>
                  <a:schemeClr val="bg1">
                    <a:alpha val="80000"/>
                  </a:schemeClr>
                </a:solidFill>
              </a:rPr>
              <a:t>Family</a:t>
            </a:r>
          </a:p>
          <a:p>
            <a:pPr indent="-228600">
              <a:buFont typeface="Arial" panose="020B0604020202020204" pitchFamily="34" charset="0"/>
              <a:buChar char="•"/>
            </a:pPr>
            <a:r>
              <a:rPr lang="en-US" sz="2400" dirty="0">
                <a:solidFill>
                  <a:schemeClr val="bg1">
                    <a:alpha val="80000"/>
                  </a:schemeClr>
                </a:solidFill>
              </a:rPr>
              <a:t>Community advocacy</a:t>
            </a:r>
          </a:p>
          <a:p>
            <a:pPr indent="-228600">
              <a:buFont typeface="Arial" panose="020B0604020202020204" pitchFamily="34" charset="0"/>
              <a:buChar char="•"/>
            </a:pPr>
            <a:r>
              <a:rPr lang="en-US" sz="2400" dirty="0">
                <a:solidFill>
                  <a:schemeClr val="bg1">
                    <a:alpha val="80000"/>
                  </a:schemeClr>
                </a:solidFill>
              </a:rPr>
              <a:t>Example: </a:t>
            </a:r>
            <a:r>
              <a:rPr lang="en-US" sz="2400" i="1" dirty="0">
                <a:solidFill>
                  <a:schemeClr val="bg1">
                    <a:alpha val="80000"/>
                  </a:schemeClr>
                </a:solidFill>
              </a:rPr>
              <a:t>The Notion of Family (2014)</a:t>
            </a:r>
          </a:p>
          <a:p>
            <a:pPr indent="-228600">
              <a:buFont typeface="Arial" panose="020B0604020202020204" pitchFamily="34" charset="0"/>
              <a:buChar char="•"/>
            </a:pPr>
            <a:endParaRPr lang="en-US" sz="2400" dirty="0">
              <a:solidFill>
                <a:schemeClr val="bg1">
                  <a:alpha val="80000"/>
                </a:schemeClr>
              </a:solidFill>
            </a:endParaRPr>
          </a:p>
          <a:p>
            <a:pPr indent="-228600">
              <a:buFont typeface="Arial" panose="020B0604020202020204" pitchFamily="34" charset="0"/>
              <a:buChar char="•"/>
            </a:pPr>
            <a:endParaRPr lang="en-US" sz="2400" dirty="0">
              <a:solidFill>
                <a:schemeClr val="bg1">
                  <a:alpha val="80000"/>
                </a:schemeClr>
              </a:solidFill>
            </a:endParaRPr>
          </a:p>
        </p:txBody>
      </p:sp>
      <p:pic>
        <p:nvPicPr>
          <p:cNvPr id="5" name="Picture 4">
            <a:extLst>
              <a:ext uri="{FF2B5EF4-FFF2-40B4-BE49-F238E27FC236}">
                <a16:creationId xmlns:a16="http://schemas.microsoft.com/office/drawing/2014/main" id="{932BB62A-61D1-AA3B-A6BB-890C8CC0734A}"/>
              </a:ext>
            </a:extLst>
          </p:cNvPr>
          <p:cNvPicPr>
            <a:picLocks noChangeAspect="1"/>
          </p:cNvPicPr>
          <p:nvPr/>
        </p:nvPicPr>
        <p:blipFill>
          <a:blip r:embed="rId3"/>
          <a:stretch>
            <a:fillRect/>
          </a:stretch>
        </p:blipFill>
        <p:spPr>
          <a:xfrm>
            <a:off x="5463467" y="985127"/>
            <a:ext cx="6046788" cy="4887745"/>
          </a:xfrm>
          <a:prstGeom prst="rect">
            <a:avLst/>
          </a:prstGeom>
        </p:spPr>
      </p:pic>
    </p:spTree>
    <p:extLst>
      <p:ext uri="{BB962C8B-B14F-4D97-AF65-F5344CB8AC3E}">
        <p14:creationId xmlns:p14="http://schemas.microsoft.com/office/powerpoint/2010/main" val="98983160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3E38538-9A6E-51D7-E38F-799F18582AF4}"/>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00D12F79-5F17-88E2-14B7-EA891A2E71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 y="-5705"/>
            <a:ext cx="12191990" cy="1694346"/>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D1FC883-A4EA-3C9D-4466-59BF3C8EC004}"/>
              </a:ext>
            </a:extLst>
          </p:cNvPr>
          <p:cNvSpPr>
            <a:spLocks noGrp="1"/>
          </p:cNvSpPr>
          <p:nvPr>
            <p:ph type="title"/>
          </p:nvPr>
        </p:nvSpPr>
        <p:spPr>
          <a:xfrm>
            <a:off x="609600" y="637762"/>
            <a:ext cx="11258549" cy="900131"/>
          </a:xfrm>
        </p:spPr>
        <p:txBody>
          <a:bodyPr anchor="t">
            <a:normAutofit fontScale="90000"/>
          </a:bodyPr>
          <a:lstStyle/>
          <a:p>
            <a:r>
              <a:rPr lang="en-US" sz="4000" dirty="0">
                <a:solidFill>
                  <a:schemeClr val="bg1"/>
                </a:solidFill>
              </a:rPr>
              <a:t>Diverse, Global, Under-represented – You Also Might Like:</a:t>
            </a:r>
          </a:p>
        </p:txBody>
      </p:sp>
      <p:sp>
        <p:nvSpPr>
          <p:cNvPr id="12" name="Rectangle 11">
            <a:extLst>
              <a:ext uri="{FF2B5EF4-FFF2-40B4-BE49-F238E27FC236}">
                <a16:creationId xmlns:a16="http://schemas.microsoft.com/office/drawing/2014/main" id="{13F67BB3-8D28-B216-9B30-DA5C8023B5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88641"/>
            <a:ext cx="12191990" cy="516935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0A2ECBA-DB27-B9A8-0F88-142B507D6E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56851" y="2010758"/>
            <a:ext cx="457190" cy="457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Content Placeholder 4">
            <a:extLst>
              <a:ext uri="{FF2B5EF4-FFF2-40B4-BE49-F238E27FC236}">
                <a16:creationId xmlns:a16="http://schemas.microsoft.com/office/drawing/2014/main" id="{46D8DAC7-360B-F6DD-E4BA-58F83447DDB6}"/>
              </a:ext>
            </a:extLst>
          </p:cNvPr>
          <p:cNvSpPr>
            <a:spLocks noGrp="1"/>
          </p:cNvSpPr>
          <p:nvPr>
            <p:ph idx="1"/>
          </p:nvPr>
        </p:nvSpPr>
        <p:spPr>
          <a:xfrm>
            <a:off x="1155548" y="2217343"/>
            <a:ext cx="9880893" cy="4053919"/>
          </a:xfrm>
        </p:spPr>
        <p:txBody>
          <a:bodyPr>
            <a:normAutofit fontScale="92500"/>
          </a:bodyPr>
          <a:lstStyle/>
          <a:p>
            <a:pPr>
              <a:lnSpc>
                <a:spcPct val="120000"/>
              </a:lnSpc>
            </a:pPr>
            <a:r>
              <a:rPr lang="en-US" sz="2200" dirty="0"/>
              <a:t>Samuel Aranda (Spain) – images from the Arab world; </a:t>
            </a:r>
            <a:r>
              <a:rPr lang="en-US" sz="2200" i="1" dirty="0" err="1"/>
              <a:t>eg.</a:t>
            </a:r>
            <a:r>
              <a:rPr lang="en-US" sz="2200" dirty="0"/>
              <a:t> </a:t>
            </a:r>
            <a:r>
              <a:rPr lang="en-US" sz="2200" i="1" dirty="0">
                <a:hlinkClick r:id="rId2"/>
              </a:rPr>
              <a:t>Mother and Son, Yemen</a:t>
            </a:r>
            <a:endParaRPr lang="en-US" sz="2200" dirty="0"/>
          </a:p>
          <a:p>
            <a:pPr>
              <a:lnSpc>
                <a:spcPct val="120000"/>
              </a:lnSpc>
            </a:pPr>
            <a:r>
              <a:rPr lang="en-US" sz="2200" dirty="0" err="1"/>
              <a:t>Shahidal</a:t>
            </a:r>
            <a:r>
              <a:rPr lang="en-US" sz="2200" dirty="0"/>
              <a:t> Alam (Bangladesh) – social justice and activism; </a:t>
            </a:r>
            <a:r>
              <a:rPr lang="en-US" sz="2200" i="1" dirty="0" err="1"/>
              <a:t>eg.</a:t>
            </a:r>
            <a:r>
              <a:rPr lang="en-US" sz="2200" i="1" dirty="0"/>
              <a:t> </a:t>
            </a:r>
            <a:r>
              <a:rPr lang="en-US" sz="2200" i="1" dirty="0">
                <a:hlinkClick r:id="rId3"/>
              </a:rPr>
              <a:t>Workers and Protests in Bangladesh</a:t>
            </a:r>
            <a:endParaRPr lang="en-US" sz="2200" i="1" dirty="0"/>
          </a:p>
          <a:p>
            <a:pPr>
              <a:lnSpc>
                <a:spcPct val="120000"/>
              </a:lnSpc>
            </a:pPr>
            <a:r>
              <a:rPr lang="en-US" sz="2200" dirty="0"/>
              <a:t>Chien-Chi Chiang (Chinese Taiwan/USA) – mental health and migration; </a:t>
            </a:r>
            <a:r>
              <a:rPr lang="en-US" sz="2200" i="1" dirty="0" err="1"/>
              <a:t>eg.</a:t>
            </a:r>
            <a:r>
              <a:rPr lang="en-US" sz="2200" i="1" dirty="0"/>
              <a:t> </a:t>
            </a:r>
            <a:r>
              <a:rPr lang="en-US" sz="2200" i="1" dirty="0">
                <a:hlinkClick r:id="rId4"/>
              </a:rPr>
              <a:t>China’s Laogai</a:t>
            </a:r>
            <a:endParaRPr lang="en-US" sz="2200" i="1" dirty="0"/>
          </a:p>
          <a:p>
            <a:pPr>
              <a:lnSpc>
                <a:spcPct val="120000"/>
              </a:lnSpc>
            </a:pPr>
            <a:r>
              <a:rPr lang="en-US" sz="2200" dirty="0"/>
              <a:t>Federico Rios (Columbia) – documentation of human migration; </a:t>
            </a:r>
            <a:r>
              <a:rPr lang="en-US" sz="2200" i="1" dirty="0" err="1"/>
              <a:t>eg.</a:t>
            </a:r>
            <a:r>
              <a:rPr lang="en-US" sz="2200" i="1" dirty="0"/>
              <a:t> </a:t>
            </a:r>
            <a:r>
              <a:rPr lang="en-US" sz="2200" i="1" dirty="0">
                <a:hlinkClick r:id="rId5"/>
              </a:rPr>
              <a:t>El Camino</a:t>
            </a:r>
            <a:endParaRPr lang="en-US" sz="2200" i="1" dirty="0"/>
          </a:p>
          <a:p>
            <a:pPr>
              <a:lnSpc>
                <a:spcPct val="120000"/>
              </a:lnSpc>
            </a:pPr>
            <a:r>
              <a:rPr lang="en-US" sz="2200" dirty="0"/>
              <a:t>Tasneen Alsultan (Saudi Arabia) – youth identity in Saudi Arabia; </a:t>
            </a:r>
            <a:r>
              <a:rPr lang="en-US" sz="2200" i="1" dirty="0" err="1"/>
              <a:t>eg.</a:t>
            </a:r>
            <a:r>
              <a:rPr lang="en-US" sz="2200" i="1" dirty="0"/>
              <a:t> </a:t>
            </a:r>
            <a:r>
              <a:rPr lang="en-US" sz="2200" i="1" dirty="0">
                <a:hlinkClick r:id="rId6"/>
              </a:rPr>
              <a:t>Saudi Tales of Love</a:t>
            </a:r>
            <a:endParaRPr lang="en-US" sz="2200" i="1" dirty="0"/>
          </a:p>
          <a:p>
            <a:pPr>
              <a:lnSpc>
                <a:spcPct val="120000"/>
              </a:lnSpc>
            </a:pPr>
            <a:r>
              <a:rPr lang="en-US" sz="2200" dirty="0"/>
              <a:t>Cristina de Middel (Spain) </a:t>
            </a:r>
            <a:r>
              <a:rPr lang="en-US" sz="2200" i="1" dirty="0"/>
              <a:t>– </a:t>
            </a:r>
            <a:r>
              <a:rPr lang="en-US" sz="2200" dirty="0"/>
              <a:t>questioning truth and reality through photography; </a:t>
            </a:r>
            <a:r>
              <a:rPr lang="en-US" sz="2200" i="1" dirty="0" err="1"/>
              <a:t>eg</a:t>
            </a:r>
            <a:r>
              <a:rPr lang="en-US" sz="2200" i="1" dirty="0"/>
              <a:t> </a:t>
            </a:r>
            <a:r>
              <a:rPr lang="en-US" sz="2200" i="1" dirty="0">
                <a:hlinkClick r:id="rId7"/>
              </a:rPr>
              <a:t>The </a:t>
            </a:r>
            <a:r>
              <a:rPr lang="en-US" sz="2200" i="1" dirty="0" err="1">
                <a:hlinkClick r:id="rId7"/>
              </a:rPr>
              <a:t>Afronauts</a:t>
            </a:r>
            <a:endParaRPr lang="en-US" sz="2200" i="1" dirty="0"/>
          </a:p>
        </p:txBody>
      </p:sp>
    </p:spTree>
    <p:extLst>
      <p:ext uri="{BB962C8B-B14F-4D97-AF65-F5344CB8AC3E}">
        <p14:creationId xmlns:p14="http://schemas.microsoft.com/office/powerpoint/2010/main" val="80211813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552F42-DA5F-FEC5-AA3E-39BA485E8959}"/>
              </a:ext>
            </a:extLst>
          </p:cNvPr>
          <p:cNvSpPr>
            <a:spLocks noGrp="1"/>
          </p:cNvSpPr>
          <p:nvPr>
            <p:ph type="title"/>
          </p:nvPr>
        </p:nvSpPr>
        <p:spPr>
          <a:xfrm>
            <a:off x="628650" y="284160"/>
            <a:ext cx="4914900" cy="1325563"/>
          </a:xfrm>
        </p:spPr>
        <p:txBody>
          <a:bodyPr/>
          <a:lstStyle/>
          <a:p>
            <a:pPr algn="ctr"/>
            <a:r>
              <a:rPr lang="en-US" dirty="0">
                <a:solidFill>
                  <a:schemeClr val="tx1">
                    <a:lumMod val="65000"/>
                    <a:lumOff val="35000"/>
                  </a:schemeClr>
                </a:solidFill>
              </a:rPr>
              <a:t>Activity: Research and Presentation</a:t>
            </a:r>
          </a:p>
        </p:txBody>
      </p:sp>
      <p:sp>
        <p:nvSpPr>
          <p:cNvPr id="3" name="Content Placeholder 2">
            <a:extLst>
              <a:ext uri="{FF2B5EF4-FFF2-40B4-BE49-F238E27FC236}">
                <a16:creationId xmlns:a16="http://schemas.microsoft.com/office/drawing/2014/main" id="{38B38A9A-21FA-F8E8-09D8-ABC127CE139E}"/>
              </a:ext>
            </a:extLst>
          </p:cNvPr>
          <p:cNvSpPr>
            <a:spLocks noGrp="1"/>
          </p:cNvSpPr>
          <p:nvPr>
            <p:ph sz="half" idx="1"/>
          </p:nvPr>
        </p:nvSpPr>
        <p:spPr>
          <a:xfrm>
            <a:off x="419100" y="1858168"/>
            <a:ext cx="5334000" cy="4999832"/>
          </a:xfrm>
        </p:spPr>
        <p:txBody>
          <a:bodyPr>
            <a:normAutofit fontScale="62500" lnSpcReduction="20000"/>
          </a:bodyPr>
          <a:lstStyle/>
          <a:p>
            <a:pPr marL="0" indent="0">
              <a:lnSpc>
                <a:spcPct val="130000"/>
              </a:lnSpc>
              <a:buNone/>
            </a:pPr>
            <a:r>
              <a:rPr lang="en-US" dirty="0">
                <a:solidFill>
                  <a:schemeClr val="tx1">
                    <a:lumMod val="65000"/>
                    <a:lumOff val="35000"/>
                  </a:schemeClr>
                </a:solidFill>
              </a:rPr>
              <a:t>Choose a photojournalist to research further. Where are they from? Where are they working? What issues are they determined to uncover through photojournalism? Find their wider bodies of work and discover the themes and stories they are telling. </a:t>
            </a:r>
          </a:p>
          <a:p>
            <a:pPr marL="0" indent="0">
              <a:lnSpc>
                <a:spcPct val="130000"/>
              </a:lnSpc>
              <a:buNone/>
            </a:pPr>
            <a:r>
              <a:rPr lang="en-US" dirty="0">
                <a:solidFill>
                  <a:schemeClr val="tx1">
                    <a:lumMod val="65000"/>
                    <a:lumOff val="35000"/>
                  </a:schemeClr>
                </a:solidFill>
              </a:rPr>
              <a:t>Create a collage of images that you think define their work, and select an image that showcases their personal style or photographic techniques. Use these resources to support a 5-minute presentation back to the class.</a:t>
            </a:r>
          </a:p>
          <a:p>
            <a:pPr marL="0" indent="0">
              <a:lnSpc>
                <a:spcPct val="130000"/>
              </a:lnSpc>
              <a:buNone/>
            </a:pPr>
            <a:r>
              <a:rPr lang="en-US" dirty="0">
                <a:solidFill>
                  <a:schemeClr val="tx1">
                    <a:lumMod val="65000"/>
                    <a:lumOff val="35000"/>
                  </a:schemeClr>
                </a:solidFill>
              </a:rPr>
              <a:t>If you want to make your presentation more formal, or practice your Individual Oral presentation skills, use a mini-IO rubric to help you structure your talk.</a:t>
            </a:r>
          </a:p>
        </p:txBody>
      </p:sp>
      <p:pic>
        <p:nvPicPr>
          <p:cNvPr id="6" name="Content Placeholder 5">
            <a:extLst>
              <a:ext uri="{FF2B5EF4-FFF2-40B4-BE49-F238E27FC236}">
                <a16:creationId xmlns:a16="http://schemas.microsoft.com/office/drawing/2014/main" id="{DF9D2719-9943-8BA1-101D-26CD803FC453}"/>
              </a:ext>
            </a:extLst>
          </p:cNvPr>
          <p:cNvPicPr>
            <a:picLocks noGrp="1" noChangeAspect="1"/>
          </p:cNvPicPr>
          <p:nvPr>
            <p:ph sz="half" idx="2"/>
          </p:nvPr>
        </p:nvPicPr>
        <p:blipFill>
          <a:blip r:embed="rId3"/>
          <a:stretch>
            <a:fillRect/>
          </a:stretch>
        </p:blipFill>
        <p:spPr>
          <a:xfrm>
            <a:off x="6096000" y="-1"/>
            <a:ext cx="6096001" cy="6917935"/>
          </a:xfrm>
          <a:prstGeom prst="rect">
            <a:avLst/>
          </a:prstGeom>
        </p:spPr>
      </p:pic>
      <p:sp>
        <p:nvSpPr>
          <p:cNvPr id="7" name="Text Placeholder 4">
            <a:extLst>
              <a:ext uri="{FF2B5EF4-FFF2-40B4-BE49-F238E27FC236}">
                <a16:creationId xmlns:a16="http://schemas.microsoft.com/office/drawing/2014/main" id="{6BE901CC-6079-BF8D-0485-1FEA63CC097A}"/>
              </a:ext>
            </a:extLst>
          </p:cNvPr>
          <p:cNvSpPr txBox="1">
            <a:spLocks/>
          </p:cNvSpPr>
          <p:nvPr/>
        </p:nvSpPr>
        <p:spPr>
          <a:xfrm>
            <a:off x="6530499" y="284160"/>
            <a:ext cx="5295900" cy="1325562"/>
          </a:xfrm>
          <a:prstGeom prst="rect">
            <a:avLst/>
          </a:prstGeom>
        </p:spPr>
        <p:txBody>
          <a:bodyPr>
            <a:normAutofit fontScale="4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40000"/>
              </a:lnSpc>
              <a:buNone/>
            </a:pPr>
            <a:r>
              <a:rPr lang="en-US" dirty="0">
                <a:solidFill>
                  <a:schemeClr val="bg1">
                    <a:lumMod val="95000"/>
                  </a:schemeClr>
                </a:solidFill>
              </a:rPr>
              <a:t>Research a photojournalist and see what discoveries you can find. For example, here’s an image from Chien-Chi Chiang’s photo-essay </a:t>
            </a:r>
            <a:r>
              <a:rPr lang="en-US" i="1" dirty="0">
                <a:solidFill>
                  <a:schemeClr val="bg1">
                    <a:lumMod val="95000"/>
                  </a:schemeClr>
                </a:solidFill>
              </a:rPr>
              <a:t>Escape from North Korea</a:t>
            </a:r>
            <a:r>
              <a:rPr lang="en-US" dirty="0">
                <a:solidFill>
                  <a:schemeClr val="bg1">
                    <a:lumMod val="95000"/>
                  </a:schemeClr>
                </a:solidFill>
              </a:rPr>
              <a:t>. There are 12 images in this collection, making it a perfect Body of Work to add to your collection and to speak about in your Individual Oral, should you choose.</a:t>
            </a:r>
          </a:p>
        </p:txBody>
      </p:sp>
    </p:spTree>
    <p:extLst>
      <p:ext uri="{BB962C8B-B14F-4D97-AF65-F5344CB8AC3E}">
        <p14:creationId xmlns:p14="http://schemas.microsoft.com/office/powerpoint/2010/main" val="4661311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3258</TotalTime>
  <Words>2119</Words>
  <Application>Microsoft Macintosh PowerPoint</Application>
  <PresentationFormat>Widescreen</PresentationFormat>
  <Paragraphs>232</Paragraphs>
  <Slides>36</Slides>
  <Notes>28</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36</vt:i4>
      </vt:variant>
    </vt:vector>
  </HeadingPairs>
  <TitlesOfParts>
    <vt:vector size="40" baseType="lpstr">
      <vt:lpstr>Aptos</vt:lpstr>
      <vt:lpstr>Aptos Display</vt:lpstr>
      <vt:lpstr>Arial</vt:lpstr>
      <vt:lpstr>Office Theme</vt:lpstr>
      <vt:lpstr>Photojournalism</vt:lpstr>
      <vt:lpstr>Introduction</vt:lpstr>
      <vt:lpstr>Seminal / Canonical Photojournalists</vt:lpstr>
      <vt:lpstr>Margaret-Bourke White (USA)</vt:lpstr>
      <vt:lpstr>Robert Capa (Hungary/USA)</vt:lpstr>
      <vt:lpstr>Henri Cartier-Bresson (France)</vt:lpstr>
      <vt:lpstr>Dorothea Lange (USA)</vt:lpstr>
      <vt:lpstr>Don McCullin  (UK)</vt:lpstr>
      <vt:lpstr>Gordon Parks  (USA)</vt:lpstr>
      <vt:lpstr>Eve Arnold  (USA)</vt:lpstr>
      <vt:lpstr>Sebastaio Selgado (Brazil)</vt:lpstr>
      <vt:lpstr>Seminal or Canonical – You Also Might Like:</vt:lpstr>
      <vt:lpstr>Contemporary Photojournalists</vt:lpstr>
      <vt:lpstr>Alison Wright (USA)</vt:lpstr>
      <vt:lpstr>Paula Bronstein (USA)</vt:lpstr>
      <vt:lpstr>Lynsey Addario (USA)</vt:lpstr>
      <vt:lpstr>James Nachtwey (USA)</vt:lpstr>
      <vt:lpstr>Moises Saman (Venezuela)</vt:lpstr>
      <vt:lpstr>Finbarr O’Reilly (Ireland)</vt:lpstr>
      <vt:lpstr>Ronan Donovan (USA)</vt:lpstr>
      <vt:lpstr>Samar Abu Elouf (Palestine)</vt:lpstr>
      <vt:lpstr>Nana Heitmann (Germany)</vt:lpstr>
      <vt:lpstr>Peter van Agtmael (USA)</vt:lpstr>
      <vt:lpstr>Contemporary – You Also Might Like:</vt:lpstr>
      <vt:lpstr>Diverse, Global, or Under-represented Photojournalists</vt:lpstr>
      <vt:lpstr>Claudia Andujar (Brazil)</vt:lpstr>
      <vt:lpstr>Zanele Muhoni (South Africa)</vt:lpstr>
      <vt:lpstr>Daniyita Singh (India)</vt:lpstr>
      <vt:lpstr>Abbas Attar (Iran/France)</vt:lpstr>
      <vt:lpstr>Cristina Garcia  Rodero (Spain)</vt:lpstr>
      <vt:lpstr>Nina Berman (USA)</vt:lpstr>
      <vt:lpstr>Bieke Depoorter (Belgium)</vt:lpstr>
      <vt:lpstr>Sohrab Hura (India)</vt:lpstr>
      <vt:lpstr>LaToya Ruby Frazier (USA)</vt:lpstr>
      <vt:lpstr>Diverse, Global, Under-represented – You Also Might Like:</vt:lpstr>
      <vt:lpstr>Activity: Research and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Doug Sillett</dc:creator>
  <cp:lastModifiedBy>Doug Sillett</cp:lastModifiedBy>
  <cp:revision>2</cp:revision>
  <dcterms:created xsi:type="dcterms:W3CDTF">2026-04-20T01:22:39Z</dcterms:created>
  <dcterms:modified xsi:type="dcterms:W3CDTF">2026-04-22T08:09:04Z</dcterms:modified>
</cp:coreProperties>
</file>