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73" r:id="rId3"/>
    <p:sldId id="257" r:id="rId4"/>
    <p:sldId id="258" r:id="rId5"/>
    <p:sldId id="259" r:id="rId6"/>
    <p:sldId id="264" r:id="rId7"/>
    <p:sldId id="260" r:id="rId8"/>
    <p:sldId id="261" r:id="rId9"/>
    <p:sldId id="262" r:id="rId10"/>
    <p:sldId id="265" r:id="rId11"/>
    <p:sldId id="263" r:id="rId12"/>
    <p:sldId id="276" r:id="rId13"/>
    <p:sldId id="267" r:id="rId14"/>
    <p:sldId id="268" r:id="rId15"/>
    <p:sldId id="269" r:id="rId16"/>
    <p:sldId id="274" r:id="rId17"/>
    <p:sldId id="270" r:id="rId18"/>
    <p:sldId id="271" r:id="rId19"/>
    <p:sldId id="272"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9"/>
    <p:restoredTop sz="94699"/>
  </p:normalViewPr>
  <p:slideViewPr>
    <p:cSldViewPr snapToGrid="0">
      <p:cViewPr>
        <p:scale>
          <a:sx n="81" d="100"/>
          <a:sy n="81" d="100"/>
        </p:scale>
        <p:origin x="1480" y="9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A18CB5-17F3-EF48-897D-621348F93D8C}" type="datetimeFigureOut">
              <a:rPr lang="en-US" smtClean="0"/>
              <a:t>1/2/26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FD2DB9-9147-8247-A8CA-425CF3893F3D}" type="slidenum">
              <a:rPr lang="en-US" smtClean="0"/>
              <a:t>‹#›</a:t>
            </a:fld>
            <a:endParaRPr lang="en-US"/>
          </a:p>
        </p:txBody>
      </p:sp>
    </p:spTree>
    <p:extLst>
      <p:ext uri="{BB962C8B-B14F-4D97-AF65-F5344CB8AC3E}">
        <p14:creationId xmlns:p14="http://schemas.microsoft.com/office/powerpoint/2010/main" val="3200422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 audio file to hear this slide read aloud in an RP accent</a:t>
            </a:r>
          </a:p>
        </p:txBody>
      </p:sp>
      <p:sp>
        <p:nvSpPr>
          <p:cNvPr id="4" name="Slide Number Placeholder 3"/>
          <p:cNvSpPr>
            <a:spLocks noGrp="1"/>
          </p:cNvSpPr>
          <p:nvPr>
            <p:ph type="sldNum" sz="quarter" idx="5"/>
          </p:nvPr>
        </p:nvSpPr>
        <p:spPr/>
        <p:txBody>
          <a:bodyPr/>
          <a:lstStyle/>
          <a:p>
            <a:fld id="{EEFD2DB9-9147-8247-A8CA-425CF3893F3D}" type="slidenum">
              <a:rPr lang="en-US" smtClean="0"/>
              <a:t>3</a:t>
            </a:fld>
            <a:endParaRPr lang="en-US"/>
          </a:p>
        </p:txBody>
      </p:sp>
    </p:spTree>
    <p:extLst>
      <p:ext uri="{BB962C8B-B14F-4D97-AF65-F5344CB8AC3E}">
        <p14:creationId xmlns:p14="http://schemas.microsoft.com/office/powerpoint/2010/main" val="1709490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 audio files to hear this slide read in a British Indian accent and a Geordie accent</a:t>
            </a:r>
          </a:p>
        </p:txBody>
      </p:sp>
      <p:sp>
        <p:nvSpPr>
          <p:cNvPr id="4" name="Slide Number Placeholder 3"/>
          <p:cNvSpPr>
            <a:spLocks noGrp="1"/>
          </p:cNvSpPr>
          <p:nvPr>
            <p:ph type="sldNum" sz="quarter" idx="5"/>
          </p:nvPr>
        </p:nvSpPr>
        <p:spPr/>
        <p:txBody>
          <a:bodyPr/>
          <a:lstStyle/>
          <a:p>
            <a:fld id="{EEFD2DB9-9147-8247-A8CA-425CF3893F3D}" type="slidenum">
              <a:rPr lang="en-US" smtClean="0"/>
              <a:t>4</a:t>
            </a:fld>
            <a:endParaRPr lang="en-US"/>
          </a:p>
        </p:txBody>
      </p:sp>
    </p:spTree>
    <p:extLst>
      <p:ext uri="{BB962C8B-B14F-4D97-AF65-F5344CB8AC3E}">
        <p14:creationId xmlns:p14="http://schemas.microsoft.com/office/powerpoint/2010/main" val="2974290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 audio file to hear this information read aloud in a Glaswegian accent</a:t>
            </a:r>
          </a:p>
        </p:txBody>
      </p:sp>
      <p:sp>
        <p:nvSpPr>
          <p:cNvPr id="4" name="Slide Number Placeholder 3"/>
          <p:cNvSpPr>
            <a:spLocks noGrp="1"/>
          </p:cNvSpPr>
          <p:nvPr>
            <p:ph type="sldNum" sz="quarter" idx="5"/>
          </p:nvPr>
        </p:nvSpPr>
        <p:spPr/>
        <p:txBody>
          <a:bodyPr/>
          <a:lstStyle/>
          <a:p>
            <a:fld id="{EEFD2DB9-9147-8247-A8CA-425CF3893F3D}" type="slidenum">
              <a:rPr lang="en-US" smtClean="0"/>
              <a:t>5</a:t>
            </a:fld>
            <a:endParaRPr lang="en-US"/>
          </a:p>
        </p:txBody>
      </p:sp>
    </p:spTree>
    <p:extLst>
      <p:ext uri="{BB962C8B-B14F-4D97-AF65-F5344CB8AC3E}">
        <p14:creationId xmlns:p14="http://schemas.microsoft.com/office/powerpoint/2010/main" val="2695907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31AA2-9CAB-B556-E4B7-F711568781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832AF75-B6EA-9960-D119-30ED7A55A6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C86790-C9D9-8370-29A2-12E236BB9EE1}"/>
              </a:ext>
            </a:extLst>
          </p:cNvPr>
          <p:cNvSpPr>
            <a:spLocks noGrp="1"/>
          </p:cNvSpPr>
          <p:nvPr>
            <p:ph type="dt" sz="half" idx="10"/>
          </p:nvPr>
        </p:nvSpPr>
        <p:spPr/>
        <p:txBody>
          <a:bodyPr/>
          <a:lstStyle/>
          <a:p>
            <a:fld id="{AC6A529F-5719-214A-ACE5-87F0FA3ABCFB}" type="datetimeFigureOut">
              <a:rPr lang="en-US" smtClean="0"/>
              <a:t>1/2/26</a:t>
            </a:fld>
            <a:endParaRPr lang="en-US"/>
          </a:p>
        </p:txBody>
      </p:sp>
      <p:sp>
        <p:nvSpPr>
          <p:cNvPr id="5" name="Footer Placeholder 4">
            <a:extLst>
              <a:ext uri="{FF2B5EF4-FFF2-40B4-BE49-F238E27FC236}">
                <a16:creationId xmlns:a16="http://schemas.microsoft.com/office/drawing/2014/main" id="{EC3C81DC-1FB1-729A-F0E3-949275D804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DFDDE9-9EEF-7543-7349-AD3588EAEC9A}"/>
              </a:ext>
            </a:extLst>
          </p:cNvPr>
          <p:cNvSpPr>
            <a:spLocks noGrp="1"/>
          </p:cNvSpPr>
          <p:nvPr>
            <p:ph type="sldNum" sz="quarter" idx="12"/>
          </p:nvPr>
        </p:nvSpPr>
        <p:spPr/>
        <p:txBody>
          <a:bodyPr/>
          <a:lstStyle/>
          <a:p>
            <a:fld id="{CA8ABF1A-CC67-6341-BBED-77E3CF2A397E}" type="slidenum">
              <a:rPr lang="en-US" smtClean="0"/>
              <a:t>‹#›</a:t>
            </a:fld>
            <a:endParaRPr lang="en-US"/>
          </a:p>
        </p:txBody>
      </p:sp>
    </p:spTree>
    <p:extLst>
      <p:ext uri="{BB962C8B-B14F-4D97-AF65-F5344CB8AC3E}">
        <p14:creationId xmlns:p14="http://schemas.microsoft.com/office/powerpoint/2010/main" val="3657299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710CE-8E00-CC45-E88C-926663E7F8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E3BA42-D2A4-AB0D-992E-B689DEFAF7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112405-207F-EEB0-B668-2B790B5AEF11}"/>
              </a:ext>
            </a:extLst>
          </p:cNvPr>
          <p:cNvSpPr>
            <a:spLocks noGrp="1"/>
          </p:cNvSpPr>
          <p:nvPr>
            <p:ph type="dt" sz="half" idx="10"/>
          </p:nvPr>
        </p:nvSpPr>
        <p:spPr/>
        <p:txBody>
          <a:bodyPr/>
          <a:lstStyle/>
          <a:p>
            <a:fld id="{AC6A529F-5719-214A-ACE5-87F0FA3ABCFB}" type="datetimeFigureOut">
              <a:rPr lang="en-US" smtClean="0"/>
              <a:t>1/2/26</a:t>
            </a:fld>
            <a:endParaRPr lang="en-US"/>
          </a:p>
        </p:txBody>
      </p:sp>
      <p:sp>
        <p:nvSpPr>
          <p:cNvPr id="5" name="Footer Placeholder 4">
            <a:extLst>
              <a:ext uri="{FF2B5EF4-FFF2-40B4-BE49-F238E27FC236}">
                <a16:creationId xmlns:a16="http://schemas.microsoft.com/office/drawing/2014/main" id="{B2D36F6D-760C-ACC9-BCCB-ED6D37EAE9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D24D1E-3340-5B8B-D8EE-5E45BFEF427A}"/>
              </a:ext>
            </a:extLst>
          </p:cNvPr>
          <p:cNvSpPr>
            <a:spLocks noGrp="1"/>
          </p:cNvSpPr>
          <p:nvPr>
            <p:ph type="sldNum" sz="quarter" idx="12"/>
          </p:nvPr>
        </p:nvSpPr>
        <p:spPr/>
        <p:txBody>
          <a:bodyPr/>
          <a:lstStyle/>
          <a:p>
            <a:fld id="{CA8ABF1A-CC67-6341-BBED-77E3CF2A397E}" type="slidenum">
              <a:rPr lang="en-US" smtClean="0"/>
              <a:t>‹#›</a:t>
            </a:fld>
            <a:endParaRPr lang="en-US"/>
          </a:p>
        </p:txBody>
      </p:sp>
    </p:spTree>
    <p:extLst>
      <p:ext uri="{BB962C8B-B14F-4D97-AF65-F5344CB8AC3E}">
        <p14:creationId xmlns:p14="http://schemas.microsoft.com/office/powerpoint/2010/main" val="3849228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8127C-6C45-D24A-6C8A-0C4962785A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D3DCC39-AF58-F200-6F18-B1785713F80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1EB432-B03F-9488-2E2E-B0AA0D5F48BD}"/>
              </a:ext>
            </a:extLst>
          </p:cNvPr>
          <p:cNvSpPr>
            <a:spLocks noGrp="1"/>
          </p:cNvSpPr>
          <p:nvPr>
            <p:ph type="dt" sz="half" idx="10"/>
          </p:nvPr>
        </p:nvSpPr>
        <p:spPr/>
        <p:txBody>
          <a:bodyPr/>
          <a:lstStyle/>
          <a:p>
            <a:fld id="{AC6A529F-5719-214A-ACE5-87F0FA3ABCFB}" type="datetimeFigureOut">
              <a:rPr lang="en-US" smtClean="0"/>
              <a:t>1/2/26</a:t>
            </a:fld>
            <a:endParaRPr lang="en-US"/>
          </a:p>
        </p:txBody>
      </p:sp>
      <p:sp>
        <p:nvSpPr>
          <p:cNvPr id="5" name="Footer Placeholder 4">
            <a:extLst>
              <a:ext uri="{FF2B5EF4-FFF2-40B4-BE49-F238E27FC236}">
                <a16:creationId xmlns:a16="http://schemas.microsoft.com/office/drawing/2014/main" id="{6591D5FA-0E4B-1B7D-99FA-89FCBAB5BB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815E29-2460-8EAA-3856-99A28425AC09}"/>
              </a:ext>
            </a:extLst>
          </p:cNvPr>
          <p:cNvSpPr>
            <a:spLocks noGrp="1"/>
          </p:cNvSpPr>
          <p:nvPr>
            <p:ph type="sldNum" sz="quarter" idx="12"/>
          </p:nvPr>
        </p:nvSpPr>
        <p:spPr/>
        <p:txBody>
          <a:bodyPr/>
          <a:lstStyle/>
          <a:p>
            <a:fld id="{CA8ABF1A-CC67-6341-BBED-77E3CF2A397E}" type="slidenum">
              <a:rPr lang="en-US" smtClean="0"/>
              <a:t>‹#›</a:t>
            </a:fld>
            <a:endParaRPr lang="en-US"/>
          </a:p>
        </p:txBody>
      </p:sp>
    </p:spTree>
    <p:extLst>
      <p:ext uri="{BB962C8B-B14F-4D97-AF65-F5344CB8AC3E}">
        <p14:creationId xmlns:p14="http://schemas.microsoft.com/office/powerpoint/2010/main" val="325154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1CBAC-161F-07B2-95FD-50E035D2B1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CC70A9-3ADD-F09D-95D9-112BB4744F0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77CA20-7F8F-D3E2-B180-E1423FD700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A92E5B1-CD05-630E-E247-58D60B94D475}"/>
              </a:ext>
            </a:extLst>
          </p:cNvPr>
          <p:cNvSpPr>
            <a:spLocks noGrp="1"/>
          </p:cNvSpPr>
          <p:nvPr>
            <p:ph type="dt" sz="half" idx="10"/>
          </p:nvPr>
        </p:nvSpPr>
        <p:spPr/>
        <p:txBody>
          <a:bodyPr/>
          <a:lstStyle/>
          <a:p>
            <a:fld id="{AC6A529F-5719-214A-ACE5-87F0FA3ABCFB}" type="datetimeFigureOut">
              <a:rPr lang="en-US" smtClean="0"/>
              <a:t>1/2/26</a:t>
            </a:fld>
            <a:endParaRPr lang="en-US"/>
          </a:p>
        </p:txBody>
      </p:sp>
      <p:sp>
        <p:nvSpPr>
          <p:cNvPr id="6" name="Footer Placeholder 5">
            <a:extLst>
              <a:ext uri="{FF2B5EF4-FFF2-40B4-BE49-F238E27FC236}">
                <a16:creationId xmlns:a16="http://schemas.microsoft.com/office/drawing/2014/main" id="{457CBC26-9819-6E8A-30AB-6F2FC9426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806EC7-14BA-588B-9BFD-C0602D387662}"/>
              </a:ext>
            </a:extLst>
          </p:cNvPr>
          <p:cNvSpPr>
            <a:spLocks noGrp="1"/>
          </p:cNvSpPr>
          <p:nvPr>
            <p:ph type="sldNum" sz="quarter" idx="12"/>
          </p:nvPr>
        </p:nvSpPr>
        <p:spPr/>
        <p:txBody>
          <a:bodyPr/>
          <a:lstStyle/>
          <a:p>
            <a:fld id="{CA8ABF1A-CC67-6341-BBED-77E3CF2A397E}" type="slidenum">
              <a:rPr lang="en-US" smtClean="0"/>
              <a:t>‹#›</a:t>
            </a:fld>
            <a:endParaRPr lang="en-US"/>
          </a:p>
        </p:txBody>
      </p:sp>
    </p:spTree>
    <p:extLst>
      <p:ext uri="{BB962C8B-B14F-4D97-AF65-F5344CB8AC3E}">
        <p14:creationId xmlns:p14="http://schemas.microsoft.com/office/powerpoint/2010/main" val="3605395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66EBC-06C6-A321-EFD9-D3D744F145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C7FE95C-F383-0A91-B2B6-7B0E8870EE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DC72B3-F763-9B9B-D323-99B26774D16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8441AD-345D-0D39-F4AF-135A253D5E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3BC808-DEEA-0CCB-8608-6B09DC68001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C34A188-621F-FCF0-41DD-F5F5221961EB}"/>
              </a:ext>
            </a:extLst>
          </p:cNvPr>
          <p:cNvSpPr>
            <a:spLocks noGrp="1"/>
          </p:cNvSpPr>
          <p:nvPr>
            <p:ph type="dt" sz="half" idx="10"/>
          </p:nvPr>
        </p:nvSpPr>
        <p:spPr/>
        <p:txBody>
          <a:bodyPr/>
          <a:lstStyle/>
          <a:p>
            <a:fld id="{AC6A529F-5719-214A-ACE5-87F0FA3ABCFB}" type="datetimeFigureOut">
              <a:rPr lang="en-US" smtClean="0"/>
              <a:t>1/2/26</a:t>
            </a:fld>
            <a:endParaRPr lang="en-US"/>
          </a:p>
        </p:txBody>
      </p:sp>
      <p:sp>
        <p:nvSpPr>
          <p:cNvPr id="8" name="Footer Placeholder 7">
            <a:extLst>
              <a:ext uri="{FF2B5EF4-FFF2-40B4-BE49-F238E27FC236}">
                <a16:creationId xmlns:a16="http://schemas.microsoft.com/office/drawing/2014/main" id="{F0487AAF-F7C8-121B-D554-3728F9FB05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C48FE3-2AEF-1DEF-6577-A70CEF2ABF52}"/>
              </a:ext>
            </a:extLst>
          </p:cNvPr>
          <p:cNvSpPr>
            <a:spLocks noGrp="1"/>
          </p:cNvSpPr>
          <p:nvPr>
            <p:ph type="sldNum" sz="quarter" idx="12"/>
          </p:nvPr>
        </p:nvSpPr>
        <p:spPr/>
        <p:txBody>
          <a:bodyPr/>
          <a:lstStyle/>
          <a:p>
            <a:fld id="{CA8ABF1A-CC67-6341-BBED-77E3CF2A397E}" type="slidenum">
              <a:rPr lang="en-US" smtClean="0"/>
              <a:t>‹#›</a:t>
            </a:fld>
            <a:endParaRPr lang="en-US"/>
          </a:p>
        </p:txBody>
      </p:sp>
    </p:spTree>
    <p:extLst>
      <p:ext uri="{BB962C8B-B14F-4D97-AF65-F5344CB8AC3E}">
        <p14:creationId xmlns:p14="http://schemas.microsoft.com/office/powerpoint/2010/main" val="1420095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AC8A4-D4CB-AC74-2CDF-4FF3FC1885D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07E24F-78B1-8C88-2D6B-7A3BF9023EAD}"/>
              </a:ext>
            </a:extLst>
          </p:cNvPr>
          <p:cNvSpPr>
            <a:spLocks noGrp="1"/>
          </p:cNvSpPr>
          <p:nvPr>
            <p:ph type="dt" sz="half" idx="10"/>
          </p:nvPr>
        </p:nvSpPr>
        <p:spPr/>
        <p:txBody>
          <a:bodyPr/>
          <a:lstStyle/>
          <a:p>
            <a:fld id="{AC6A529F-5719-214A-ACE5-87F0FA3ABCFB}" type="datetimeFigureOut">
              <a:rPr lang="en-US" smtClean="0"/>
              <a:t>1/2/26</a:t>
            </a:fld>
            <a:endParaRPr lang="en-US"/>
          </a:p>
        </p:txBody>
      </p:sp>
      <p:sp>
        <p:nvSpPr>
          <p:cNvPr id="4" name="Footer Placeholder 3">
            <a:extLst>
              <a:ext uri="{FF2B5EF4-FFF2-40B4-BE49-F238E27FC236}">
                <a16:creationId xmlns:a16="http://schemas.microsoft.com/office/drawing/2014/main" id="{91358B24-0A68-8EE1-1990-98E4F0E42E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68952A-8531-3A74-029A-EE0557085668}"/>
              </a:ext>
            </a:extLst>
          </p:cNvPr>
          <p:cNvSpPr>
            <a:spLocks noGrp="1"/>
          </p:cNvSpPr>
          <p:nvPr>
            <p:ph type="sldNum" sz="quarter" idx="12"/>
          </p:nvPr>
        </p:nvSpPr>
        <p:spPr/>
        <p:txBody>
          <a:bodyPr/>
          <a:lstStyle/>
          <a:p>
            <a:fld id="{CA8ABF1A-CC67-6341-BBED-77E3CF2A397E}" type="slidenum">
              <a:rPr lang="en-US" smtClean="0"/>
              <a:t>‹#›</a:t>
            </a:fld>
            <a:endParaRPr lang="en-US"/>
          </a:p>
        </p:txBody>
      </p:sp>
    </p:spTree>
    <p:extLst>
      <p:ext uri="{BB962C8B-B14F-4D97-AF65-F5344CB8AC3E}">
        <p14:creationId xmlns:p14="http://schemas.microsoft.com/office/powerpoint/2010/main" val="500010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458CF8-D400-B58D-2F6C-891D11707E3E}"/>
              </a:ext>
            </a:extLst>
          </p:cNvPr>
          <p:cNvSpPr>
            <a:spLocks noGrp="1"/>
          </p:cNvSpPr>
          <p:nvPr>
            <p:ph type="dt" sz="half" idx="10"/>
          </p:nvPr>
        </p:nvSpPr>
        <p:spPr/>
        <p:txBody>
          <a:bodyPr/>
          <a:lstStyle/>
          <a:p>
            <a:fld id="{AC6A529F-5719-214A-ACE5-87F0FA3ABCFB}" type="datetimeFigureOut">
              <a:rPr lang="en-US" smtClean="0"/>
              <a:t>1/2/26</a:t>
            </a:fld>
            <a:endParaRPr lang="en-US"/>
          </a:p>
        </p:txBody>
      </p:sp>
      <p:sp>
        <p:nvSpPr>
          <p:cNvPr id="3" name="Footer Placeholder 2">
            <a:extLst>
              <a:ext uri="{FF2B5EF4-FFF2-40B4-BE49-F238E27FC236}">
                <a16:creationId xmlns:a16="http://schemas.microsoft.com/office/drawing/2014/main" id="{5BAC84D8-1495-60AC-ABE0-27B72338C6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683733-5B9D-C72B-B481-3EC6AECB89AA}"/>
              </a:ext>
            </a:extLst>
          </p:cNvPr>
          <p:cNvSpPr>
            <a:spLocks noGrp="1"/>
          </p:cNvSpPr>
          <p:nvPr>
            <p:ph type="sldNum" sz="quarter" idx="12"/>
          </p:nvPr>
        </p:nvSpPr>
        <p:spPr/>
        <p:txBody>
          <a:bodyPr/>
          <a:lstStyle/>
          <a:p>
            <a:fld id="{CA8ABF1A-CC67-6341-BBED-77E3CF2A397E}" type="slidenum">
              <a:rPr lang="en-US" smtClean="0"/>
              <a:t>‹#›</a:t>
            </a:fld>
            <a:endParaRPr lang="en-US"/>
          </a:p>
        </p:txBody>
      </p:sp>
    </p:spTree>
    <p:extLst>
      <p:ext uri="{BB962C8B-B14F-4D97-AF65-F5344CB8AC3E}">
        <p14:creationId xmlns:p14="http://schemas.microsoft.com/office/powerpoint/2010/main" val="1711362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9729D-8A8B-76ED-6A87-3E76550E47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25FC7C2-C980-BC86-ECCC-5D0978807B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252FF9-F246-134C-1CF6-06AB6A19B5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5D28CC-4F6A-8855-EF20-3AA1B53EE87E}"/>
              </a:ext>
            </a:extLst>
          </p:cNvPr>
          <p:cNvSpPr>
            <a:spLocks noGrp="1"/>
          </p:cNvSpPr>
          <p:nvPr>
            <p:ph type="dt" sz="half" idx="10"/>
          </p:nvPr>
        </p:nvSpPr>
        <p:spPr/>
        <p:txBody>
          <a:bodyPr/>
          <a:lstStyle/>
          <a:p>
            <a:fld id="{AC6A529F-5719-214A-ACE5-87F0FA3ABCFB}" type="datetimeFigureOut">
              <a:rPr lang="en-US" smtClean="0"/>
              <a:t>1/2/26</a:t>
            </a:fld>
            <a:endParaRPr lang="en-US"/>
          </a:p>
        </p:txBody>
      </p:sp>
      <p:sp>
        <p:nvSpPr>
          <p:cNvPr id="6" name="Footer Placeholder 5">
            <a:extLst>
              <a:ext uri="{FF2B5EF4-FFF2-40B4-BE49-F238E27FC236}">
                <a16:creationId xmlns:a16="http://schemas.microsoft.com/office/drawing/2014/main" id="{3CBC55D1-DD20-098B-E538-E83418F46F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1B9A23-13E5-BD25-831A-A8A7C6091655}"/>
              </a:ext>
            </a:extLst>
          </p:cNvPr>
          <p:cNvSpPr>
            <a:spLocks noGrp="1"/>
          </p:cNvSpPr>
          <p:nvPr>
            <p:ph type="sldNum" sz="quarter" idx="12"/>
          </p:nvPr>
        </p:nvSpPr>
        <p:spPr/>
        <p:txBody>
          <a:bodyPr/>
          <a:lstStyle/>
          <a:p>
            <a:fld id="{CA8ABF1A-CC67-6341-BBED-77E3CF2A397E}" type="slidenum">
              <a:rPr lang="en-US" smtClean="0"/>
              <a:t>‹#›</a:t>
            </a:fld>
            <a:endParaRPr lang="en-US"/>
          </a:p>
        </p:txBody>
      </p:sp>
    </p:spTree>
    <p:extLst>
      <p:ext uri="{BB962C8B-B14F-4D97-AF65-F5344CB8AC3E}">
        <p14:creationId xmlns:p14="http://schemas.microsoft.com/office/powerpoint/2010/main" val="1835511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416DE-FC8E-1EAB-FEED-D8CC27175D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61751C0-7D52-0254-749C-C02B39B0E1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07409C-A687-7473-3818-599265B762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9B7DF4-6288-37A5-4DB1-837F25ED7BAA}"/>
              </a:ext>
            </a:extLst>
          </p:cNvPr>
          <p:cNvSpPr>
            <a:spLocks noGrp="1"/>
          </p:cNvSpPr>
          <p:nvPr>
            <p:ph type="dt" sz="half" idx="10"/>
          </p:nvPr>
        </p:nvSpPr>
        <p:spPr/>
        <p:txBody>
          <a:bodyPr/>
          <a:lstStyle/>
          <a:p>
            <a:fld id="{AC6A529F-5719-214A-ACE5-87F0FA3ABCFB}" type="datetimeFigureOut">
              <a:rPr lang="en-US" smtClean="0"/>
              <a:t>1/2/26</a:t>
            </a:fld>
            <a:endParaRPr lang="en-US"/>
          </a:p>
        </p:txBody>
      </p:sp>
      <p:sp>
        <p:nvSpPr>
          <p:cNvPr id="6" name="Footer Placeholder 5">
            <a:extLst>
              <a:ext uri="{FF2B5EF4-FFF2-40B4-BE49-F238E27FC236}">
                <a16:creationId xmlns:a16="http://schemas.microsoft.com/office/drawing/2014/main" id="{C83AACFA-7707-7534-2B03-2BB03BD1D5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42ECB0-E63D-FC26-A1D4-15CC7A35833A}"/>
              </a:ext>
            </a:extLst>
          </p:cNvPr>
          <p:cNvSpPr>
            <a:spLocks noGrp="1"/>
          </p:cNvSpPr>
          <p:nvPr>
            <p:ph type="sldNum" sz="quarter" idx="12"/>
          </p:nvPr>
        </p:nvSpPr>
        <p:spPr/>
        <p:txBody>
          <a:bodyPr/>
          <a:lstStyle/>
          <a:p>
            <a:fld id="{CA8ABF1A-CC67-6341-BBED-77E3CF2A397E}" type="slidenum">
              <a:rPr lang="en-US" smtClean="0"/>
              <a:t>‹#›</a:t>
            </a:fld>
            <a:endParaRPr lang="en-US"/>
          </a:p>
        </p:txBody>
      </p:sp>
    </p:spTree>
    <p:extLst>
      <p:ext uri="{BB962C8B-B14F-4D97-AF65-F5344CB8AC3E}">
        <p14:creationId xmlns:p14="http://schemas.microsoft.com/office/powerpoint/2010/main" val="1266746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9A701-3169-6BB5-6CD4-484BDAAA82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176706-2378-A953-09D8-0ADBA7F3D2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41272B-A01E-B7F7-2C4E-ACB6E59C02C0}"/>
              </a:ext>
            </a:extLst>
          </p:cNvPr>
          <p:cNvSpPr>
            <a:spLocks noGrp="1"/>
          </p:cNvSpPr>
          <p:nvPr>
            <p:ph type="dt" sz="half" idx="10"/>
          </p:nvPr>
        </p:nvSpPr>
        <p:spPr/>
        <p:txBody>
          <a:bodyPr/>
          <a:lstStyle/>
          <a:p>
            <a:fld id="{AC6A529F-5719-214A-ACE5-87F0FA3ABCFB}" type="datetimeFigureOut">
              <a:rPr lang="en-US" smtClean="0"/>
              <a:t>1/2/26</a:t>
            </a:fld>
            <a:endParaRPr lang="en-US"/>
          </a:p>
        </p:txBody>
      </p:sp>
      <p:sp>
        <p:nvSpPr>
          <p:cNvPr id="5" name="Footer Placeholder 4">
            <a:extLst>
              <a:ext uri="{FF2B5EF4-FFF2-40B4-BE49-F238E27FC236}">
                <a16:creationId xmlns:a16="http://schemas.microsoft.com/office/drawing/2014/main" id="{109C9708-ADC5-A049-AD17-533639E5F1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56BD44-0557-5F5C-4990-E3EE55E59DCB}"/>
              </a:ext>
            </a:extLst>
          </p:cNvPr>
          <p:cNvSpPr>
            <a:spLocks noGrp="1"/>
          </p:cNvSpPr>
          <p:nvPr>
            <p:ph type="sldNum" sz="quarter" idx="12"/>
          </p:nvPr>
        </p:nvSpPr>
        <p:spPr/>
        <p:txBody>
          <a:bodyPr/>
          <a:lstStyle/>
          <a:p>
            <a:fld id="{CA8ABF1A-CC67-6341-BBED-77E3CF2A397E}" type="slidenum">
              <a:rPr lang="en-US" smtClean="0"/>
              <a:t>‹#›</a:t>
            </a:fld>
            <a:endParaRPr lang="en-US"/>
          </a:p>
        </p:txBody>
      </p:sp>
    </p:spTree>
    <p:extLst>
      <p:ext uri="{BB962C8B-B14F-4D97-AF65-F5344CB8AC3E}">
        <p14:creationId xmlns:p14="http://schemas.microsoft.com/office/powerpoint/2010/main" val="3033640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5F85E3-175F-A6CA-5A5A-A02B6A2A70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AD00AA2-1CA0-1C4C-C1BC-674B419533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D8B848-678E-C9BC-289D-2305D32B5E86}"/>
              </a:ext>
            </a:extLst>
          </p:cNvPr>
          <p:cNvSpPr>
            <a:spLocks noGrp="1"/>
          </p:cNvSpPr>
          <p:nvPr>
            <p:ph type="dt" sz="half" idx="10"/>
          </p:nvPr>
        </p:nvSpPr>
        <p:spPr/>
        <p:txBody>
          <a:bodyPr/>
          <a:lstStyle/>
          <a:p>
            <a:fld id="{AC6A529F-5719-214A-ACE5-87F0FA3ABCFB}" type="datetimeFigureOut">
              <a:rPr lang="en-US" smtClean="0"/>
              <a:t>1/2/26</a:t>
            </a:fld>
            <a:endParaRPr lang="en-US"/>
          </a:p>
        </p:txBody>
      </p:sp>
      <p:sp>
        <p:nvSpPr>
          <p:cNvPr id="5" name="Footer Placeholder 4">
            <a:extLst>
              <a:ext uri="{FF2B5EF4-FFF2-40B4-BE49-F238E27FC236}">
                <a16:creationId xmlns:a16="http://schemas.microsoft.com/office/drawing/2014/main" id="{FCB6319D-4552-744F-4BD1-1DAC198EA4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A4DC1A-6BC7-8239-DB85-5A2F5DDC6BA5}"/>
              </a:ext>
            </a:extLst>
          </p:cNvPr>
          <p:cNvSpPr>
            <a:spLocks noGrp="1"/>
          </p:cNvSpPr>
          <p:nvPr>
            <p:ph type="sldNum" sz="quarter" idx="12"/>
          </p:nvPr>
        </p:nvSpPr>
        <p:spPr/>
        <p:txBody>
          <a:bodyPr/>
          <a:lstStyle/>
          <a:p>
            <a:fld id="{CA8ABF1A-CC67-6341-BBED-77E3CF2A397E}" type="slidenum">
              <a:rPr lang="en-US" smtClean="0"/>
              <a:t>‹#›</a:t>
            </a:fld>
            <a:endParaRPr lang="en-US"/>
          </a:p>
        </p:txBody>
      </p:sp>
    </p:spTree>
    <p:extLst>
      <p:ext uri="{BB962C8B-B14F-4D97-AF65-F5344CB8AC3E}">
        <p14:creationId xmlns:p14="http://schemas.microsoft.com/office/powerpoint/2010/main" val="2272491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414D2B-8022-C817-A7E3-7B569D003C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4CF8AE-4DDC-CB67-383E-204F8C40C2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F5ACFE-110A-15C3-5F1F-165B083AD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C6A529F-5719-214A-ACE5-87F0FA3ABCFB}" type="datetimeFigureOut">
              <a:rPr lang="en-US" smtClean="0"/>
              <a:t>1/2/26</a:t>
            </a:fld>
            <a:endParaRPr lang="en-US"/>
          </a:p>
        </p:txBody>
      </p:sp>
      <p:sp>
        <p:nvSpPr>
          <p:cNvPr id="5" name="Footer Placeholder 4">
            <a:extLst>
              <a:ext uri="{FF2B5EF4-FFF2-40B4-BE49-F238E27FC236}">
                <a16:creationId xmlns:a16="http://schemas.microsoft.com/office/drawing/2014/main" id="{E6AE57CD-867C-A26B-49B7-70A86A66F9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FF539F9-339E-4A48-13D4-9FDEC285E6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A8ABF1A-CC67-6341-BBED-77E3CF2A397E}" type="slidenum">
              <a:rPr lang="en-US" smtClean="0"/>
              <a:t>‹#›</a:t>
            </a:fld>
            <a:endParaRPr lang="en-US"/>
          </a:p>
        </p:txBody>
      </p:sp>
    </p:spTree>
    <p:extLst>
      <p:ext uri="{BB962C8B-B14F-4D97-AF65-F5344CB8AC3E}">
        <p14:creationId xmlns:p14="http://schemas.microsoft.com/office/powerpoint/2010/main" val="2047343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3.mp3"/><Relationship Id="rId7" Type="http://schemas.openxmlformats.org/officeDocument/2006/relationships/image" Target="../media/image5.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audio" Target="../media/media3.mp3"/></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9.mp4"/><Relationship Id="rId1" Type="http://schemas.microsoft.com/office/2007/relationships/media" Target="../media/media9.mp4"/><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0.mp4"/><Relationship Id="rId1" Type="http://schemas.microsoft.com/office/2007/relationships/media" Target="../media/media10.mp4"/><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1.mp4"/><Relationship Id="rId1" Type="http://schemas.microsoft.com/office/2007/relationships/media" Target="../media/media11.mp4"/><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783D55-7D27-B8C8-07F9-F4B70873A2DA}"/>
              </a:ext>
            </a:extLst>
          </p:cNvPr>
          <p:cNvSpPr>
            <a:spLocks noGrp="1"/>
          </p:cNvSpPr>
          <p:nvPr>
            <p:ph type="ctrTitle"/>
          </p:nvPr>
        </p:nvSpPr>
        <p:spPr>
          <a:xfrm>
            <a:off x="728663" y="1422400"/>
            <a:ext cx="5367337" cy="2387600"/>
          </a:xfrm>
        </p:spPr>
        <p:txBody>
          <a:bodyPr>
            <a:normAutofit/>
          </a:bodyPr>
          <a:lstStyle/>
          <a:p>
            <a:pPr algn="l"/>
            <a:r>
              <a:rPr lang="en-US" sz="5000">
                <a:solidFill>
                  <a:schemeClr val="bg1"/>
                </a:solidFill>
              </a:rPr>
              <a:t>Language and Cultural Capital</a:t>
            </a:r>
          </a:p>
        </p:txBody>
      </p:sp>
      <p:sp>
        <p:nvSpPr>
          <p:cNvPr id="3" name="Subtitle 2">
            <a:extLst>
              <a:ext uri="{FF2B5EF4-FFF2-40B4-BE49-F238E27FC236}">
                <a16:creationId xmlns:a16="http://schemas.microsoft.com/office/drawing/2014/main" id="{BB297B18-25E1-A7DA-3B60-C4DE86821D65}"/>
              </a:ext>
            </a:extLst>
          </p:cNvPr>
          <p:cNvSpPr>
            <a:spLocks noGrp="1"/>
          </p:cNvSpPr>
          <p:nvPr>
            <p:ph type="subTitle" idx="1"/>
          </p:nvPr>
        </p:nvSpPr>
        <p:spPr>
          <a:xfrm>
            <a:off x="728663" y="3902075"/>
            <a:ext cx="5367337" cy="1655762"/>
          </a:xfrm>
        </p:spPr>
        <p:txBody>
          <a:bodyPr>
            <a:normAutofit/>
          </a:bodyPr>
          <a:lstStyle/>
          <a:p>
            <a:pPr algn="l"/>
            <a:r>
              <a:rPr lang="en-US" sz="2000" dirty="0">
                <a:solidFill>
                  <a:schemeClr val="bg1"/>
                </a:solidFill>
              </a:rPr>
              <a:t>How Accent and Register Influence Social Judgment</a:t>
            </a:r>
          </a:p>
        </p:txBody>
      </p:sp>
      <p:sp>
        <p:nvSpPr>
          <p:cNvPr id="13" name="Rectangle 12">
            <a:extLst>
              <a:ext uri="{FF2B5EF4-FFF2-40B4-BE49-F238E27FC236}">
                <a16:creationId xmlns:a16="http://schemas.microsoft.com/office/drawing/2014/main" id="{1A89CBBC-7743-43D9-A324-25CB472E9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34112" y="638849"/>
            <a:ext cx="5505449" cy="547564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Cartoon of children climbing a wall&#10;&#10;AI-generated content may be incorrect.">
            <a:extLst>
              <a:ext uri="{FF2B5EF4-FFF2-40B4-BE49-F238E27FC236}">
                <a16:creationId xmlns:a16="http://schemas.microsoft.com/office/drawing/2014/main" id="{D0751001-2874-8527-E30F-AC1AE1706CA6}"/>
              </a:ext>
            </a:extLst>
          </p:cNvPr>
          <p:cNvPicPr>
            <a:picLocks noChangeAspect="1"/>
          </p:cNvPicPr>
          <p:nvPr/>
        </p:nvPicPr>
        <p:blipFill>
          <a:blip r:embed="rId2"/>
          <a:stretch>
            <a:fillRect/>
          </a:stretch>
        </p:blipFill>
        <p:spPr>
          <a:xfrm>
            <a:off x="6583776" y="1772629"/>
            <a:ext cx="4806120" cy="3208085"/>
          </a:xfrm>
          <a:prstGeom prst="rect">
            <a:avLst/>
          </a:prstGeom>
        </p:spPr>
      </p:pic>
    </p:spTree>
    <p:extLst>
      <p:ext uri="{BB962C8B-B14F-4D97-AF65-F5344CB8AC3E}">
        <p14:creationId xmlns:p14="http://schemas.microsoft.com/office/powerpoint/2010/main" val="86428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7FCBB1-104A-2A36-BA2D-386058252A9B}"/>
              </a:ext>
            </a:extLst>
          </p:cNvPr>
          <p:cNvSpPr>
            <a:spLocks noGrp="1"/>
          </p:cNvSpPr>
          <p:nvPr>
            <p:ph type="title"/>
          </p:nvPr>
        </p:nvSpPr>
        <p:spPr>
          <a:xfrm>
            <a:off x="836680" y="288471"/>
            <a:ext cx="6002110" cy="1392698"/>
          </a:xfrm>
        </p:spPr>
        <p:txBody>
          <a:bodyPr>
            <a:normAutofit/>
          </a:bodyPr>
          <a:lstStyle/>
          <a:p>
            <a:pPr algn="ctr"/>
            <a:r>
              <a:rPr lang="en-US" sz="4000" dirty="0">
                <a:solidFill>
                  <a:schemeClr val="tx1">
                    <a:lumMod val="65000"/>
                    <a:lumOff val="35000"/>
                  </a:schemeClr>
                </a:solidFill>
              </a:rPr>
              <a:t>Introduction</a:t>
            </a:r>
          </a:p>
        </p:txBody>
      </p:sp>
      <p:sp>
        <p:nvSpPr>
          <p:cNvPr id="3" name="Content Placeholder 2">
            <a:extLst>
              <a:ext uri="{FF2B5EF4-FFF2-40B4-BE49-F238E27FC236}">
                <a16:creationId xmlns:a16="http://schemas.microsoft.com/office/drawing/2014/main" id="{C7B586BB-5602-A5BC-85A9-0260AA3A4207}"/>
              </a:ext>
            </a:extLst>
          </p:cNvPr>
          <p:cNvSpPr>
            <a:spLocks noGrp="1"/>
          </p:cNvSpPr>
          <p:nvPr>
            <p:ph idx="1"/>
          </p:nvPr>
        </p:nvSpPr>
        <p:spPr>
          <a:xfrm>
            <a:off x="836680" y="1681169"/>
            <a:ext cx="6002110" cy="3571055"/>
          </a:xfrm>
        </p:spPr>
        <p:txBody>
          <a:bodyPr>
            <a:normAutofit/>
          </a:bodyPr>
          <a:lstStyle/>
          <a:p>
            <a:pPr marL="0" indent="0">
              <a:lnSpc>
                <a:spcPct val="130000"/>
              </a:lnSpc>
              <a:buNone/>
            </a:pPr>
            <a:r>
              <a:rPr lang="en-GB" sz="2000" dirty="0">
                <a:solidFill>
                  <a:schemeClr val="tx1">
                    <a:lumMod val="65000"/>
                    <a:lumOff val="35000"/>
                  </a:schemeClr>
                </a:solidFill>
              </a:rPr>
              <a:t>Language is a social asset. The way we choose to speak and our accents can signal education, class, and privilege. Certain accents and vocabulary carry prestige, while others may be unfairly stigmatized, shaping how people are perceived in schools, workplaces, and wider society. These linguistic markers act as cultural capital, influencing opportunities and reinforcing social hierarchies. </a:t>
            </a:r>
          </a:p>
          <a:p>
            <a:endParaRPr lang="en-US" sz="2000" dirty="0"/>
          </a:p>
        </p:txBody>
      </p:sp>
      <p:pic>
        <p:nvPicPr>
          <p:cNvPr id="5" name="Picture 4" descr="A person with his hand on his chin&#10;&#10;AI-generated content may be incorrect.">
            <a:extLst>
              <a:ext uri="{FF2B5EF4-FFF2-40B4-BE49-F238E27FC236}">
                <a16:creationId xmlns:a16="http://schemas.microsoft.com/office/drawing/2014/main" id="{784DDFFB-3F0F-46C9-92AD-F2B12D66403B}"/>
              </a:ext>
            </a:extLst>
          </p:cNvPr>
          <p:cNvPicPr>
            <a:picLocks noChangeAspect="1"/>
          </p:cNvPicPr>
          <p:nvPr/>
        </p:nvPicPr>
        <p:blipFill>
          <a:blip r:embed="rId2"/>
          <a:srcRect r="2" b="4877"/>
          <a:stretch>
            <a:fillRect/>
          </a:stretch>
        </p:blipFill>
        <p:spPr>
          <a:xfrm>
            <a:off x="7199440" y="10"/>
            <a:ext cx="4992560" cy="6857990"/>
          </a:xfrm>
          <a:prstGeom prst="rect">
            <a:avLst/>
          </a:prstGeom>
          <a:effectLst/>
        </p:spPr>
      </p:pic>
      <p:sp>
        <p:nvSpPr>
          <p:cNvPr id="6" name="TextBox 5">
            <a:extLst>
              <a:ext uri="{FF2B5EF4-FFF2-40B4-BE49-F238E27FC236}">
                <a16:creationId xmlns:a16="http://schemas.microsoft.com/office/drawing/2014/main" id="{0B288ABC-A86B-2336-AA15-FC519FBA3A23}"/>
              </a:ext>
            </a:extLst>
          </p:cNvPr>
          <p:cNvSpPr txBox="1"/>
          <p:nvPr/>
        </p:nvSpPr>
        <p:spPr>
          <a:xfrm>
            <a:off x="1325395" y="5755030"/>
            <a:ext cx="5513395" cy="600164"/>
          </a:xfrm>
          <a:prstGeom prst="rect">
            <a:avLst/>
          </a:prstGeom>
          <a:noFill/>
        </p:spPr>
        <p:txBody>
          <a:bodyPr wrap="square" rtlCol="0">
            <a:spAutoFit/>
          </a:bodyPr>
          <a:lstStyle/>
          <a:p>
            <a:pPr algn="r"/>
            <a:r>
              <a:rPr lang="en-GB" sz="1100" dirty="0">
                <a:solidFill>
                  <a:schemeClr val="tx1">
                    <a:lumMod val="65000"/>
                    <a:lumOff val="35000"/>
                  </a:schemeClr>
                </a:solidFill>
              </a:rPr>
              <a:t>Sociolinguists have shown how language variation reflects social class, while Pierre Bourdieu (pictured) introduced the concept of cultural capital to explain how linguistic practices can grant or restrict access to power.</a:t>
            </a:r>
          </a:p>
        </p:txBody>
      </p:sp>
    </p:spTree>
    <p:extLst>
      <p:ext uri="{BB962C8B-B14F-4D97-AF65-F5344CB8AC3E}">
        <p14:creationId xmlns:p14="http://schemas.microsoft.com/office/powerpoint/2010/main" val="2852713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C59E04-F229-D0B7-6A1F-0026D1B566DE}"/>
              </a:ext>
            </a:extLst>
          </p:cNvPr>
          <p:cNvSpPr>
            <a:spLocks noGrp="1"/>
          </p:cNvSpPr>
          <p:nvPr>
            <p:ph type="title"/>
          </p:nvPr>
        </p:nvSpPr>
        <p:spPr>
          <a:xfrm>
            <a:off x="761799" y="0"/>
            <a:ext cx="5334197" cy="1708242"/>
          </a:xfrm>
        </p:spPr>
        <p:txBody>
          <a:bodyPr anchor="ctr">
            <a:normAutofit/>
          </a:bodyPr>
          <a:lstStyle/>
          <a:p>
            <a:pPr algn="ctr"/>
            <a:r>
              <a:rPr lang="en-US" sz="4000" dirty="0">
                <a:solidFill>
                  <a:schemeClr val="tx1">
                    <a:lumMod val="65000"/>
                    <a:lumOff val="35000"/>
                  </a:schemeClr>
                </a:solidFill>
              </a:rPr>
              <a:t>Prestige Accents</a:t>
            </a:r>
          </a:p>
        </p:txBody>
      </p:sp>
      <p:sp>
        <p:nvSpPr>
          <p:cNvPr id="3" name="Content Placeholder 2">
            <a:extLst>
              <a:ext uri="{FF2B5EF4-FFF2-40B4-BE49-F238E27FC236}">
                <a16:creationId xmlns:a16="http://schemas.microsoft.com/office/drawing/2014/main" id="{9B1E266E-CEAB-600B-AFAC-CA0AC77BAFF1}"/>
              </a:ext>
            </a:extLst>
          </p:cNvPr>
          <p:cNvSpPr>
            <a:spLocks noGrp="1"/>
          </p:cNvSpPr>
          <p:nvPr>
            <p:ph idx="1"/>
          </p:nvPr>
        </p:nvSpPr>
        <p:spPr>
          <a:xfrm>
            <a:off x="761798" y="1449659"/>
            <a:ext cx="5334197" cy="4790420"/>
          </a:xfrm>
        </p:spPr>
        <p:txBody>
          <a:bodyPr anchor="ctr">
            <a:normAutofit lnSpcReduction="10000"/>
          </a:bodyPr>
          <a:lstStyle/>
          <a:p>
            <a:pPr marL="0" indent="0">
              <a:lnSpc>
                <a:spcPct val="130000"/>
              </a:lnSpc>
              <a:buNone/>
            </a:pPr>
            <a:r>
              <a:rPr lang="en-GB" sz="2000" dirty="0">
                <a:solidFill>
                  <a:schemeClr val="tx1">
                    <a:lumMod val="65000"/>
                    <a:lumOff val="35000"/>
                  </a:schemeClr>
                </a:solidFill>
              </a:rPr>
              <a:t>In the UK, Received Pronunciation (RP) is historically linked with the upper class and elite education (e.g. Oxford/Cambridge). By contrast, accents like Cockney or Scouse are frequently stereotyped as working-class. Research involving over 800 participants rating 38 British accents over 50 years confirms that RP consistently ranks highest in prestige and perceived pleasantness, while regional accents such as Birmingham, Afro-Caribbean, Indian, and Liverpool (Scouse) are rated lowest.</a:t>
            </a:r>
          </a:p>
          <a:p>
            <a:endParaRPr lang="en-US" sz="2000" dirty="0">
              <a:solidFill>
                <a:schemeClr val="tx1">
                  <a:lumMod val="65000"/>
                  <a:lumOff val="35000"/>
                </a:schemeClr>
              </a:solidFill>
            </a:endParaRPr>
          </a:p>
        </p:txBody>
      </p:sp>
      <p:pic>
        <p:nvPicPr>
          <p:cNvPr id="6" name="Picture 5" descr="A drawing of two men standing on a street&#10;&#10;AI-generated content may be incorrect.">
            <a:extLst>
              <a:ext uri="{FF2B5EF4-FFF2-40B4-BE49-F238E27FC236}">
                <a16:creationId xmlns:a16="http://schemas.microsoft.com/office/drawing/2014/main" id="{9583D75F-0E39-2CE6-78ED-0B2A3A4A79B8}"/>
              </a:ext>
            </a:extLst>
          </p:cNvPr>
          <p:cNvPicPr>
            <a:picLocks noChangeAspect="1"/>
          </p:cNvPicPr>
          <p:nvPr/>
        </p:nvPicPr>
        <p:blipFill>
          <a:blip r:embed="rId5"/>
          <a:srcRect r="25060"/>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7" name="TextBox 6">
            <a:extLst>
              <a:ext uri="{FF2B5EF4-FFF2-40B4-BE49-F238E27FC236}">
                <a16:creationId xmlns:a16="http://schemas.microsoft.com/office/drawing/2014/main" id="{EFF45D50-1757-F67F-F428-315D99D1451B}"/>
              </a:ext>
            </a:extLst>
          </p:cNvPr>
          <p:cNvSpPr txBox="1"/>
          <p:nvPr/>
        </p:nvSpPr>
        <p:spPr>
          <a:xfrm>
            <a:off x="490448" y="6410540"/>
            <a:ext cx="5605548" cy="276999"/>
          </a:xfrm>
          <a:prstGeom prst="rect">
            <a:avLst/>
          </a:prstGeom>
          <a:noFill/>
        </p:spPr>
        <p:txBody>
          <a:bodyPr wrap="square" rtlCol="0">
            <a:spAutoFit/>
          </a:bodyPr>
          <a:lstStyle/>
          <a:p>
            <a:r>
              <a:rPr lang="en-US" sz="1200" dirty="0">
                <a:solidFill>
                  <a:schemeClr val="tx1">
                    <a:lumMod val="65000"/>
                    <a:lumOff val="35000"/>
                  </a:schemeClr>
                </a:solidFill>
              </a:rPr>
              <a:t>https://</a:t>
            </a:r>
            <a:r>
              <a:rPr lang="en-US" sz="1200" dirty="0" err="1">
                <a:solidFill>
                  <a:schemeClr val="tx1">
                    <a:lumMod val="65000"/>
                    <a:lumOff val="35000"/>
                  </a:schemeClr>
                </a:solidFill>
              </a:rPr>
              <a:t>www.cambridge.org</a:t>
            </a:r>
            <a:r>
              <a:rPr lang="en-US" sz="1200" dirty="0">
                <a:solidFill>
                  <a:schemeClr val="tx1">
                    <a:lumMod val="65000"/>
                    <a:lumOff val="35000"/>
                  </a:schemeClr>
                </a:solidFill>
              </a:rPr>
              <a:t>/</a:t>
            </a:r>
            <a:r>
              <a:rPr lang="en-US" sz="1200" dirty="0" err="1">
                <a:solidFill>
                  <a:schemeClr val="tx1">
                    <a:lumMod val="65000"/>
                    <a:lumOff val="35000"/>
                  </a:schemeClr>
                </a:solidFill>
              </a:rPr>
              <a:t>elt</a:t>
            </a:r>
            <a:r>
              <a:rPr lang="en-US" sz="1200" dirty="0">
                <a:solidFill>
                  <a:schemeClr val="tx1">
                    <a:lumMod val="65000"/>
                    <a:lumOff val="35000"/>
                  </a:schemeClr>
                </a:solidFill>
              </a:rPr>
              <a:t>/blog/2022/05/25/received-pronunciation-old-new/</a:t>
            </a:r>
          </a:p>
        </p:txBody>
      </p:sp>
      <p:pic>
        <p:nvPicPr>
          <p:cNvPr id="4" name="RP Accent">
            <a:hlinkClick r:id="" action="ppaction://media"/>
            <a:extLst>
              <a:ext uri="{FF2B5EF4-FFF2-40B4-BE49-F238E27FC236}">
                <a16:creationId xmlns:a16="http://schemas.microsoft.com/office/drawing/2014/main" id="{DA2380B2-BC0C-3D23-5C11-A1D79C237F7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23802" y="5833679"/>
            <a:ext cx="812800" cy="812800"/>
          </a:xfrm>
          <a:prstGeom prst="rect">
            <a:avLst/>
          </a:prstGeom>
        </p:spPr>
      </p:pic>
    </p:spTree>
    <p:extLst>
      <p:ext uri="{BB962C8B-B14F-4D97-AF65-F5344CB8AC3E}">
        <p14:creationId xmlns:p14="http://schemas.microsoft.com/office/powerpoint/2010/main" val="2456884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3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E7321C-3C8B-A8BA-DA9C-EF5A6E99A066}"/>
              </a:ext>
            </a:extLst>
          </p:cNvPr>
          <p:cNvSpPr>
            <a:spLocks noGrp="1"/>
          </p:cNvSpPr>
          <p:nvPr>
            <p:ph type="title"/>
          </p:nvPr>
        </p:nvSpPr>
        <p:spPr>
          <a:xfrm>
            <a:off x="761800" y="336096"/>
            <a:ext cx="5334197" cy="1158167"/>
          </a:xfrm>
        </p:spPr>
        <p:txBody>
          <a:bodyPr anchor="ctr">
            <a:normAutofit/>
          </a:bodyPr>
          <a:lstStyle/>
          <a:p>
            <a:pPr algn="ctr"/>
            <a:r>
              <a:rPr lang="en-US" sz="4000" dirty="0">
                <a:solidFill>
                  <a:schemeClr val="tx1">
                    <a:lumMod val="65000"/>
                    <a:lumOff val="35000"/>
                  </a:schemeClr>
                </a:solidFill>
              </a:rPr>
              <a:t>Accent Bias</a:t>
            </a:r>
          </a:p>
        </p:txBody>
      </p:sp>
      <p:sp>
        <p:nvSpPr>
          <p:cNvPr id="3" name="Content Placeholder 2">
            <a:extLst>
              <a:ext uri="{FF2B5EF4-FFF2-40B4-BE49-F238E27FC236}">
                <a16:creationId xmlns:a16="http://schemas.microsoft.com/office/drawing/2014/main" id="{DA376CF6-D555-72CE-FAF6-600B78DE63CD}"/>
              </a:ext>
            </a:extLst>
          </p:cNvPr>
          <p:cNvSpPr>
            <a:spLocks noGrp="1"/>
          </p:cNvSpPr>
          <p:nvPr>
            <p:ph idx="1"/>
          </p:nvPr>
        </p:nvSpPr>
        <p:spPr>
          <a:xfrm>
            <a:off x="761799" y="1371296"/>
            <a:ext cx="5334197" cy="3769835"/>
          </a:xfrm>
        </p:spPr>
        <p:txBody>
          <a:bodyPr anchor="ctr">
            <a:normAutofit/>
          </a:bodyPr>
          <a:lstStyle/>
          <a:p>
            <a:pPr marL="0" indent="0">
              <a:lnSpc>
                <a:spcPct val="125000"/>
              </a:lnSpc>
              <a:buNone/>
            </a:pPr>
            <a:r>
              <a:rPr lang="en-GB" sz="2000" dirty="0">
                <a:solidFill>
                  <a:schemeClr val="tx1">
                    <a:lumMod val="65000"/>
                    <a:lumOff val="35000"/>
                  </a:schemeClr>
                </a:solidFill>
              </a:rPr>
              <a:t>In mock job interviews conducted in the UK, speakers with non-standard accents were judged less suitable for certain roles; this persists even when evaluators hear formal content. A meta-analysis across 7,596 participants found that individuals with non-standard accents were rated significantly lower in employability. </a:t>
            </a:r>
          </a:p>
          <a:p>
            <a:pPr marL="0" indent="0">
              <a:buNone/>
            </a:pPr>
            <a:endParaRPr lang="en-US" sz="2000" dirty="0"/>
          </a:p>
        </p:txBody>
      </p:sp>
      <p:pic>
        <p:nvPicPr>
          <p:cNvPr id="5" name="Picture 4" descr="A screenshot of a video chat&#10;&#10;AI-generated content may be incorrect.">
            <a:extLst>
              <a:ext uri="{FF2B5EF4-FFF2-40B4-BE49-F238E27FC236}">
                <a16:creationId xmlns:a16="http://schemas.microsoft.com/office/drawing/2014/main" id="{B694AB94-A27F-AF20-4BCC-D93AB31BE3CF}"/>
              </a:ext>
            </a:extLst>
          </p:cNvPr>
          <p:cNvPicPr>
            <a:picLocks noChangeAspect="1"/>
          </p:cNvPicPr>
          <p:nvPr/>
        </p:nvPicPr>
        <p:blipFill>
          <a:blip r:embed="rId7"/>
          <a:srcRect t="-159" r="13033" b="158"/>
          <a:stretch>
            <a:fillRect/>
          </a:stretch>
        </p:blipFill>
        <p:spPr>
          <a:xfrm>
            <a:off x="6857796" y="-10886"/>
            <a:ext cx="5943803" cy="6868886"/>
          </a:xfrm>
          <a:prstGeom prst="rect">
            <a:avLst/>
          </a:prstGeom>
          <a:effectLst>
            <a:outerShdw blurRad="127000" dist="50800" dir="10800000" sx="99000" sy="99000" algn="r" rotWithShape="0">
              <a:prstClr val="black">
                <a:alpha val="40000"/>
              </a:prstClr>
            </a:outerShdw>
          </a:effectLst>
        </p:spPr>
      </p:pic>
      <p:sp>
        <p:nvSpPr>
          <p:cNvPr id="6" name="TextBox 5">
            <a:extLst>
              <a:ext uri="{FF2B5EF4-FFF2-40B4-BE49-F238E27FC236}">
                <a16:creationId xmlns:a16="http://schemas.microsoft.com/office/drawing/2014/main" id="{1A4A9CC3-CAF9-13F4-DE05-2DA0F8A2A236}"/>
              </a:ext>
            </a:extLst>
          </p:cNvPr>
          <p:cNvSpPr txBox="1"/>
          <p:nvPr/>
        </p:nvSpPr>
        <p:spPr>
          <a:xfrm>
            <a:off x="2057299" y="6176331"/>
            <a:ext cx="4038697" cy="461665"/>
          </a:xfrm>
          <a:prstGeom prst="rect">
            <a:avLst/>
          </a:prstGeom>
          <a:noFill/>
        </p:spPr>
        <p:txBody>
          <a:bodyPr wrap="square" rtlCol="0">
            <a:spAutoFit/>
          </a:bodyPr>
          <a:lstStyle/>
          <a:p>
            <a:pPr algn="r">
              <a:spcAft>
                <a:spcPts val="600"/>
              </a:spcAft>
            </a:pPr>
            <a:r>
              <a:rPr lang="en-US" sz="1200" dirty="0">
                <a:solidFill>
                  <a:schemeClr val="tx1">
                    <a:lumMod val="65000"/>
                    <a:lumOff val="35000"/>
                  </a:schemeClr>
                </a:solidFill>
              </a:rPr>
              <a:t>https://</a:t>
            </a:r>
            <a:r>
              <a:rPr lang="en-US" sz="1200" dirty="0" err="1">
                <a:solidFill>
                  <a:schemeClr val="tx1">
                    <a:lumMod val="65000"/>
                    <a:lumOff val="35000"/>
                  </a:schemeClr>
                </a:solidFill>
              </a:rPr>
              <a:t>www.linkedin.com</a:t>
            </a:r>
            <a:r>
              <a:rPr lang="en-US" sz="1200" dirty="0">
                <a:solidFill>
                  <a:schemeClr val="tx1">
                    <a:lumMod val="65000"/>
                    <a:lumOff val="35000"/>
                  </a:schemeClr>
                </a:solidFill>
              </a:rPr>
              <a:t>/pulse/new-research-interview-accent-bias-worse-than-thought-ben-schwencke-1baze</a:t>
            </a:r>
          </a:p>
        </p:txBody>
      </p:sp>
      <p:pic>
        <p:nvPicPr>
          <p:cNvPr id="4" name="Indian (AI)">
            <a:hlinkClick r:id="" action="ppaction://media"/>
            <a:extLst>
              <a:ext uri="{FF2B5EF4-FFF2-40B4-BE49-F238E27FC236}">
                <a16:creationId xmlns:a16="http://schemas.microsoft.com/office/drawing/2014/main" id="{EDF3DF85-2469-261F-E024-7298AEB80E0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79200" y="5769931"/>
            <a:ext cx="812800" cy="812800"/>
          </a:xfrm>
          <a:prstGeom prst="rect">
            <a:avLst/>
          </a:prstGeom>
        </p:spPr>
      </p:pic>
      <p:pic>
        <p:nvPicPr>
          <p:cNvPr id="7" name="Geordie Accent">
            <a:hlinkClick r:id="" action="ppaction://media"/>
            <a:extLst>
              <a:ext uri="{FF2B5EF4-FFF2-40B4-BE49-F238E27FC236}">
                <a16:creationId xmlns:a16="http://schemas.microsoft.com/office/drawing/2014/main" id="{0C63AE0E-EDBD-F352-AC5C-ECCBD185921A}"/>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9956801" y="5769931"/>
            <a:ext cx="812800" cy="812800"/>
          </a:xfrm>
          <a:prstGeom prst="rect">
            <a:avLst/>
          </a:prstGeom>
        </p:spPr>
      </p:pic>
    </p:spTree>
    <p:extLst>
      <p:ext uri="{BB962C8B-B14F-4D97-AF65-F5344CB8AC3E}">
        <p14:creationId xmlns:p14="http://schemas.microsoft.com/office/powerpoint/2010/main" val="2532107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68"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43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audio>
              <p:cMediaNode vol="80000">
                <p:cTn id="12"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FE1EC756-41E9-4FD6-AD48-EF46A2813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66F6371-9EA5-9354-29DC-1D07B921F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290"/>
            <a:ext cx="12192000" cy="1733407"/>
          </a:xfrm>
          <a:prstGeom prst="rect">
            <a:avLst/>
          </a:prstGeom>
          <a:ln>
            <a:noFill/>
          </a:ln>
          <a:effectLst>
            <a:outerShdw blurRad="254000" dist="381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55DC34-EF1E-0195-B2F7-F9DC5983A342}"/>
              </a:ext>
            </a:extLst>
          </p:cNvPr>
          <p:cNvSpPr>
            <a:spLocks noGrp="1"/>
          </p:cNvSpPr>
          <p:nvPr>
            <p:ph type="title"/>
          </p:nvPr>
        </p:nvSpPr>
        <p:spPr>
          <a:xfrm>
            <a:off x="761995" y="307447"/>
            <a:ext cx="10693884" cy="1109932"/>
          </a:xfrm>
        </p:spPr>
        <p:txBody>
          <a:bodyPr>
            <a:normAutofit/>
          </a:bodyPr>
          <a:lstStyle/>
          <a:p>
            <a:pPr algn="ctr"/>
            <a:r>
              <a:rPr lang="en-US" sz="4000" dirty="0">
                <a:solidFill>
                  <a:schemeClr val="tx1">
                    <a:lumMod val="65000"/>
                    <a:lumOff val="35000"/>
                  </a:schemeClr>
                </a:solidFill>
              </a:rPr>
              <a:t>Accent Discrimination</a:t>
            </a:r>
          </a:p>
        </p:txBody>
      </p:sp>
      <p:pic>
        <p:nvPicPr>
          <p:cNvPr id="5" name="Picture 4" descr="A person with his hands out&#10;&#10;AI-generated content may be incorrect.">
            <a:extLst>
              <a:ext uri="{FF2B5EF4-FFF2-40B4-BE49-F238E27FC236}">
                <a16:creationId xmlns:a16="http://schemas.microsoft.com/office/drawing/2014/main" id="{4EE93E31-7F56-F0FB-DE5D-3376327EF2D1}"/>
              </a:ext>
            </a:extLst>
          </p:cNvPr>
          <p:cNvPicPr>
            <a:picLocks noChangeAspect="1"/>
          </p:cNvPicPr>
          <p:nvPr/>
        </p:nvPicPr>
        <p:blipFill>
          <a:blip r:embed="rId5"/>
          <a:stretch>
            <a:fillRect/>
          </a:stretch>
        </p:blipFill>
        <p:spPr>
          <a:xfrm>
            <a:off x="736121" y="2115942"/>
            <a:ext cx="5804955" cy="3265285"/>
          </a:xfrm>
          <a:prstGeom prst="rect">
            <a:avLst/>
          </a:prstGeom>
        </p:spPr>
      </p:pic>
      <p:sp>
        <p:nvSpPr>
          <p:cNvPr id="3" name="Content Placeholder 2">
            <a:extLst>
              <a:ext uri="{FF2B5EF4-FFF2-40B4-BE49-F238E27FC236}">
                <a16:creationId xmlns:a16="http://schemas.microsoft.com/office/drawing/2014/main" id="{1C28A0F3-CEFF-CDD1-455C-A7A1E3CE72FC}"/>
              </a:ext>
            </a:extLst>
          </p:cNvPr>
          <p:cNvSpPr>
            <a:spLocks noGrp="1"/>
          </p:cNvSpPr>
          <p:nvPr>
            <p:ph idx="1"/>
          </p:nvPr>
        </p:nvSpPr>
        <p:spPr>
          <a:xfrm>
            <a:off x="6914410" y="2036564"/>
            <a:ext cx="4891315" cy="4817145"/>
          </a:xfrm>
        </p:spPr>
        <p:txBody>
          <a:bodyPr anchor="ctr">
            <a:normAutofit/>
          </a:bodyPr>
          <a:lstStyle/>
          <a:p>
            <a:pPr marL="0" indent="0">
              <a:lnSpc>
                <a:spcPct val="120000"/>
              </a:lnSpc>
              <a:buNone/>
            </a:pPr>
            <a:r>
              <a:rPr lang="en-GB" sz="1800" dirty="0">
                <a:solidFill>
                  <a:schemeClr val="tx1">
                    <a:lumMod val="65000"/>
                    <a:lumOff val="35000"/>
                  </a:schemeClr>
                </a:solidFill>
              </a:rPr>
              <a:t>Accent discrimination is a significant barrier to social mobility, with studies in Britain showing that around 30% of university students and applicants and 25% of professionals have been mocked or singled out because of their accent. This bias is closely tied to socioeconomic background, as regional or working-class accents (like Scouse or Brummie) are often stereotyped as less educated or competent. Such perceptions can influence hiring decisions, academic success, and career progression, leading individuals to feel pressure to modify their speech or avoid certain professions.</a:t>
            </a:r>
          </a:p>
          <a:p>
            <a:endParaRPr lang="en-US" sz="1600" dirty="0"/>
          </a:p>
        </p:txBody>
      </p:sp>
      <p:sp>
        <p:nvSpPr>
          <p:cNvPr id="6" name="TextBox 5">
            <a:extLst>
              <a:ext uri="{FF2B5EF4-FFF2-40B4-BE49-F238E27FC236}">
                <a16:creationId xmlns:a16="http://schemas.microsoft.com/office/drawing/2014/main" id="{D2890FE5-12F3-8FB6-0D12-A69F277A0B9E}"/>
              </a:ext>
            </a:extLst>
          </p:cNvPr>
          <p:cNvSpPr txBox="1"/>
          <p:nvPr/>
        </p:nvSpPr>
        <p:spPr>
          <a:xfrm>
            <a:off x="749057" y="5537219"/>
            <a:ext cx="5779081" cy="461665"/>
          </a:xfrm>
          <a:prstGeom prst="rect">
            <a:avLst/>
          </a:prstGeom>
          <a:noFill/>
        </p:spPr>
        <p:txBody>
          <a:bodyPr wrap="square" rtlCol="0">
            <a:spAutoFit/>
          </a:bodyPr>
          <a:lstStyle/>
          <a:p>
            <a:pPr algn="ctr"/>
            <a:r>
              <a:rPr lang="en-US" sz="1200" dirty="0">
                <a:solidFill>
                  <a:schemeClr val="tx1">
                    <a:lumMod val="65000"/>
                    <a:lumOff val="35000"/>
                  </a:schemeClr>
                </a:solidFill>
              </a:rPr>
              <a:t>https://</a:t>
            </a:r>
            <a:r>
              <a:rPr lang="en-US" sz="1200" dirty="0" err="1">
                <a:solidFill>
                  <a:schemeClr val="tx1">
                    <a:lumMod val="65000"/>
                    <a:lumOff val="35000"/>
                  </a:schemeClr>
                </a:solidFill>
              </a:rPr>
              <a:t>fleishmanhillard.co.uk</a:t>
            </a:r>
            <a:r>
              <a:rPr lang="en-US" sz="1200" dirty="0">
                <a:solidFill>
                  <a:schemeClr val="tx1">
                    <a:lumMod val="65000"/>
                    <a:lumOff val="35000"/>
                  </a:schemeClr>
                </a:solidFill>
              </a:rPr>
              <a:t>/2023/02/accent-bias-language-discrimination-creative-industries/</a:t>
            </a:r>
          </a:p>
        </p:txBody>
      </p:sp>
      <p:pic>
        <p:nvPicPr>
          <p:cNvPr id="4" name="Glaswegian Accent">
            <a:hlinkClick r:id="" action="ppaction://media"/>
            <a:extLst>
              <a:ext uri="{FF2B5EF4-FFF2-40B4-BE49-F238E27FC236}">
                <a16:creationId xmlns:a16="http://schemas.microsoft.com/office/drawing/2014/main" id="{5886ECC8-6219-612B-6D23-52558D8E618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84021" y="456013"/>
            <a:ext cx="812800" cy="812800"/>
          </a:xfrm>
          <a:prstGeom prst="rect">
            <a:avLst/>
          </a:prstGeom>
        </p:spPr>
      </p:pic>
    </p:spTree>
    <p:extLst>
      <p:ext uri="{BB962C8B-B14F-4D97-AF65-F5344CB8AC3E}">
        <p14:creationId xmlns:p14="http://schemas.microsoft.com/office/powerpoint/2010/main" val="3812321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3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4B8F8F-E3F4-2596-161D-60597A28786F}"/>
              </a:ext>
            </a:extLst>
          </p:cNvPr>
          <p:cNvSpPr>
            <a:spLocks noGrp="1"/>
          </p:cNvSpPr>
          <p:nvPr>
            <p:ph type="title"/>
          </p:nvPr>
        </p:nvSpPr>
        <p:spPr>
          <a:xfrm>
            <a:off x="761799" y="0"/>
            <a:ext cx="5334197" cy="1708242"/>
          </a:xfrm>
        </p:spPr>
        <p:txBody>
          <a:bodyPr anchor="ctr">
            <a:normAutofit/>
          </a:bodyPr>
          <a:lstStyle/>
          <a:p>
            <a:pPr algn="ctr"/>
            <a:r>
              <a:rPr lang="en-US" sz="4000" dirty="0">
                <a:solidFill>
                  <a:schemeClr val="tx1">
                    <a:lumMod val="65000"/>
                    <a:lumOff val="35000"/>
                  </a:schemeClr>
                </a:solidFill>
              </a:rPr>
              <a:t>Accent Pigeonholing</a:t>
            </a:r>
          </a:p>
        </p:txBody>
      </p:sp>
      <p:sp>
        <p:nvSpPr>
          <p:cNvPr id="3" name="Content Placeholder 2">
            <a:extLst>
              <a:ext uri="{FF2B5EF4-FFF2-40B4-BE49-F238E27FC236}">
                <a16:creationId xmlns:a16="http://schemas.microsoft.com/office/drawing/2014/main" id="{4A94BDB3-49C5-E00F-F2D6-D914727E73D3}"/>
              </a:ext>
            </a:extLst>
          </p:cNvPr>
          <p:cNvSpPr>
            <a:spLocks noGrp="1"/>
          </p:cNvSpPr>
          <p:nvPr>
            <p:ph idx="1"/>
          </p:nvPr>
        </p:nvSpPr>
        <p:spPr>
          <a:xfrm>
            <a:off x="761800" y="1115122"/>
            <a:ext cx="5334197" cy="5124958"/>
          </a:xfrm>
        </p:spPr>
        <p:txBody>
          <a:bodyPr anchor="ctr">
            <a:normAutofit/>
          </a:bodyPr>
          <a:lstStyle/>
          <a:p>
            <a:pPr marL="0" indent="0">
              <a:lnSpc>
                <a:spcPct val="120000"/>
              </a:lnSpc>
              <a:buNone/>
            </a:pPr>
            <a:r>
              <a:rPr lang="en-GB" sz="1700" dirty="0">
                <a:solidFill>
                  <a:schemeClr val="tx1">
                    <a:lumMod val="65000"/>
                    <a:lumOff val="35000"/>
                  </a:schemeClr>
                </a:solidFill>
              </a:rPr>
              <a:t>Certain accents are perceived as better suited for specific roles based on stereotypes of trustworthiness, friendliness, or authority. For example, in the UK, Received Pronunciation (RP) is often associated with education and credibility, making it common in professions like law, broadcasting, or politics. Conversely, accents considered warm and approachable, such as some West Country or Irish accents, are often favoured in customer service or hospitality roles because they are perceived as friendly and reassuring. These preferences are not based on linguistic ability but on social attitudes, which can influence hiring decisions and reinforce inequality.</a:t>
            </a:r>
          </a:p>
          <a:p>
            <a:endParaRPr lang="en-US" sz="1700" dirty="0"/>
          </a:p>
        </p:txBody>
      </p:sp>
      <p:pic>
        <p:nvPicPr>
          <p:cNvPr id="7" name="Picture 6" descr="A person wearing a headset and smiling&#10;&#10;AI-generated content may be incorrect.">
            <a:extLst>
              <a:ext uri="{FF2B5EF4-FFF2-40B4-BE49-F238E27FC236}">
                <a16:creationId xmlns:a16="http://schemas.microsoft.com/office/drawing/2014/main" id="{158EA825-92E3-3CF6-BADC-24294061A4B0}"/>
              </a:ext>
            </a:extLst>
          </p:cNvPr>
          <p:cNvPicPr>
            <a:picLocks noChangeAspect="1"/>
          </p:cNvPicPr>
          <p:nvPr/>
        </p:nvPicPr>
        <p:blipFill>
          <a:blip r:embed="rId2"/>
          <a:srcRect l="1957" r="46206"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8" name="TextBox 7">
            <a:extLst>
              <a:ext uri="{FF2B5EF4-FFF2-40B4-BE49-F238E27FC236}">
                <a16:creationId xmlns:a16="http://schemas.microsoft.com/office/drawing/2014/main" id="{0E508E49-3184-23C3-9A03-61B33906702E}"/>
              </a:ext>
            </a:extLst>
          </p:cNvPr>
          <p:cNvSpPr txBox="1"/>
          <p:nvPr/>
        </p:nvSpPr>
        <p:spPr>
          <a:xfrm>
            <a:off x="434687" y="5927800"/>
            <a:ext cx="5661309" cy="646331"/>
          </a:xfrm>
          <a:prstGeom prst="rect">
            <a:avLst/>
          </a:prstGeom>
          <a:noFill/>
        </p:spPr>
        <p:txBody>
          <a:bodyPr wrap="square" rtlCol="0">
            <a:spAutoFit/>
          </a:bodyPr>
          <a:lstStyle/>
          <a:p>
            <a:pPr algn="r"/>
            <a:r>
              <a:rPr lang="en-US" sz="1200" dirty="0">
                <a:solidFill>
                  <a:schemeClr val="tx1">
                    <a:lumMod val="65000"/>
                    <a:lumOff val="35000"/>
                  </a:schemeClr>
                </a:solidFill>
              </a:rPr>
              <a:t>In a 2002 survey, Yorkshire was found to be the most ‘trustworthy’ accent, perhaps explaining it’s outsized presence in customer service (https://</a:t>
            </a:r>
            <a:r>
              <a:rPr lang="en-US" sz="1200" dirty="0" err="1">
                <a:solidFill>
                  <a:schemeClr val="tx1">
                    <a:lumMod val="65000"/>
                    <a:lumOff val="35000"/>
                  </a:schemeClr>
                </a:solidFill>
              </a:rPr>
              <a:t>www.countryliving.com</a:t>
            </a:r>
            <a:r>
              <a:rPr lang="en-US" sz="1200" dirty="0">
                <a:solidFill>
                  <a:schemeClr val="tx1">
                    <a:lumMod val="65000"/>
                    <a:lumOff val="35000"/>
                  </a:schemeClr>
                </a:solidFill>
              </a:rPr>
              <a:t>/</a:t>
            </a:r>
            <a:r>
              <a:rPr lang="en-US" sz="1200" dirty="0" err="1">
                <a:solidFill>
                  <a:schemeClr val="tx1">
                    <a:lumMod val="65000"/>
                    <a:lumOff val="35000"/>
                  </a:schemeClr>
                </a:solidFill>
              </a:rPr>
              <a:t>uk</a:t>
            </a:r>
            <a:r>
              <a:rPr lang="en-US" sz="1200" dirty="0">
                <a:solidFill>
                  <a:schemeClr val="tx1">
                    <a:lumMod val="65000"/>
                    <a:lumOff val="35000"/>
                  </a:schemeClr>
                </a:solidFill>
              </a:rPr>
              <a:t>/news/a34435560/most-trustworthy-accent-</a:t>
            </a:r>
            <a:r>
              <a:rPr lang="en-US" sz="1200" dirty="0" err="1">
                <a:solidFill>
                  <a:schemeClr val="tx1">
                    <a:lumMod val="65000"/>
                    <a:lumOff val="35000"/>
                  </a:schemeClr>
                </a:solidFill>
              </a:rPr>
              <a:t>uk</a:t>
            </a:r>
            <a:r>
              <a:rPr lang="en-US" sz="1200" dirty="0">
                <a:solidFill>
                  <a:schemeClr val="tx1">
                    <a:lumMod val="65000"/>
                    <a:lumOff val="35000"/>
                  </a:schemeClr>
                </a:solidFill>
              </a:rPr>
              <a:t>/)</a:t>
            </a:r>
          </a:p>
        </p:txBody>
      </p:sp>
    </p:spTree>
    <p:extLst>
      <p:ext uri="{BB962C8B-B14F-4D97-AF65-F5344CB8AC3E}">
        <p14:creationId xmlns:p14="http://schemas.microsoft.com/office/powerpoint/2010/main" val="427057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A0E2CA-431D-EE14-A88F-1C12C1453669}"/>
              </a:ext>
            </a:extLst>
          </p:cNvPr>
          <p:cNvSpPr>
            <a:spLocks noGrp="1"/>
          </p:cNvSpPr>
          <p:nvPr>
            <p:ph type="title"/>
          </p:nvPr>
        </p:nvSpPr>
        <p:spPr>
          <a:xfrm>
            <a:off x="6803409" y="144081"/>
            <a:ext cx="4156512" cy="1708244"/>
          </a:xfrm>
        </p:spPr>
        <p:txBody>
          <a:bodyPr anchor="ctr">
            <a:normAutofit/>
          </a:bodyPr>
          <a:lstStyle/>
          <a:p>
            <a:pPr algn="ctr"/>
            <a:r>
              <a:rPr lang="en-US" sz="4000" dirty="0">
                <a:solidFill>
                  <a:schemeClr val="tx1">
                    <a:lumMod val="65000"/>
                    <a:lumOff val="35000"/>
                  </a:schemeClr>
                </a:solidFill>
              </a:rPr>
              <a:t>Prestige Vocabulary</a:t>
            </a:r>
          </a:p>
        </p:txBody>
      </p:sp>
      <p:pic>
        <p:nvPicPr>
          <p:cNvPr id="5" name="Picture 4" descr="A person and person in historical clothing&#10;&#10;AI-generated content may be incorrect.">
            <a:extLst>
              <a:ext uri="{FF2B5EF4-FFF2-40B4-BE49-F238E27FC236}">
                <a16:creationId xmlns:a16="http://schemas.microsoft.com/office/drawing/2014/main" id="{9BF5C81D-67FF-70DB-E2DF-004F91D8C490}"/>
              </a:ext>
            </a:extLst>
          </p:cNvPr>
          <p:cNvPicPr>
            <a:picLocks noChangeAspect="1"/>
          </p:cNvPicPr>
          <p:nvPr/>
        </p:nvPicPr>
        <p:blipFill>
          <a:blip r:embed="rId2"/>
          <a:srcRect l="20959" r="19707" b="-2"/>
          <a:stretch>
            <a:fillRect/>
          </a:stretch>
        </p:blipFill>
        <p:spPr>
          <a:xfrm>
            <a:off x="-1" y="-2"/>
            <a:ext cx="6096001" cy="6858002"/>
          </a:xfrm>
          <a:prstGeom prst="rect">
            <a:avLst/>
          </a:prstGeom>
        </p:spPr>
      </p:pic>
      <p:sp>
        <p:nvSpPr>
          <p:cNvPr id="3" name="Content Placeholder 2">
            <a:extLst>
              <a:ext uri="{FF2B5EF4-FFF2-40B4-BE49-F238E27FC236}">
                <a16:creationId xmlns:a16="http://schemas.microsoft.com/office/drawing/2014/main" id="{FC74705A-EDA7-3E32-04B7-5B6D5536EEF3}"/>
              </a:ext>
            </a:extLst>
          </p:cNvPr>
          <p:cNvSpPr>
            <a:spLocks noGrp="1"/>
          </p:cNvSpPr>
          <p:nvPr>
            <p:ph idx="1"/>
          </p:nvPr>
        </p:nvSpPr>
        <p:spPr>
          <a:xfrm>
            <a:off x="6803409" y="1990824"/>
            <a:ext cx="4156512" cy="4432361"/>
          </a:xfrm>
        </p:spPr>
        <p:txBody>
          <a:bodyPr anchor="ctr">
            <a:normAutofit/>
          </a:bodyPr>
          <a:lstStyle/>
          <a:p>
            <a:pPr marL="0" indent="0">
              <a:lnSpc>
                <a:spcPct val="120000"/>
              </a:lnSpc>
              <a:buNone/>
            </a:pPr>
            <a:r>
              <a:rPr lang="en-GB" sz="1600" dirty="0">
                <a:solidFill>
                  <a:schemeClr val="tx1">
                    <a:lumMod val="65000"/>
                    <a:lumOff val="35000"/>
                  </a:schemeClr>
                </a:solidFill>
              </a:rPr>
              <a:t>Certain words and expressions carry social value because they are associated with education, refinement, or high-status groups. These words often originate from Latin or French roots, which historically entered English through law, government, and academia. For example, </a:t>
            </a:r>
            <a:r>
              <a:rPr lang="en-GB" sz="1600" i="1" dirty="0">
                <a:solidFill>
                  <a:schemeClr val="tx1">
                    <a:lumMod val="65000"/>
                    <a:lumOff val="35000"/>
                  </a:schemeClr>
                </a:solidFill>
              </a:rPr>
              <a:t>“commence”</a:t>
            </a:r>
            <a:r>
              <a:rPr lang="en-GB" sz="1600" dirty="0">
                <a:solidFill>
                  <a:schemeClr val="tx1">
                    <a:lumMod val="65000"/>
                    <a:lumOff val="35000"/>
                  </a:schemeClr>
                </a:solidFill>
              </a:rPr>
              <a:t> instead of </a:t>
            </a:r>
            <a:r>
              <a:rPr lang="en-GB" sz="1600" i="1" dirty="0">
                <a:solidFill>
                  <a:schemeClr val="tx1">
                    <a:lumMod val="65000"/>
                    <a:lumOff val="35000"/>
                  </a:schemeClr>
                </a:solidFill>
              </a:rPr>
              <a:t>“start”</a:t>
            </a:r>
            <a:r>
              <a:rPr lang="en-GB" sz="1600" dirty="0">
                <a:solidFill>
                  <a:schemeClr val="tx1">
                    <a:lumMod val="65000"/>
                    <a:lumOff val="35000"/>
                  </a:schemeClr>
                </a:solidFill>
              </a:rPr>
              <a:t>, or </a:t>
            </a:r>
            <a:r>
              <a:rPr lang="en-GB" sz="1600" i="1" dirty="0">
                <a:solidFill>
                  <a:schemeClr val="tx1">
                    <a:lumMod val="65000"/>
                    <a:lumOff val="35000"/>
                  </a:schemeClr>
                </a:solidFill>
              </a:rPr>
              <a:t>“terminate”</a:t>
            </a:r>
            <a:r>
              <a:rPr lang="en-GB" sz="1600" dirty="0">
                <a:solidFill>
                  <a:schemeClr val="tx1">
                    <a:lumMod val="65000"/>
                    <a:lumOff val="35000"/>
                  </a:schemeClr>
                </a:solidFill>
              </a:rPr>
              <a:t> instead of </a:t>
            </a:r>
            <a:r>
              <a:rPr lang="en-GB" sz="1600" i="1" dirty="0">
                <a:solidFill>
                  <a:schemeClr val="tx1">
                    <a:lumMod val="65000"/>
                    <a:lumOff val="35000"/>
                  </a:schemeClr>
                </a:solidFill>
              </a:rPr>
              <a:t>“end”</a:t>
            </a:r>
            <a:r>
              <a:rPr lang="en-GB" sz="1600" dirty="0">
                <a:solidFill>
                  <a:schemeClr val="tx1">
                    <a:lumMod val="65000"/>
                    <a:lumOff val="35000"/>
                  </a:schemeClr>
                </a:solidFill>
              </a:rPr>
              <a:t>.  In professional settings, phrases like </a:t>
            </a:r>
            <a:r>
              <a:rPr lang="en-GB" sz="1600" i="1" dirty="0">
                <a:solidFill>
                  <a:schemeClr val="tx1">
                    <a:lumMod val="65000"/>
                    <a:lumOff val="35000"/>
                  </a:schemeClr>
                </a:solidFill>
              </a:rPr>
              <a:t>“endeavour to optimize”</a:t>
            </a:r>
            <a:r>
              <a:rPr lang="en-GB" sz="1600" dirty="0">
                <a:solidFill>
                  <a:schemeClr val="tx1">
                    <a:lumMod val="65000"/>
                    <a:lumOff val="35000"/>
                  </a:schemeClr>
                </a:solidFill>
              </a:rPr>
              <a:t> sound more prestigious than </a:t>
            </a:r>
            <a:r>
              <a:rPr lang="en-GB" sz="1600" i="1" dirty="0">
                <a:solidFill>
                  <a:schemeClr val="tx1">
                    <a:lumMod val="65000"/>
                    <a:lumOff val="35000"/>
                  </a:schemeClr>
                </a:solidFill>
              </a:rPr>
              <a:t>“try to make better”</a:t>
            </a:r>
            <a:r>
              <a:rPr lang="en-GB" sz="1600" dirty="0">
                <a:solidFill>
                  <a:schemeClr val="tx1">
                    <a:lumMod val="65000"/>
                    <a:lumOff val="35000"/>
                  </a:schemeClr>
                </a:solidFill>
              </a:rPr>
              <a:t>, even though the meaning is similar. Using such vocabulary often signals sophistication and authority.</a:t>
            </a:r>
          </a:p>
          <a:p>
            <a:endParaRPr lang="en-GB" sz="1600" dirty="0"/>
          </a:p>
          <a:p>
            <a:endParaRPr lang="en-US" sz="1600" dirty="0"/>
          </a:p>
        </p:txBody>
      </p:sp>
      <p:sp>
        <p:nvSpPr>
          <p:cNvPr id="6" name="TextBox 5">
            <a:extLst>
              <a:ext uri="{FF2B5EF4-FFF2-40B4-BE49-F238E27FC236}">
                <a16:creationId xmlns:a16="http://schemas.microsoft.com/office/drawing/2014/main" id="{0C505AEA-1194-E734-3719-D8B0BA88D1C2}"/>
              </a:ext>
            </a:extLst>
          </p:cNvPr>
          <p:cNvSpPr txBox="1"/>
          <p:nvPr/>
        </p:nvSpPr>
        <p:spPr>
          <a:xfrm>
            <a:off x="6803409" y="6284686"/>
            <a:ext cx="3904915" cy="276999"/>
          </a:xfrm>
          <a:prstGeom prst="rect">
            <a:avLst/>
          </a:prstGeom>
          <a:noFill/>
        </p:spPr>
        <p:txBody>
          <a:bodyPr wrap="none" rtlCol="0">
            <a:spAutoFit/>
          </a:bodyPr>
          <a:lstStyle/>
          <a:p>
            <a:r>
              <a:rPr lang="en-US" sz="1200" dirty="0">
                <a:solidFill>
                  <a:schemeClr val="tx1">
                    <a:lumMod val="65000"/>
                    <a:lumOff val="35000"/>
                  </a:schemeClr>
                </a:solidFill>
              </a:rPr>
              <a:t>https://</a:t>
            </a:r>
            <a:r>
              <a:rPr lang="en-US" sz="1200" dirty="0" err="1">
                <a:solidFill>
                  <a:schemeClr val="tx1">
                    <a:lumMod val="65000"/>
                    <a:lumOff val="35000"/>
                  </a:schemeClr>
                </a:solidFill>
              </a:rPr>
              <a:t>www.thoughtco.com</a:t>
            </a:r>
            <a:r>
              <a:rPr lang="en-US" sz="1200" dirty="0">
                <a:solidFill>
                  <a:schemeClr val="tx1">
                    <a:lumMod val="65000"/>
                    <a:lumOff val="35000"/>
                  </a:schemeClr>
                </a:solidFill>
              </a:rPr>
              <a:t>/linguistic-prestige-1691533</a:t>
            </a:r>
          </a:p>
        </p:txBody>
      </p:sp>
    </p:spTree>
    <p:extLst>
      <p:ext uri="{BB962C8B-B14F-4D97-AF65-F5344CB8AC3E}">
        <p14:creationId xmlns:p14="http://schemas.microsoft.com/office/powerpoint/2010/main" val="773798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760839-3CCA-064A-C9F1-71CFE27C2C21}"/>
              </a:ext>
            </a:extLst>
          </p:cNvPr>
          <p:cNvSpPr>
            <a:spLocks noGrp="1"/>
          </p:cNvSpPr>
          <p:nvPr>
            <p:ph type="title"/>
          </p:nvPr>
        </p:nvSpPr>
        <p:spPr>
          <a:xfrm>
            <a:off x="6803409" y="144081"/>
            <a:ext cx="4156512" cy="1708244"/>
          </a:xfrm>
        </p:spPr>
        <p:txBody>
          <a:bodyPr anchor="ctr">
            <a:normAutofit/>
          </a:bodyPr>
          <a:lstStyle/>
          <a:p>
            <a:pPr algn="ctr"/>
            <a:r>
              <a:rPr lang="en-US" sz="4000" dirty="0">
                <a:solidFill>
                  <a:schemeClr val="tx1">
                    <a:lumMod val="65000"/>
                    <a:lumOff val="35000"/>
                  </a:schemeClr>
                </a:solidFill>
              </a:rPr>
              <a:t>Register and Hedging</a:t>
            </a:r>
          </a:p>
        </p:txBody>
      </p:sp>
      <p:pic>
        <p:nvPicPr>
          <p:cNvPr id="5" name="Picture 4" descr="A person standing in front of a group of people sitting at a table&#10;&#10;AI-generated content may be incorrect.">
            <a:extLst>
              <a:ext uri="{FF2B5EF4-FFF2-40B4-BE49-F238E27FC236}">
                <a16:creationId xmlns:a16="http://schemas.microsoft.com/office/drawing/2014/main" id="{3D583641-FDA9-3F96-4499-7891D306BE44}"/>
              </a:ext>
            </a:extLst>
          </p:cNvPr>
          <p:cNvPicPr>
            <a:picLocks noChangeAspect="1"/>
          </p:cNvPicPr>
          <p:nvPr/>
        </p:nvPicPr>
        <p:blipFill>
          <a:blip r:embed="rId2"/>
          <a:srcRect r="50000"/>
          <a:stretch>
            <a:fillRect/>
          </a:stretch>
        </p:blipFill>
        <p:spPr>
          <a:xfrm>
            <a:off x="-1" y="-2"/>
            <a:ext cx="6096001" cy="6858002"/>
          </a:xfrm>
          <a:prstGeom prst="rect">
            <a:avLst/>
          </a:prstGeom>
        </p:spPr>
      </p:pic>
      <p:sp>
        <p:nvSpPr>
          <p:cNvPr id="3" name="Content Placeholder 2">
            <a:extLst>
              <a:ext uri="{FF2B5EF4-FFF2-40B4-BE49-F238E27FC236}">
                <a16:creationId xmlns:a16="http://schemas.microsoft.com/office/drawing/2014/main" id="{7546AF74-997D-2A24-2EEB-47E2739BE899}"/>
              </a:ext>
            </a:extLst>
          </p:cNvPr>
          <p:cNvSpPr>
            <a:spLocks noGrp="1"/>
          </p:cNvSpPr>
          <p:nvPr>
            <p:ph idx="1"/>
          </p:nvPr>
        </p:nvSpPr>
        <p:spPr>
          <a:xfrm>
            <a:off x="6803409" y="1706136"/>
            <a:ext cx="4329048" cy="4897863"/>
          </a:xfrm>
        </p:spPr>
        <p:txBody>
          <a:bodyPr anchor="ctr">
            <a:normAutofit fontScale="92500"/>
          </a:bodyPr>
          <a:lstStyle/>
          <a:p>
            <a:pPr marL="0" indent="0">
              <a:lnSpc>
                <a:spcPct val="120000"/>
              </a:lnSpc>
              <a:buNone/>
            </a:pPr>
            <a:r>
              <a:rPr lang="en-GB" sz="1700" dirty="0">
                <a:solidFill>
                  <a:schemeClr val="tx1">
                    <a:lumMod val="65000"/>
                    <a:lumOff val="35000"/>
                  </a:schemeClr>
                </a:solidFill>
              </a:rPr>
              <a:t>The level of formality in language often signals social relationships and power dynamics. Politeness strategies (such as indirectness or ‘hedging’) can indicate respect, deference, or authority. In formal contexts, speakers tend to use a high register with elaborate structures and polite forms. For example, in a business meeting, someone might say: </a:t>
            </a:r>
            <a:r>
              <a:rPr lang="en-GB" sz="1700" i="1" dirty="0">
                <a:solidFill>
                  <a:schemeClr val="tx1">
                    <a:lumMod val="65000"/>
                    <a:lumOff val="35000"/>
                  </a:schemeClr>
                </a:solidFill>
              </a:rPr>
              <a:t>“Would you mind if I shared a few observations regarding the proposal?”</a:t>
            </a:r>
            <a:r>
              <a:rPr lang="en-GB" sz="1700" dirty="0">
                <a:solidFill>
                  <a:schemeClr val="tx1">
                    <a:lumMod val="65000"/>
                    <a:lumOff val="35000"/>
                  </a:schemeClr>
                </a:solidFill>
              </a:rPr>
              <a:t>, ‘hedging’ the request and conveying professionalism. By contrast, in an informal setting among friends, the same idea might be expressed as: </a:t>
            </a:r>
            <a:r>
              <a:rPr lang="en-GB" sz="1700" i="1" dirty="0">
                <a:solidFill>
                  <a:schemeClr val="tx1">
                    <a:lumMod val="65000"/>
                    <a:lumOff val="35000"/>
                  </a:schemeClr>
                </a:solidFill>
              </a:rPr>
              <a:t>“Can I say something about the plan?”</a:t>
            </a:r>
            <a:r>
              <a:rPr lang="en-GB" sz="1700" dirty="0">
                <a:solidFill>
                  <a:schemeClr val="tx1">
                    <a:lumMod val="65000"/>
                    <a:lumOff val="35000"/>
                  </a:schemeClr>
                </a:solidFill>
              </a:rPr>
              <a:t> This is more direct, uses simpler vocabulary, and lacks hedging. </a:t>
            </a:r>
          </a:p>
          <a:p>
            <a:pPr>
              <a:lnSpc>
                <a:spcPct val="120000"/>
              </a:lnSpc>
            </a:pPr>
            <a:endParaRPr lang="en-US" sz="1400" dirty="0">
              <a:solidFill>
                <a:schemeClr val="tx1">
                  <a:lumMod val="65000"/>
                  <a:lumOff val="35000"/>
                </a:schemeClr>
              </a:solidFill>
            </a:endParaRPr>
          </a:p>
        </p:txBody>
      </p:sp>
    </p:spTree>
    <p:extLst>
      <p:ext uri="{BB962C8B-B14F-4D97-AF65-F5344CB8AC3E}">
        <p14:creationId xmlns:p14="http://schemas.microsoft.com/office/powerpoint/2010/main" val="4001902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97A6EE-A43E-D517-9493-9543029A4063}"/>
              </a:ext>
            </a:extLst>
          </p:cNvPr>
          <p:cNvSpPr>
            <a:spLocks noGrp="1"/>
          </p:cNvSpPr>
          <p:nvPr>
            <p:ph type="title"/>
          </p:nvPr>
        </p:nvSpPr>
        <p:spPr>
          <a:xfrm>
            <a:off x="6803409" y="116114"/>
            <a:ext cx="4156512" cy="1365405"/>
          </a:xfrm>
        </p:spPr>
        <p:txBody>
          <a:bodyPr anchor="ctr">
            <a:normAutofit/>
          </a:bodyPr>
          <a:lstStyle/>
          <a:p>
            <a:pPr algn="ctr"/>
            <a:r>
              <a:rPr lang="en-US" sz="4000" dirty="0">
                <a:solidFill>
                  <a:schemeClr val="tx1">
                    <a:lumMod val="65000"/>
                    <a:lumOff val="35000"/>
                  </a:schemeClr>
                </a:solidFill>
              </a:rPr>
              <a:t>Politeness</a:t>
            </a:r>
          </a:p>
        </p:txBody>
      </p:sp>
      <p:pic>
        <p:nvPicPr>
          <p:cNvPr id="5" name="Picture 4" descr="A person in a suit and tie&#10;&#10;AI-generated content may be incorrect.">
            <a:extLst>
              <a:ext uri="{FF2B5EF4-FFF2-40B4-BE49-F238E27FC236}">
                <a16:creationId xmlns:a16="http://schemas.microsoft.com/office/drawing/2014/main" id="{E30258E8-1B7B-7D97-62BC-24A6C7772B2C}"/>
              </a:ext>
            </a:extLst>
          </p:cNvPr>
          <p:cNvPicPr>
            <a:picLocks noChangeAspect="1"/>
          </p:cNvPicPr>
          <p:nvPr/>
        </p:nvPicPr>
        <p:blipFill>
          <a:blip r:embed="rId2"/>
          <a:srcRect l="11265" r="29401" b="-2"/>
          <a:stretch>
            <a:fillRect/>
          </a:stretch>
        </p:blipFill>
        <p:spPr>
          <a:xfrm>
            <a:off x="-1" y="-2"/>
            <a:ext cx="6096001" cy="6858002"/>
          </a:xfrm>
          <a:prstGeom prst="rect">
            <a:avLst/>
          </a:prstGeom>
        </p:spPr>
      </p:pic>
      <p:sp>
        <p:nvSpPr>
          <p:cNvPr id="3" name="Content Placeholder 2">
            <a:extLst>
              <a:ext uri="{FF2B5EF4-FFF2-40B4-BE49-F238E27FC236}">
                <a16:creationId xmlns:a16="http://schemas.microsoft.com/office/drawing/2014/main" id="{55EF28C1-2653-5D7F-AFEB-1C1E8D34752F}"/>
              </a:ext>
            </a:extLst>
          </p:cNvPr>
          <p:cNvSpPr>
            <a:spLocks noGrp="1"/>
          </p:cNvSpPr>
          <p:nvPr>
            <p:ph idx="1"/>
          </p:nvPr>
        </p:nvSpPr>
        <p:spPr>
          <a:xfrm>
            <a:off x="6676571" y="1365405"/>
            <a:ext cx="4283350" cy="5267623"/>
          </a:xfrm>
        </p:spPr>
        <p:txBody>
          <a:bodyPr anchor="ctr">
            <a:normAutofit lnSpcReduction="10000"/>
          </a:bodyPr>
          <a:lstStyle/>
          <a:p>
            <a:pPr marL="0" indent="0">
              <a:lnSpc>
                <a:spcPct val="125000"/>
              </a:lnSpc>
              <a:buNone/>
            </a:pPr>
            <a:r>
              <a:rPr lang="en-GB" sz="2400" dirty="0">
                <a:solidFill>
                  <a:schemeClr val="tx1">
                    <a:lumMod val="65000"/>
                    <a:lumOff val="35000"/>
                  </a:schemeClr>
                </a:solidFill>
              </a:rPr>
              <a:t>Politeness varies with status. A junior employee addressing a manager might say: </a:t>
            </a:r>
            <a:r>
              <a:rPr lang="en-GB" sz="2400" i="1" dirty="0">
                <a:solidFill>
                  <a:schemeClr val="tx1">
                    <a:lumMod val="65000"/>
                    <a:lumOff val="35000"/>
                  </a:schemeClr>
                </a:solidFill>
              </a:rPr>
              <a:t>“I was wondering whether it might be possible to adjust the deadline a little,” </a:t>
            </a:r>
            <a:r>
              <a:rPr lang="en-GB" sz="2400" dirty="0">
                <a:solidFill>
                  <a:schemeClr val="tx1">
                    <a:lumMod val="65000"/>
                    <a:lumOff val="35000"/>
                  </a:schemeClr>
                </a:solidFill>
              </a:rPr>
              <a:t>with indirect phrases signalling deference. Meanwhile, the manager might respond more directly: </a:t>
            </a:r>
            <a:r>
              <a:rPr lang="en-GB" sz="2400" i="1" dirty="0">
                <a:solidFill>
                  <a:schemeClr val="tx1">
                    <a:lumMod val="65000"/>
                    <a:lumOff val="35000"/>
                  </a:schemeClr>
                </a:solidFill>
              </a:rPr>
              <a:t>“We’ll move the deadline to Friday,” </a:t>
            </a:r>
            <a:r>
              <a:rPr lang="en-GB" sz="2400" dirty="0">
                <a:solidFill>
                  <a:schemeClr val="tx1">
                    <a:lumMod val="65000"/>
                    <a:lumOff val="35000"/>
                  </a:schemeClr>
                </a:solidFill>
              </a:rPr>
              <a:t>reflecting his or her authority and confidence.</a:t>
            </a:r>
          </a:p>
          <a:p>
            <a:pPr marL="0" indent="0">
              <a:buNone/>
            </a:pPr>
            <a:endParaRPr lang="en-US" sz="2000" dirty="0"/>
          </a:p>
        </p:txBody>
      </p:sp>
    </p:spTree>
    <p:extLst>
      <p:ext uri="{BB962C8B-B14F-4D97-AF65-F5344CB8AC3E}">
        <p14:creationId xmlns:p14="http://schemas.microsoft.com/office/powerpoint/2010/main" val="2442087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80B00C-8A02-0935-2FBE-3544C37CC9B5}"/>
              </a:ext>
            </a:extLst>
          </p:cNvPr>
          <p:cNvSpPr>
            <a:spLocks noGrp="1"/>
          </p:cNvSpPr>
          <p:nvPr>
            <p:ph type="title"/>
          </p:nvPr>
        </p:nvSpPr>
        <p:spPr>
          <a:xfrm>
            <a:off x="761800" y="115053"/>
            <a:ext cx="5334197" cy="1408948"/>
          </a:xfrm>
        </p:spPr>
        <p:txBody>
          <a:bodyPr anchor="ctr">
            <a:normAutofit/>
          </a:bodyPr>
          <a:lstStyle/>
          <a:p>
            <a:pPr algn="ctr"/>
            <a:r>
              <a:rPr lang="en-US" sz="4000" dirty="0">
                <a:solidFill>
                  <a:schemeClr val="tx1">
                    <a:lumMod val="65000"/>
                    <a:lumOff val="35000"/>
                  </a:schemeClr>
                </a:solidFill>
              </a:rPr>
              <a:t>Media Amplification</a:t>
            </a:r>
          </a:p>
        </p:txBody>
      </p:sp>
      <p:sp>
        <p:nvSpPr>
          <p:cNvPr id="3" name="Content Placeholder 2">
            <a:extLst>
              <a:ext uri="{FF2B5EF4-FFF2-40B4-BE49-F238E27FC236}">
                <a16:creationId xmlns:a16="http://schemas.microsoft.com/office/drawing/2014/main" id="{DB0FB573-4D99-DE08-5D1A-E705DB2E0448}"/>
              </a:ext>
            </a:extLst>
          </p:cNvPr>
          <p:cNvSpPr>
            <a:spLocks noGrp="1"/>
          </p:cNvSpPr>
          <p:nvPr>
            <p:ph idx="1"/>
          </p:nvPr>
        </p:nvSpPr>
        <p:spPr>
          <a:xfrm>
            <a:off x="761799" y="1247002"/>
            <a:ext cx="5334197" cy="4818742"/>
          </a:xfrm>
        </p:spPr>
        <p:txBody>
          <a:bodyPr anchor="ctr">
            <a:normAutofit/>
          </a:bodyPr>
          <a:lstStyle/>
          <a:p>
            <a:pPr marL="0" indent="0">
              <a:lnSpc>
                <a:spcPct val="120000"/>
              </a:lnSpc>
              <a:buNone/>
            </a:pPr>
            <a:r>
              <a:rPr lang="en-GB" sz="1600" dirty="0">
                <a:solidFill>
                  <a:schemeClr val="tx1">
                    <a:lumMod val="65000"/>
                    <a:lumOff val="35000"/>
                  </a:schemeClr>
                </a:solidFill>
              </a:rPr>
              <a:t>Media perpetuates accent bias by consistently linking certain accents to specific traits and social classes. Films and television often cast Received Pronunciation (RP) for characters who are intelligent and authoritative while regional accents like Cockney or Scouse are portrayed as working-class, humorous, or criminal. News broadcasting historically favoured RP or ‘neutral’ accents as the standard of professionalism, implying that other accents lack credibility. Advertising reinforces this hierarchy by using RP for luxury brands to signal prestige and regional accents for customer service to convey friendliness. These patterns normalize the idea that some accents are inherently superior or more trustworthy, shaping public attitudes and influencing real-world hiring practices.</a:t>
            </a:r>
          </a:p>
          <a:p>
            <a:endParaRPr lang="en-US" sz="1600" dirty="0"/>
          </a:p>
        </p:txBody>
      </p:sp>
      <p:pic>
        <p:nvPicPr>
          <p:cNvPr id="5" name="Picture 4" descr="A person in a fur coat holding a sword&#10;&#10;AI-generated content may be incorrect.">
            <a:extLst>
              <a:ext uri="{FF2B5EF4-FFF2-40B4-BE49-F238E27FC236}">
                <a16:creationId xmlns:a16="http://schemas.microsoft.com/office/drawing/2014/main" id="{A1BFFADB-44D4-BEAC-4EAB-647737C8B4AB}"/>
              </a:ext>
            </a:extLst>
          </p:cNvPr>
          <p:cNvPicPr>
            <a:picLocks noChangeAspect="1"/>
          </p:cNvPicPr>
          <p:nvPr/>
        </p:nvPicPr>
        <p:blipFill>
          <a:blip r:embed="rId2"/>
          <a:srcRect l="13784" r="42533"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6" name="TextBox 5">
            <a:extLst>
              <a:ext uri="{FF2B5EF4-FFF2-40B4-BE49-F238E27FC236}">
                <a16:creationId xmlns:a16="http://schemas.microsoft.com/office/drawing/2014/main" id="{ECC7EBDA-F8D2-58CF-6F38-8CEA9D03BDC7}"/>
              </a:ext>
            </a:extLst>
          </p:cNvPr>
          <p:cNvSpPr txBox="1"/>
          <p:nvPr/>
        </p:nvSpPr>
        <p:spPr>
          <a:xfrm>
            <a:off x="761792" y="5848030"/>
            <a:ext cx="5334204" cy="769441"/>
          </a:xfrm>
          <a:prstGeom prst="rect">
            <a:avLst/>
          </a:prstGeom>
          <a:noFill/>
        </p:spPr>
        <p:txBody>
          <a:bodyPr wrap="square" rtlCol="0">
            <a:spAutoFit/>
          </a:bodyPr>
          <a:lstStyle/>
          <a:p>
            <a:pPr algn="r"/>
            <a:r>
              <a:rPr lang="en-US" sz="1100" dirty="0">
                <a:solidFill>
                  <a:schemeClr val="tx1">
                    <a:lumMod val="65000"/>
                    <a:lumOff val="35000"/>
                  </a:schemeClr>
                </a:solidFill>
              </a:rPr>
              <a:t>A surprising number of actors with a distinctive ‘Yorkshire lilt’ win prestige parts in media and entertainment (https://</a:t>
            </a:r>
            <a:r>
              <a:rPr lang="en-US" sz="1100" dirty="0" err="1">
                <a:solidFill>
                  <a:schemeClr val="tx1">
                    <a:lumMod val="65000"/>
                    <a:lumOff val="35000"/>
                  </a:schemeClr>
                </a:solidFill>
              </a:rPr>
              <a:t>inews.co.uk</a:t>
            </a:r>
            <a:r>
              <a:rPr lang="en-US" sz="1100" dirty="0">
                <a:solidFill>
                  <a:schemeClr val="tx1">
                    <a:lumMod val="65000"/>
                    <a:lumOff val="35000"/>
                  </a:schemeClr>
                </a:solidFill>
              </a:rPr>
              <a:t>/culture/television/yorkshire-took-over-entertainment-world-81910?srsltid=AfmBOorPKfrjCEUft-AyVvrNyuZbUOS3U5Dj2-GjDbqpeqhVsebqWUjj</a:t>
            </a:r>
          </a:p>
        </p:txBody>
      </p:sp>
    </p:spTree>
    <p:extLst>
      <p:ext uri="{BB962C8B-B14F-4D97-AF65-F5344CB8AC3E}">
        <p14:creationId xmlns:p14="http://schemas.microsoft.com/office/powerpoint/2010/main" val="3314309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939113-7AE4-E865-CF37-51DA90C16D89}"/>
              </a:ext>
            </a:extLst>
          </p:cNvPr>
          <p:cNvSpPr>
            <a:spLocks noGrp="1"/>
          </p:cNvSpPr>
          <p:nvPr>
            <p:ph type="title"/>
          </p:nvPr>
        </p:nvSpPr>
        <p:spPr>
          <a:xfrm>
            <a:off x="6807867" y="368825"/>
            <a:ext cx="4156512" cy="1076160"/>
          </a:xfrm>
        </p:spPr>
        <p:txBody>
          <a:bodyPr anchor="ctr">
            <a:normAutofit/>
          </a:bodyPr>
          <a:lstStyle/>
          <a:p>
            <a:pPr algn="ctr"/>
            <a:r>
              <a:rPr lang="en-US" sz="4000" dirty="0">
                <a:solidFill>
                  <a:schemeClr val="tx1">
                    <a:lumMod val="65000"/>
                    <a:lumOff val="35000"/>
                  </a:schemeClr>
                </a:solidFill>
              </a:rPr>
              <a:t>Conclusion</a:t>
            </a:r>
          </a:p>
        </p:txBody>
      </p:sp>
      <p:pic>
        <p:nvPicPr>
          <p:cNvPr id="9" name="Picture 8" descr="A cartoon of a person talking to a group of men&#10;&#10;AI-generated content may be incorrect.">
            <a:extLst>
              <a:ext uri="{FF2B5EF4-FFF2-40B4-BE49-F238E27FC236}">
                <a16:creationId xmlns:a16="http://schemas.microsoft.com/office/drawing/2014/main" id="{EC7FB994-B63D-F5EF-D3B8-4DF3C9F61187}"/>
              </a:ext>
            </a:extLst>
          </p:cNvPr>
          <p:cNvPicPr>
            <a:picLocks noChangeAspect="1"/>
          </p:cNvPicPr>
          <p:nvPr/>
        </p:nvPicPr>
        <p:blipFill>
          <a:blip r:embed="rId2"/>
          <a:srcRect l="18124" r="11210"/>
          <a:stretch>
            <a:fillRect/>
          </a:stretch>
        </p:blipFill>
        <p:spPr>
          <a:xfrm>
            <a:off x="-1" y="-2"/>
            <a:ext cx="6096001" cy="6858002"/>
          </a:xfrm>
          <a:prstGeom prst="rect">
            <a:avLst/>
          </a:prstGeom>
        </p:spPr>
      </p:pic>
      <p:sp>
        <p:nvSpPr>
          <p:cNvPr id="3" name="Content Placeholder 2">
            <a:extLst>
              <a:ext uri="{FF2B5EF4-FFF2-40B4-BE49-F238E27FC236}">
                <a16:creationId xmlns:a16="http://schemas.microsoft.com/office/drawing/2014/main" id="{723C35A4-39BD-AE32-E58A-4692B842683F}"/>
              </a:ext>
            </a:extLst>
          </p:cNvPr>
          <p:cNvSpPr>
            <a:spLocks noGrp="1"/>
          </p:cNvSpPr>
          <p:nvPr>
            <p:ph idx="1"/>
          </p:nvPr>
        </p:nvSpPr>
        <p:spPr>
          <a:xfrm>
            <a:off x="6355831" y="1065086"/>
            <a:ext cx="5060584" cy="5666281"/>
          </a:xfrm>
        </p:spPr>
        <p:txBody>
          <a:bodyPr anchor="ctr">
            <a:normAutofit/>
          </a:bodyPr>
          <a:lstStyle/>
          <a:p>
            <a:pPr marL="0" indent="0">
              <a:lnSpc>
                <a:spcPct val="125000"/>
              </a:lnSpc>
              <a:buNone/>
            </a:pPr>
            <a:r>
              <a:rPr lang="en-GB" sz="1600" dirty="0">
                <a:solidFill>
                  <a:schemeClr val="tx1">
                    <a:lumMod val="65000"/>
                    <a:lumOff val="35000"/>
                  </a:schemeClr>
                </a:solidFill>
              </a:rPr>
              <a:t>Accent interacts with vocabulary and register to shape social perception. Accent sets an immediate impression of region and class, while vocabulary reinforces or challenges that image. For instance, Received Pronunciation (RP) paired with prestige words like </a:t>
            </a:r>
            <a:r>
              <a:rPr lang="en-GB" sz="1600" i="1" dirty="0">
                <a:solidFill>
                  <a:schemeClr val="tx1">
                    <a:lumMod val="65000"/>
                    <a:lumOff val="35000"/>
                  </a:schemeClr>
                </a:solidFill>
              </a:rPr>
              <a:t>“commence”</a:t>
            </a:r>
            <a:r>
              <a:rPr lang="en-GB" sz="1600" dirty="0">
                <a:solidFill>
                  <a:schemeClr val="tx1">
                    <a:lumMod val="65000"/>
                    <a:lumOff val="35000"/>
                  </a:schemeClr>
                </a:solidFill>
              </a:rPr>
              <a:t> signals education and authority, whereas a regional accent using the same vocabulary may sound incongruous. Formal phrasing (</a:t>
            </a:r>
            <a:r>
              <a:rPr lang="en-GB" sz="1600" i="1" dirty="0">
                <a:solidFill>
                  <a:schemeClr val="tx1">
                    <a:lumMod val="65000"/>
                    <a:lumOff val="35000"/>
                  </a:schemeClr>
                </a:solidFill>
              </a:rPr>
              <a:t>“Would you be so kind…”</a:t>
            </a:r>
            <a:r>
              <a:rPr lang="en-GB" sz="1600" dirty="0">
                <a:solidFill>
                  <a:schemeClr val="tx1">
                    <a:lumMod val="65000"/>
                    <a:lumOff val="35000"/>
                  </a:schemeClr>
                </a:solidFill>
              </a:rPr>
              <a:t>) amplifies status, while informal language is more approachable. Add politeness into the mix to convey deference or confidence. For instance, a Glaswegian accent saying </a:t>
            </a:r>
            <a:r>
              <a:rPr lang="en-GB" sz="1600" i="1" dirty="0">
                <a:solidFill>
                  <a:schemeClr val="tx1">
                    <a:lumMod val="65000"/>
                    <a:lumOff val="35000"/>
                  </a:schemeClr>
                </a:solidFill>
              </a:rPr>
              <a:t>“I was wondering if you could help me out”</a:t>
            </a:r>
            <a:r>
              <a:rPr lang="en-GB" sz="1600" dirty="0">
                <a:solidFill>
                  <a:schemeClr val="tx1">
                    <a:lumMod val="65000"/>
                    <a:lumOff val="35000"/>
                  </a:schemeClr>
                </a:solidFill>
              </a:rPr>
              <a:t> sounds polite but may still be perceived as less formal than an RP accent asking the same thing. Together, the sound of a voice and the speaker’s use of words influence judgments of people’s competence, intelligence, and status. </a:t>
            </a:r>
            <a:endParaRPr lang="en-US" sz="1600" dirty="0">
              <a:solidFill>
                <a:schemeClr val="tx1">
                  <a:lumMod val="65000"/>
                  <a:lumOff val="35000"/>
                </a:schemeClr>
              </a:solidFill>
            </a:endParaRPr>
          </a:p>
        </p:txBody>
      </p:sp>
    </p:spTree>
    <p:extLst>
      <p:ext uri="{BB962C8B-B14F-4D97-AF65-F5344CB8AC3E}">
        <p14:creationId xmlns:p14="http://schemas.microsoft.com/office/powerpoint/2010/main" val="312673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017A7-6646-7012-45CF-05B9DED85D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364462-F55D-B79E-B283-6CEED9975D34}"/>
              </a:ext>
            </a:extLst>
          </p:cNvPr>
          <p:cNvSpPr>
            <a:spLocks noGrp="1"/>
          </p:cNvSpPr>
          <p:nvPr>
            <p:ph type="title"/>
          </p:nvPr>
        </p:nvSpPr>
        <p:spPr>
          <a:xfrm>
            <a:off x="845692" y="675058"/>
            <a:ext cx="4513289" cy="1255909"/>
          </a:xfrm>
        </p:spPr>
        <p:txBody>
          <a:bodyPr>
            <a:normAutofit fontScale="90000"/>
          </a:bodyPr>
          <a:lstStyle/>
          <a:p>
            <a:pPr algn="ctr"/>
            <a:r>
              <a:rPr lang="en-US" dirty="0">
                <a:solidFill>
                  <a:schemeClr val="tx1">
                    <a:lumMod val="65000"/>
                    <a:lumOff val="35000"/>
                  </a:schemeClr>
                </a:solidFill>
              </a:rPr>
              <a:t>Activity: </a:t>
            </a:r>
            <a:r>
              <a:rPr lang="en-US" i="1" dirty="0">
                <a:solidFill>
                  <a:schemeClr val="tx1">
                    <a:lumMod val="65000"/>
                    <a:lumOff val="35000"/>
                  </a:schemeClr>
                </a:solidFill>
              </a:rPr>
              <a:t>Accents and Associations</a:t>
            </a:r>
          </a:p>
        </p:txBody>
      </p:sp>
      <p:sp>
        <p:nvSpPr>
          <p:cNvPr id="3" name="Content Placeholder 2">
            <a:extLst>
              <a:ext uri="{FF2B5EF4-FFF2-40B4-BE49-F238E27FC236}">
                <a16:creationId xmlns:a16="http://schemas.microsoft.com/office/drawing/2014/main" id="{D035F981-9B51-ECBB-4A4F-799E3C7A50A2}"/>
              </a:ext>
            </a:extLst>
          </p:cNvPr>
          <p:cNvSpPr>
            <a:spLocks noGrp="1"/>
          </p:cNvSpPr>
          <p:nvPr>
            <p:ph idx="1"/>
          </p:nvPr>
        </p:nvSpPr>
        <p:spPr>
          <a:xfrm>
            <a:off x="591485" y="2156569"/>
            <a:ext cx="5021705" cy="4482059"/>
          </a:xfrm>
        </p:spPr>
        <p:txBody>
          <a:bodyPr>
            <a:normAutofit/>
          </a:bodyPr>
          <a:lstStyle/>
          <a:p>
            <a:pPr marL="0" indent="0">
              <a:lnSpc>
                <a:spcPct val="120000"/>
              </a:lnSpc>
              <a:buNone/>
            </a:pPr>
            <a:r>
              <a:rPr lang="en-GB" sz="2000" dirty="0">
                <a:solidFill>
                  <a:schemeClr val="tx1">
                    <a:lumMod val="65000"/>
                    <a:lumOff val="35000"/>
                  </a:schemeClr>
                </a:solidFill>
              </a:rPr>
              <a:t>Over the next few slides, you’ll hear clips with different accents and language styles. For each clip, jot down one or two words or phrases you instinctively associate with the voice. For example, do you think: </a:t>
            </a:r>
            <a:r>
              <a:rPr lang="en-GB" sz="2000" i="1" dirty="0">
                <a:solidFill>
                  <a:schemeClr val="tx1">
                    <a:lumMod val="65000"/>
                    <a:lumOff val="35000"/>
                  </a:schemeClr>
                </a:solidFill>
              </a:rPr>
              <a:t>educated, trustworthy, friendly, funny, intimidating, professional</a:t>
            </a:r>
            <a:r>
              <a:rPr lang="en-GB" sz="2000" dirty="0">
                <a:solidFill>
                  <a:schemeClr val="tx1">
                    <a:lumMod val="65000"/>
                    <a:lumOff val="35000"/>
                  </a:schemeClr>
                </a:solidFill>
              </a:rPr>
              <a:t>, and so on? Afterward, compare your responses: which accents were linked to authority? Which sounded approachable? How did accent and language use influence your impressions?</a:t>
            </a:r>
          </a:p>
        </p:txBody>
      </p:sp>
      <p:pic>
        <p:nvPicPr>
          <p:cNvPr id="5" name="Picture 4" descr="A cartoon of a group of people&#10;&#10;AI-generated content may be incorrect.">
            <a:extLst>
              <a:ext uri="{FF2B5EF4-FFF2-40B4-BE49-F238E27FC236}">
                <a16:creationId xmlns:a16="http://schemas.microsoft.com/office/drawing/2014/main" id="{072CD10A-5556-33A7-8F33-4BB3F0188562}"/>
              </a:ext>
            </a:extLst>
          </p:cNvPr>
          <p:cNvPicPr>
            <a:picLocks noChangeAspect="1"/>
          </p:cNvPicPr>
          <p:nvPr/>
        </p:nvPicPr>
        <p:blipFill>
          <a:blip r:embed="rId2"/>
          <a:srcRect l="7939" r="10784"/>
          <a:stretch>
            <a:fillRect/>
          </a:stretch>
        </p:blipFill>
        <p:spPr>
          <a:xfrm>
            <a:off x="5874895" y="844519"/>
            <a:ext cx="6317105" cy="5168961"/>
          </a:xfrm>
          <a:prstGeom prst="rect">
            <a:avLst/>
          </a:prstGeom>
        </p:spPr>
      </p:pic>
      <p:sp>
        <p:nvSpPr>
          <p:cNvPr id="7" name="TextBox 6">
            <a:extLst>
              <a:ext uri="{FF2B5EF4-FFF2-40B4-BE49-F238E27FC236}">
                <a16:creationId xmlns:a16="http://schemas.microsoft.com/office/drawing/2014/main" id="{4CB49725-A746-C731-18E9-C649AEC3D298}"/>
              </a:ext>
            </a:extLst>
          </p:cNvPr>
          <p:cNvSpPr txBox="1"/>
          <p:nvPr/>
        </p:nvSpPr>
        <p:spPr>
          <a:xfrm>
            <a:off x="5874895" y="6176963"/>
            <a:ext cx="6317105" cy="461665"/>
          </a:xfrm>
          <a:prstGeom prst="rect">
            <a:avLst/>
          </a:prstGeom>
          <a:noFill/>
        </p:spPr>
        <p:txBody>
          <a:bodyPr wrap="square" rtlCol="0">
            <a:spAutoFit/>
          </a:bodyPr>
          <a:lstStyle/>
          <a:p>
            <a:r>
              <a:rPr lang="en-US" sz="1200" dirty="0">
                <a:solidFill>
                  <a:schemeClr val="tx1">
                    <a:lumMod val="65000"/>
                    <a:lumOff val="35000"/>
                  </a:schemeClr>
                </a:solidFill>
              </a:rPr>
              <a:t>https://</a:t>
            </a:r>
            <a:r>
              <a:rPr lang="en-US" sz="1200" dirty="0" err="1">
                <a:solidFill>
                  <a:schemeClr val="tx1">
                    <a:lumMod val="65000"/>
                    <a:lumOff val="35000"/>
                  </a:schemeClr>
                </a:solidFill>
              </a:rPr>
              <a:t>aaronguthrie.medium.com</a:t>
            </a:r>
            <a:r>
              <a:rPr lang="en-US" sz="1200" dirty="0">
                <a:solidFill>
                  <a:schemeClr val="tx1">
                    <a:lumMod val="65000"/>
                    <a:lumOff val="35000"/>
                  </a:schemeClr>
                </a:solidFill>
              </a:rPr>
              <a:t>/the-representation-of-class-in-contemporary-british-film-and-tv-afc5882dd7d3</a:t>
            </a:r>
          </a:p>
        </p:txBody>
      </p:sp>
    </p:spTree>
    <p:extLst>
      <p:ext uri="{BB962C8B-B14F-4D97-AF65-F5344CB8AC3E}">
        <p14:creationId xmlns:p14="http://schemas.microsoft.com/office/powerpoint/2010/main" val="638945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EF3300-A94C-A5BF-AA89-3CABCFF4496A}"/>
              </a:ext>
            </a:extLst>
          </p:cNvPr>
          <p:cNvSpPr>
            <a:spLocks noGrp="1"/>
          </p:cNvSpPr>
          <p:nvPr>
            <p:ph type="title"/>
          </p:nvPr>
        </p:nvSpPr>
        <p:spPr>
          <a:xfrm>
            <a:off x="728663" y="1422400"/>
            <a:ext cx="5367337" cy="2387600"/>
          </a:xfrm>
        </p:spPr>
        <p:txBody>
          <a:bodyPr vert="horz" lIns="91440" tIns="45720" rIns="91440" bIns="45720" rtlCol="0" anchor="b">
            <a:normAutofit/>
          </a:bodyPr>
          <a:lstStyle/>
          <a:p>
            <a:r>
              <a:rPr lang="en-US" sz="5000" kern="1200">
                <a:solidFill>
                  <a:schemeClr val="bg1"/>
                </a:solidFill>
                <a:latin typeface="+mj-lt"/>
                <a:ea typeface="+mj-ea"/>
                <a:cs typeface="+mj-cs"/>
              </a:rPr>
              <a:t>Received Pronunciation (RP)</a:t>
            </a:r>
          </a:p>
        </p:txBody>
      </p:sp>
      <p:sp>
        <p:nvSpPr>
          <p:cNvPr id="11" name="Rectangle 10">
            <a:extLst>
              <a:ext uri="{FF2B5EF4-FFF2-40B4-BE49-F238E27FC236}">
                <a16:creationId xmlns:a16="http://schemas.microsoft.com/office/drawing/2014/main" id="{1A89CBBC-7743-43D9-A324-25CB472E9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34112" y="638849"/>
            <a:ext cx="5505449" cy="547564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You married Cora against my wishes, for her money! _ Downton Abbey" descr="A person in a black dress&#10;&#10;AI-generated content may be incorrect.">
            <a:hlinkClick r:id="" action="ppaction://media"/>
            <a:extLst>
              <a:ext uri="{FF2B5EF4-FFF2-40B4-BE49-F238E27FC236}">
                <a16:creationId xmlns:a16="http://schemas.microsoft.com/office/drawing/2014/main" id="{1EE0B540-AFE0-D0C4-788F-771CBA04830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681629" y="1056303"/>
            <a:ext cx="2610413" cy="4640737"/>
          </a:xfrm>
          <a:prstGeom prst="rect">
            <a:avLst/>
          </a:prstGeom>
        </p:spPr>
      </p:pic>
    </p:spTree>
    <p:extLst>
      <p:ext uri="{BB962C8B-B14F-4D97-AF65-F5344CB8AC3E}">
        <p14:creationId xmlns:p14="http://schemas.microsoft.com/office/powerpoint/2010/main" val="1326186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7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7CA461-2330-4D39-55D9-2BC51FC852E7}"/>
              </a:ext>
            </a:extLst>
          </p:cNvPr>
          <p:cNvSpPr>
            <a:spLocks noGrp="1"/>
          </p:cNvSpPr>
          <p:nvPr>
            <p:ph type="title"/>
          </p:nvPr>
        </p:nvSpPr>
        <p:spPr>
          <a:xfrm>
            <a:off x="908454" y="1360481"/>
            <a:ext cx="4605340" cy="2387600"/>
          </a:xfrm>
        </p:spPr>
        <p:txBody>
          <a:bodyPr vert="horz" lIns="91440" tIns="45720" rIns="91440" bIns="45720" rtlCol="0" anchor="b">
            <a:normAutofit/>
          </a:bodyPr>
          <a:lstStyle/>
          <a:p>
            <a:r>
              <a:rPr lang="en-US" sz="5000" kern="1200">
                <a:solidFill>
                  <a:schemeClr val="bg1"/>
                </a:solidFill>
                <a:latin typeface="+mj-lt"/>
                <a:ea typeface="+mj-ea"/>
                <a:cs typeface="+mj-cs"/>
              </a:rPr>
              <a:t>Liverpool (Scouse)</a:t>
            </a:r>
          </a:p>
        </p:txBody>
      </p:sp>
      <p:pic>
        <p:nvPicPr>
          <p:cNvPr id="4" name="‘I Do Absolutes, Mane Is The Best In The World,’ _ Liverpool v Hoffenheim 4-2" descr="A red sign with white text&#10;&#10;AI-generated content may be incorrect.">
            <a:hlinkClick r:id="" action="ppaction://media"/>
            <a:extLst>
              <a:ext uri="{FF2B5EF4-FFF2-40B4-BE49-F238E27FC236}">
                <a16:creationId xmlns:a16="http://schemas.microsoft.com/office/drawing/2014/main" id="{E1AAC106-F5B1-B064-9445-ADF05BF4A3E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alphaModFix/>
          </a:blip>
          <a:stretch>
            <a:fillRect/>
          </a:stretch>
        </p:blipFill>
        <p:spPr>
          <a:xfrm>
            <a:off x="5133469" y="1764732"/>
            <a:ext cx="5917401" cy="3328536"/>
          </a:xfrm>
          <a:prstGeom prst="rect">
            <a:avLst/>
          </a:prstGeom>
        </p:spPr>
      </p:pic>
      <p:sp>
        <p:nvSpPr>
          <p:cNvPr id="11" name="Rectangle 10">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8124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40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54889A-1955-B9C4-4819-0E721467BF91}"/>
              </a:ext>
            </a:extLst>
          </p:cNvPr>
          <p:cNvSpPr>
            <a:spLocks noGrp="1"/>
          </p:cNvSpPr>
          <p:nvPr>
            <p:ph type="title"/>
          </p:nvPr>
        </p:nvSpPr>
        <p:spPr>
          <a:xfrm>
            <a:off x="728663" y="1422400"/>
            <a:ext cx="5367337" cy="2387600"/>
          </a:xfrm>
        </p:spPr>
        <p:txBody>
          <a:bodyPr vert="horz" lIns="91440" tIns="45720" rIns="91440" bIns="45720" rtlCol="0" anchor="b">
            <a:normAutofit/>
          </a:bodyPr>
          <a:lstStyle/>
          <a:p>
            <a:r>
              <a:rPr lang="en-US" sz="5000" kern="1200">
                <a:solidFill>
                  <a:schemeClr val="bg1"/>
                </a:solidFill>
                <a:latin typeface="+mj-lt"/>
                <a:ea typeface="+mj-ea"/>
                <a:cs typeface="+mj-cs"/>
              </a:rPr>
              <a:t>Newcastle (Geordie)</a:t>
            </a:r>
          </a:p>
        </p:txBody>
      </p:sp>
      <p:sp>
        <p:nvSpPr>
          <p:cNvPr id="11" name="Rectangle 10">
            <a:extLst>
              <a:ext uri="{FF2B5EF4-FFF2-40B4-BE49-F238E27FC236}">
                <a16:creationId xmlns:a16="http://schemas.microsoft.com/office/drawing/2014/main" id="{1A89CBBC-7743-43D9-A324-25CB472E9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34112" y="638849"/>
            <a:ext cx="5505449" cy="547564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eordieShore Housewife tips from #CharlotteCrosby #mtvasia" descr="A person picking up a black bag&#10;&#10;AI-generated content may be incorrect.">
            <a:hlinkClick r:id="" action="ppaction://media"/>
            <a:extLst>
              <a:ext uri="{FF2B5EF4-FFF2-40B4-BE49-F238E27FC236}">
                <a16:creationId xmlns:a16="http://schemas.microsoft.com/office/drawing/2014/main" id="{632626ED-9B4B-E90B-2405-2B6BB9C02A3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681629" y="1056303"/>
            <a:ext cx="2610414" cy="4640737"/>
          </a:xfrm>
          <a:prstGeom prst="rect">
            <a:avLst/>
          </a:prstGeom>
        </p:spPr>
      </p:pic>
    </p:spTree>
    <p:extLst>
      <p:ext uri="{BB962C8B-B14F-4D97-AF65-F5344CB8AC3E}">
        <p14:creationId xmlns:p14="http://schemas.microsoft.com/office/powerpoint/2010/main" val="1402323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4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2A8F09-8CD1-4BA8-F825-1A8EAB34B421}"/>
              </a:ext>
            </a:extLst>
          </p:cNvPr>
          <p:cNvSpPr>
            <a:spLocks noGrp="1"/>
          </p:cNvSpPr>
          <p:nvPr>
            <p:ph type="title"/>
          </p:nvPr>
        </p:nvSpPr>
        <p:spPr>
          <a:xfrm>
            <a:off x="728663" y="1422400"/>
            <a:ext cx="5367337" cy="2387600"/>
          </a:xfrm>
        </p:spPr>
        <p:txBody>
          <a:bodyPr vert="horz" lIns="91440" tIns="45720" rIns="91440" bIns="45720" rtlCol="0" anchor="b">
            <a:normAutofit/>
          </a:bodyPr>
          <a:lstStyle/>
          <a:p>
            <a:r>
              <a:rPr lang="en-US" sz="5000" kern="1200">
                <a:solidFill>
                  <a:schemeClr val="bg1"/>
                </a:solidFill>
                <a:latin typeface="+mj-lt"/>
                <a:ea typeface="+mj-ea"/>
                <a:cs typeface="+mj-cs"/>
              </a:rPr>
              <a:t>Indian English</a:t>
            </a:r>
          </a:p>
        </p:txBody>
      </p:sp>
      <p:sp>
        <p:nvSpPr>
          <p:cNvPr id="11" name="Rectangle 10">
            <a:extLst>
              <a:ext uri="{FF2B5EF4-FFF2-40B4-BE49-F238E27FC236}">
                <a16:creationId xmlns:a16="http://schemas.microsoft.com/office/drawing/2014/main" id="{1A89CBBC-7743-43D9-A324-25CB472E9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34112" y="638849"/>
            <a:ext cx="5505449" cy="547564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 don't bother to read the script at all..._ Tabu" descr="A person with glasses and a beard&#10;&#10;AI-generated content may be incorrect.">
            <a:hlinkClick r:id="" action="ppaction://media"/>
            <a:extLst>
              <a:ext uri="{FF2B5EF4-FFF2-40B4-BE49-F238E27FC236}">
                <a16:creationId xmlns:a16="http://schemas.microsoft.com/office/drawing/2014/main" id="{C9A6E38D-13A0-DB15-F731-427FBE8244C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681629" y="1056303"/>
            <a:ext cx="2610414" cy="4640737"/>
          </a:xfrm>
          <a:prstGeom prst="rect">
            <a:avLst/>
          </a:prstGeom>
        </p:spPr>
      </p:pic>
    </p:spTree>
    <p:extLst>
      <p:ext uri="{BB962C8B-B14F-4D97-AF65-F5344CB8AC3E}">
        <p14:creationId xmlns:p14="http://schemas.microsoft.com/office/powerpoint/2010/main" val="2399221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6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7B8175-92A9-5A77-C27B-51FDF08BD61D}"/>
              </a:ext>
            </a:extLst>
          </p:cNvPr>
          <p:cNvSpPr>
            <a:spLocks noGrp="1"/>
          </p:cNvSpPr>
          <p:nvPr>
            <p:ph type="title"/>
          </p:nvPr>
        </p:nvSpPr>
        <p:spPr>
          <a:xfrm>
            <a:off x="728663" y="1422400"/>
            <a:ext cx="5367337" cy="2387600"/>
          </a:xfrm>
        </p:spPr>
        <p:txBody>
          <a:bodyPr vert="horz" lIns="91440" tIns="45720" rIns="91440" bIns="45720" rtlCol="0" anchor="b">
            <a:normAutofit/>
          </a:bodyPr>
          <a:lstStyle/>
          <a:p>
            <a:r>
              <a:rPr lang="en-US" sz="5000" kern="1200">
                <a:solidFill>
                  <a:schemeClr val="bg1"/>
                </a:solidFill>
                <a:latin typeface="+mj-lt"/>
                <a:ea typeface="+mj-ea"/>
                <a:cs typeface="+mj-cs"/>
              </a:rPr>
              <a:t>Cockney (South London)</a:t>
            </a:r>
          </a:p>
        </p:txBody>
      </p:sp>
      <p:sp>
        <p:nvSpPr>
          <p:cNvPr id="11" name="Rectangle 10">
            <a:extLst>
              <a:ext uri="{FF2B5EF4-FFF2-40B4-BE49-F238E27FC236}">
                <a16:creationId xmlns:a16="http://schemas.microsoft.com/office/drawing/2014/main" id="{1A89CBBC-7743-43D9-A324-25CB472E9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34112" y="638849"/>
            <a:ext cx="5505449" cy="547564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You absolutely do not wanna be SLAPPED like this 😮 #eastenders #shorts" descr="A person on a bicycle&#10;&#10;AI-generated content may be incorrect.">
            <a:hlinkClick r:id="" action="ppaction://media"/>
            <a:extLst>
              <a:ext uri="{FF2B5EF4-FFF2-40B4-BE49-F238E27FC236}">
                <a16:creationId xmlns:a16="http://schemas.microsoft.com/office/drawing/2014/main" id="{C35A5AD8-86A2-EFB2-7639-38BEA94B7D8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681629" y="1056303"/>
            <a:ext cx="2610414" cy="4640737"/>
          </a:xfrm>
          <a:prstGeom prst="rect">
            <a:avLst/>
          </a:prstGeom>
        </p:spPr>
      </p:pic>
    </p:spTree>
    <p:extLst>
      <p:ext uri="{BB962C8B-B14F-4D97-AF65-F5344CB8AC3E}">
        <p14:creationId xmlns:p14="http://schemas.microsoft.com/office/powerpoint/2010/main" val="2436554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2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21CDE2A-BF1E-4560-065A-8946657A7625}"/>
              </a:ext>
            </a:extLst>
          </p:cNvPr>
          <p:cNvSpPr>
            <a:spLocks noGrp="1"/>
          </p:cNvSpPr>
          <p:nvPr>
            <p:ph type="title"/>
          </p:nvPr>
        </p:nvSpPr>
        <p:spPr>
          <a:xfrm>
            <a:off x="908454" y="1360481"/>
            <a:ext cx="4605340" cy="2387600"/>
          </a:xfrm>
        </p:spPr>
        <p:txBody>
          <a:bodyPr vert="horz" lIns="91440" tIns="45720" rIns="91440" bIns="45720" rtlCol="0" anchor="b">
            <a:normAutofit/>
          </a:bodyPr>
          <a:lstStyle/>
          <a:p>
            <a:r>
              <a:rPr lang="en-US" sz="4600" kern="1200" dirty="0">
                <a:solidFill>
                  <a:schemeClr val="bg1"/>
                </a:solidFill>
                <a:latin typeface="+mj-lt"/>
                <a:ea typeface="+mj-ea"/>
                <a:cs typeface="+mj-cs"/>
              </a:rPr>
              <a:t>BBC English (Modern </a:t>
            </a:r>
            <a:br>
              <a:rPr lang="en-US" sz="4600" kern="1200" dirty="0">
                <a:solidFill>
                  <a:schemeClr val="bg1"/>
                </a:solidFill>
                <a:latin typeface="+mj-lt"/>
                <a:ea typeface="+mj-ea"/>
                <a:cs typeface="+mj-cs"/>
              </a:rPr>
            </a:br>
            <a:r>
              <a:rPr lang="en-US" sz="4600" kern="1200" dirty="0">
                <a:solidFill>
                  <a:schemeClr val="bg1"/>
                </a:solidFill>
                <a:latin typeface="+mj-lt"/>
                <a:ea typeface="+mj-ea"/>
                <a:cs typeface="+mj-cs"/>
              </a:rPr>
              <a:t>Standard English)</a:t>
            </a:r>
          </a:p>
        </p:txBody>
      </p:sp>
      <p:pic>
        <p:nvPicPr>
          <p:cNvPr id="4" name="Our Planet _ Otters _ Clip _ Netflix">
            <a:hlinkClick r:id="" action="ppaction://media"/>
            <a:extLst>
              <a:ext uri="{FF2B5EF4-FFF2-40B4-BE49-F238E27FC236}">
                <a16:creationId xmlns:a16="http://schemas.microsoft.com/office/drawing/2014/main" id="{87D6F4D9-A176-48D2-9AA8-36826B736B8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alphaModFix/>
          </a:blip>
          <a:stretch>
            <a:fillRect/>
          </a:stretch>
        </p:blipFill>
        <p:spPr>
          <a:xfrm>
            <a:off x="5366145" y="1764732"/>
            <a:ext cx="5917401" cy="3328536"/>
          </a:xfrm>
          <a:prstGeom prst="rect">
            <a:avLst/>
          </a:prstGeom>
        </p:spPr>
      </p:pic>
      <p:sp>
        <p:nvSpPr>
          <p:cNvPr id="11" name="Rectangle 10">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97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382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7BF079-B0C2-4BE8-E546-268CBB725D03}"/>
              </a:ext>
            </a:extLst>
          </p:cNvPr>
          <p:cNvSpPr>
            <a:spLocks noGrp="1"/>
          </p:cNvSpPr>
          <p:nvPr>
            <p:ph type="title"/>
          </p:nvPr>
        </p:nvSpPr>
        <p:spPr>
          <a:xfrm>
            <a:off x="908454" y="1360481"/>
            <a:ext cx="4605340" cy="2387600"/>
          </a:xfrm>
        </p:spPr>
        <p:txBody>
          <a:bodyPr vert="horz" lIns="91440" tIns="45720" rIns="91440" bIns="45720" rtlCol="0" anchor="b">
            <a:normAutofit/>
          </a:bodyPr>
          <a:lstStyle/>
          <a:p>
            <a:r>
              <a:rPr lang="en-US" sz="5000" kern="1200">
                <a:solidFill>
                  <a:schemeClr val="bg1"/>
                </a:solidFill>
                <a:latin typeface="+mj-lt"/>
                <a:ea typeface="+mj-ea"/>
                <a:cs typeface="+mj-cs"/>
              </a:rPr>
              <a:t>Irish</a:t>
            </a:r>
          </a:p>
        </p:txBody>
      </p:sp>
      <p:pic>
        <p:nvPicPr>
          <p:cNvPr id="4" name="Irish Farmers Glorious Accent Is So Strong Here are the subtitles!!">
            <a:hlinkClick r:id="" action="ppaction://media"/>
            <a:extLst>
              <a:ext uri="{FF2B5EF4-FFF2-40B4-BE49-F238E27FC236}">
                <a16:creationId xmlns:a16="http://schemas.microsoft.com/office/drawing/2014/main" id="{14E657E5-47CE-E352-7ABB-487765B6641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alphaModFix/>
          </a:blip>
          <a:stretch>
            <a:fillRect/>
          </a:stretch>
        </p:blipFill>
        <p:spPr>
          <a:xfrm>
            <a:off x="5133469" y="1764731"/>
            <a:ext cx="5917401" cy="3328538"/>
          </a:xfrm>
          <a:prstGeom prst="rect">
            <a:avLst/>
          </a:prstGeom>
        </p:spPr>
      </p:pic>
      <p:sp>
        <p:nvSpPr>
          <p:cNvPr id="11" name="Rectangle 10">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9725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07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CCBFE1-7DEB-FDF0-B0F9-F9F84170A14E}"/>
              </a:ext>
            </a:extLst>
          </p:cNvPr>
          <p:cNvSpPr>
            <a:spLocks noGrp="1"/>
          </p:cNvSpPr>
          <p:nvPr>
            <p:ph type="title"/>
          </p:nvPr>
        </p:nvSpPr>
        <p:spPr>
          <a:xfrm>
            <a:off x="761799" y="204964"/>
            <a:ext cx="5334197" cy="1150374"/>
          </a:xfrm>
        </p:spPr>
        <p:txBody>
          <a:bodyPr anchor="ctr">
            <a:normAutofit/>
          </a:bodyPr>
          <a:lstStyle/>
          <a:p>
            <a:pPr algn="ctr"/>
            <a:r>
              <a:rPr lang="en-US" sz="4000" dirty="0">
                <a:solidFill>
                  <a:schemeClr val="tx1">
                    <a:lumMod val="65000"/>
                    <a:lumOff val="35000"/>
                  </a:schemeClr>
                </a:solidFill>
              </a:rPr>
              <a:t>Reflection</a:t>
            </a:r>
          </a:p>
        </p:txBody>
      </p:sp>
      <p:sp>
        <p:nvSpPr>
          <p:cNvPr id="3" name="Content Placeholder 2">
            <a:extLst>
              <a:ext uri="{FF2B5EF4-FFF2-40B4-BE49-F238E27FC236}">
                <a16:creationId xmlns:a16="http://schemas.microsoft.com/office/drawing/2014/main" id="{6F7DE334-1048-8E07-B3DE-D72BBCA5432B}"/>
              </a:ext>
            </a:extLst>
          </p:cNvPr>
          <p:cNvSpPr>
            <a:spLocks noGrp="1"/>
          </p:cNvSpPr>
          <p:nvPr>
            <p:ph idx="1"/>
          </p:nvPr>
        </p:nvSpPr>
        <p:spPr>
          <a:xfrm>
            <a:off x="761798" y="1261888"/>
            <a:ext cx="5334197" cy="4927474"/>
          </a:xfrm>
        </p:spPr>
        <p:txBody>
          <a:bodyPr anchor="ctr">
            <a:normAutofit/>
          </a:bodyPr>
          <a:lstStyle/>
          <a:p>
            <a:pPr marL="0" indent="0">
              <a:lnSpc>
                <a:spcPct val="125000"/>
              </a:lnSpc>
              <a:buNone/>
            </a:pPr>
            <a:r>
              <a:rPr lang="en-GB" sz="1600" dirty="0">
                <a:solidFill>
                  <a:schemeClr val="tx1">
                    <a:lumMod val="65000"/>
                    <a:lumOff val="35000"/>
                  </a:schemeClr>
                </a:solidFill>
              </a:rPr>
              <a:t>Why do accent and register associations exist? Are they simply personal preferences, or do they reflect broader social patterns? Was it possible to listen to different accents and not make judgments, even in this simple activity? Consider your responses to any of these reflection questions:</a:t>
            </a:r>
          </a:p>
          <a:p>
            <a:pPr marL="342900" indent="-342900">
              <a:lnSpc>
                <a:spcPct val="125000"/>
              </a:lnSpc>
              <a:buFont typeface="+mj-lt"/>
              <a:buAutoNum type="arabicPeriod"/>
            </a:pPr>
            <a:r>
              <a:rPr lang="en-GB" sz="1400" dirty="0">
                <a:solidFill>
                  <a:schemeClr val="tx1">
                    <a:lumMod val="65000"/>
                    <a:lumOff val="35000"/>
                  </a:schemeClr>
                </a:solidFill>
              </a:rPr>
              <a:t>Which accents did you associate with positive traits (e.g. educated, friendly) and why? Were there any accents you linked to negative traits? Where do you think those ideas come from?</a:t>
            </a:r>
          </a:p>
          <a:p>
            <a:pPr marL="342900" indent="-342900">
              <a:lnSpc>
                <a:spcPct val="125000"/>
              </a:lnSpc>
              <a:buFont typeface="+mj-lt"/>
              <a:buAutoNum type="arabicPeriod"/>
            </a:pPr>
            <a:r>
              <a:rPr lang="en-GB" sz="1400" dirty="0">
                <a:solidFill>
                  <a:schemeClr val="tx1">
                    <a:lumMod val="65000"/>
                    <a:lumOff val="35000"/>
                  </a:schemeClr>
                </a:solidFill>
              </a:rPr>
              <a:t>How do films, TV, and advertising shape your impressions of certain accents? Can you think of a character, celebrity or show </a:t>
            </a:r>
            <a:r>
              <a:rPr lang="en-GB" sz="1400">
                <a:solidFill>
                  <a:schemeClr val="tx1">
                    <a:lumMod val="65000"/>
                    <a:lumOff val="35000"/>
                  </a:schemeClr>
                </a:solidFill>
              </a:rPr>
              <a:t>where accent influences </a:t>
            </a:r>
            <a:r>
              <a:rPr lang="en-GB" sz="1400" dirty="0">
                <a:solidFill>
                  <a:schemeClr val="tx1">
                    <a:lumMod val="65000"/>
                    <a:lumOff val="35000"/>
                  </a:schemeClr>
                </a:solidFill>
              </a:rPr>
              <a:t>portrayal and/or perception?</a:t>
            </a:r>
          </a:p>
          <a:p>
            <a:pPr marL="342900" indent="-342900">
              <a:lnSpc>
                <a:spcPct val="125000"/>
              </a:lnSpc>
              <a:buFont typeface="+mj-lt"/>
              <a:buAutoNum type="arabicPeriod"/>
            </a:pPr>
            <a:r>
              <a:rPr lang="en-GB" sz="1400" dirty="0">
                <a:solidFill>
                  <a:schemeClr val="tx1">
                    <a:lumMod val="65000"/>
                    <a:lumOff val="35000"/>
                  </a:schemeClr>
                </a:solidFill>
              </a:rPr>
              <a:t>What can be done to reduce accent bias, discrimination, or pigeonholing?</a:t>
            </a:r>
          </a:p>
          <a:p>
            <a:endParaRPr lang="en-US" sz="1400" dirty="0"/>
          </a:p>
        </p:txBody>
      </p:sp>
      <p:pic>
        <p:nvPicPr>
          <p:cNvPr id="14" name="Picture 13" descr="Multi-colored paper-craft art">
            <a:extLst>
              <a:ext uri="{FF2B5EF4-FFF2-40B4-BE49-F238E27FC236}">
                <a16:creationId xmlns:a16="http://schemas.microsoft.com/office/drawing/2014/main" id="{4A5E8D01-DB85-AB4B-B520-07F0336DFA1E}"/>
              </a:ext>
            </a:extLst>
          </p:cNvPr>
          <p:cNvPicPr>
            <a:picLocks noChangeAspect="1"/>
          </p:cNvPicPr>
          <p:nvPr/>
        </p:nvPicPr>
        <p:blipFill>
          <a:blip r:embed="rId2"/>
          <a:srcRect l="25200" r="22963"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4628373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1743</TotalTime>
  <Words>1475</Words>
  <Application>Microsoft Macintosh PowerPoint</Application>
  <PresentationFormat>Widescreen</PresentationFormat>
  <Paragraphs>50</Paragraphs>
  <Slides>20</Slides>
  <Notes>3</Notes>
  <HiddenSlides>0</HiddenSlides>
  <MMClips>11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Aptos</vt:lpstr>
      <vt:lpstr>Aptos Display</vt:lpstr>
      <vt:lpstr>Arial</vt:lpstr>
      <vt:lpstr>Office Theme</vt:lpstr>
      <vt:lpstr>Language and Cultural Capital</vt:lpstr>
      <vt:lpstr>Introduction</vt:lpstr>
      <vt:lpstr>Prestige Accents</vt:lpstr>
      <vt:lpstr>Accent Bias</vt:lpstr>
      <vt:lpstr>Accent Discrimination</vt:lpstr>
      <vt:lpstr>Accent Pigeonholing</vt:lpstr>
      <vt:lpstr>Prestige Vocabulary</vt:lpstr>
      <vt:lpstr>Register and Hedging</vt:lpstr>
      <vt:lpstr>Politeness</vt:lpstr>
      <vt:lpstr>Media Amplification</vt:lpstr>
      <vt:lpstr>Conclusion</vt:lpstr>
      <vt:lpstr>Activity: Accents and Associations</vt:lpstr>
      <vt:lpstr>Received Pronunciation (RP)</vt:lpstr>
      <vt:lpstr>Liverpool (Scouse)</vt:lpstr>
      <vt:lpstr>Newcastle (Geordie)</vt:lpstr>
      <vt:lpstr>Indian English</vt:lpstr>
      <vt:lpstr>Cockney (South London)</vt:lpstr>
      <vt:lpstr>BBC English (Modern  Standard English)</vt:lpstr>
      <vt:lpstr>Irish</vt:lpstr>
      <vt:lpstr>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4</cp:revision>
  <dcterms:created xsi:type="dcterms:W3CDTF">2025-12-31T11:24:55Z</dcterms:created>
  <dcterms:modified xsi:type="dcterms:W3CDTF">2026-01-02T05:45:49Z</dcterms:modified>
</cp:coreProperties>
</file>