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p:restoredTop sz="94678"/>
  </p:normalViewPr>
  <p:slideViewPr>
    <p:cSldViewPr snapToGrid="0">
      <p:cViewPr varScale="1">
        <p:scale>
          <a:sx n="109" d="100"/>
          <a:sy n="109" d="100"/>
        </p:scale>
        <p:origin x="7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AB556C-D2D3-0946-AB72-9779F89E478F}" type="datetimeFigureOut">
              <a:rPr lang="en-US" smtClean="0"/>
              <a:t>1/14/26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8BFC1-6926-FB4E-814E-84BEB2370DC5}" type="slidenum">
              <a:rPr lang="en-US" smtClean="0"/>
              <a:t>‹#›</a:t>
            </a:fld>
            <a:endParaRPr lang="en-US"/>
          </a:p>
        </p:txBody>
      </p:sp>
    </p:spTree>
    <p:extLst>
      <p:ext uri="{BB962C8B-B14F-4D97-AF65-F5344CB8AC3E}">
        <p14:creationId xmlns:p14="http://schemas.microsoft.com/office/powerpoint/2010/main" val="2952214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san.com</a:t>
            </a:r>
            <a:r>
              <a:rPr lang="en-US" dirty="0"/>
              <a:t>/cc/report-alleges-biden-admin-hid-toxic-plume-release-after-ohio-train-derailment/</a:t>
            </a:r>
          </a:p>
        </p:txBody>
      </p:sp>
      <p:sp>
        <p:nvSpPr>
          <p:cNvPr id="4" name="Slide Number Placeholder 3"/>
          <p:cNvSpPr>
            <a:spLocks noGrp="1"/>
          </p:cNvSpPr>
          <p:nvPr>
            <p:ph type="sldNum" sz="quarter" idx="5"/>
          </p:nvPr>
        </p:nvSpPr>
        <p:spPr/>
        <p:txBody>
          <a:bodyPr/>
          <a:lstStyle/>
          <a:p>
            <a:fld id="{FE88BFC1-6926-FB4E-814E-84BEB2370DC5}" type="slidenum">
              <a:rPr lang="en-US" smtClean="0"/>
              <a:t>4</a:t>
            </a:fld>
            <a:endParaRPr lang="en-US"/>
          </a:p>
        </p:txBody>
      </p:sp>
    </p:spTree>
    <p:extLst>
      <p:ext uri="{BB962C8B-B14F-4D97-AF65-F5344CB8AC3E}">
        <p14:creationId xmlns:p14="http://schemas.microsoft.com/office/powerpoint/2010/main" val="2876665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1/14/26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65050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1/14/26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742930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1/14/26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105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1/14/26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04301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1/14/26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3108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1/14/26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825830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1/14/26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06146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1/14/26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608306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1/14/26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617203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1/14/26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59285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1/14/26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668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1/14/26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4500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2FAB7B-42C1-46AA-9C68-7AD281066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Eye Chart Test">
            <a:extLst>
              <a:ext uri="{FF2B5EF4-FFF2-40B4-BE49-F238E27FC236}">
                <a16:creationId xmlns:a16="http://schemas.microsoft.com/office/drawing/2014/main" id="{43BE3C0D-0152-128A-A9BF-C2388FCEBD30}"/>
              </a:ext>
            </a:extLst>
          </p:cNvPr>
          <p:cNvPicPr>
            <a:picLocks noChangeAspect="1"/>
          </p:cNvPicPr>
          <p:nvPr>
            <a:videoFile r:link="rId2"/>
            <p:extLst>
              <p:ext uri="{DAA4B4D4-6D71-4841-9C94-3DE7FCFB9230}">
                <p14:media xmlns:p14="http://schemas.microsoft.com/office/powerpoint/2010/main" r:embed="rId1"/>
              </p:ext>
            </p:extLst>
          </p:nvPr>
        </p:nvPicPr>
        <p:blipFill>
          <a:blip r:embed="rId4">
            <a:alphaModFix/>
          </a:blip>
          <a:srcRect r="1" b="287"/>
          <a:stretch>
            <a:fillRect/>
          </a:stretch>
        </p:blipFill>
        <p:spPr>
          <a:xfrm>
            <a:off x="1" y="152"/>
            <a:ext cx="12192000" cy="6857848"/>
          </a:xfrm>
          <a:prstGeom prst="rect">
            <a:avLst/>
          </a:prstGeom>
        </p:spPr>
      </p:pic>
      <p:sp>
        <p:nvSpPr>
          <p:cNvPr id="11" name="Rectangle 10">
            <a:extLst>
              <a:ext uri="{FF2B5EF4-FFF2-40B4-BE49-F238E27FC236}">
                <a16:creationId xmlns:a16="http://schemas.microsoft.com/office/drawing/2014/main" id="{F905206B-651D-4874-B365-85CC5F9C8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152"/>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6FD04F-0DF9-3DB0-4C7A-98DFD6EE3875}"/>
              </a:ext>
            </a:extLst>
          </p:cNvPr>
          <p:cNvSpPr>
            <a:spLocks noGrp="1"/>
          </p:cNvSpPr>
          <p:nvPr>
            <p:ph type="ctrTitle"/>
          </p:nvPr>
        </p:nvSpPr>
        <p:spPr>
          <a:xfrm>
            <a:off x="6614531" y="1371600"/>
            <a:ext cx="4916477" cy="2933952"/>
          </a:xfrm>
        </p:spPr>
        <p:txBody>
          <a:bodyPr anchor="t">
            <a:normAutofit/>
          </a:bodyPr>
          <a:lstStyle/>
          <a:p>
            <a:pPr algn="r"/>
            <a:r>
              <a:rPr lang="en-US">
                <a:solidFill>
                  <a:srgbClr val="FFFFFF"/>
                </a:solidFill>
              </a:rPr>
              <a:t>Subtle Types of Bias</a:t>
            </a:r>
          </a:p>
        </p:txBody>
      </p:sp>
      <p:sp>
        <p:nvSpPr>
          <p:cNvPr id="3" name="Subtitle 2">
            <a:extLst>
              <a:ext uri="{FF2B5EF4-FFF2-40B4-BE49-F238E27FC236}">
                <a16:creationId xmlns:a16="http://schemas.microsoft.com/office/drawing/2014/main" id="{C9276F69-B826-FB21-9C13-E3CEE9589904}"/>
              </a:ext>
            </a:extLst>
          </p:cNvPr>
          <p:cNvSpPr>
            <a:spLocks noGrp="1"/>
          </p:cNvSpPr>
          <p:nvPr>
            <p:ph type="subTitle" idx="1"/>
          </p:nvPr>
        </p:nvSpPr>
        <p:spPr>
          <a:xfrm>
            <a:off x="6614532" y="4584879"/>
            <a:ext cx="4916477" cy="1287887"/>
          </a:xfrm>
        </p:spPr>
        <p:txBody>
          <a:bodyPr anchor="b">
            <a:normAutofit/>
          </a:bodyPr>
          <a:lstStyle/>
          <a:p>
            <a:pPr algn="r"/>
            <a:r>
              <a:rPr lang="en-US" dirty="0">
                <a:solidFill>
                  <a:srgbClr val="FFFFFF"/>
                </a:solidFill>
              </a:rPr>
              <a:t>Case studies in How News media frames information</a:t>
            </a:r>
          </a:p>
        </p:txBody>
      </p:sp>
      <p:cxnSp>
        <p:nvCxnSpPr>
          <p:cNvPr id="13" name="Straight Connector 12">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35776"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72510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761F59-D9BB-E83E-D287-AFBCB6C69C96}"/>
              </a:ext>
            </a:extLst>
          </p:cNvPr>
          <p:cNvSpPr>
            <a:spLocks noGrp="1"/>
          </p:cNvSpPr>
          <p:nvPr>
            <p:ph type="title"/>
          </p:nvPr>
        </p:nvSpPr>
        <p:spPr>
          <a:xfrm>
            <a:off x="640079" y="914400"/>
            <a:ext cx="4261104" cy="1097280"/>
          </a:xfrm>
        </p:spPr>
        <p:txBody>
          <a:bodyPr anchor="t">
            <a:normAutofit/>
          </a:bodyPr>
          <a:lstStyle/>
          <a:p>
            <a:r>
              <a:rPr lang="en-US" sz="36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D2D3BD38-3FF0-0191-ABF3-3C3D6D64618D}"/>
              </a:ext>
            </a:extLst>
          </p:cNvPr>
          <p:cNvSpPr>
            <a:spLocks noGrp="1"/>
          </p:cNvSpPr>
          <p:nvPr>
            <p:ph idx="1"/>
          </p:nvPr>
        </p:nvSpPr>
        <p:spPr>
          <a:xfrm>
            <a:off x="640079" y="1800672"/>
            <a:ext cx="4438358" cy="4497251"/>
          </a:xfrm>
        </p:spPr>
        <p:txBody>
          <a:bodyPr>
            <a:normAutofit fontScale="92500" lnSpcReduction="10000"/>
          </a:bodyPr>
          <a:lstStyle/>
          <a:p>
            <a:pPr marL="0" indent="0">
              <a:lnSpc>
                <a:spcPct val="125000"/>
              </a:lnSpc>
              <a:buNone/>
            </a:pPr>
            <a:r>
              <a:rPr lang="en-US" sz="1600" dirty="0"/>
              <a:t>Everyone knows that when right-wing news channels shout about freedom of speech or left-wing reporters target authoritarian laws, there’s bias at work. However, in today’s news, bias isn’t always so loud and obvious. Instead, it hides in details like the words chosen in the headline, pictures shown in the story, and what information is left in or cut out. These subtle forms of bias are more dangerous as they influence what we think without us being aware of it. Over the next few slides you’ll see case studies that illustrate subtle forms of bias such as loaded language, selection bias, personalization, and more. Once you’ve looked at the evidence, decide for yourself which you believe are the most dangerous forms of bias in the news.</a:t>
            </a:r>
          </a:p>
        </p:txBody>
      </p:sp>
      <p:pic>
        <p:nvPicPr>
          <p:cNvPr id="7" name="Picture 6" descr="A person in a suit speaking into a microphone&#10;&#10;AI-generated content may be incorrect.">
            <a:extLst>
              <a:ext uri="{FF2B5EF4-FFF2-40B4-BE49-F238E27FC236}">
                <a16:creationId xmlns:a16="http://schemas.microsoft.com/office/drawing/2014/main" id="{2898CCE9-748E-53C4-E198-531DD3D0EC58}"/>
              </a:ext>
            </a:extLst>
          </p:cNvPr>
          <p:cNvPicPr>
            <a:picLocks noChangeAspect="1"/>
          </p:cNvPicPr>
          <p:nvPr/>
        </p:nvPicPr>
        <p:blipFill>
          <a:blip r:embed="rId2"/>
          <a:srcRect l="7982" r="24417"/>
          <a:stretch>
            <a:fillRect/>
          </a:stretch>
        </p:blipFill>
        <p:spPr>
          <a:xfrm>
            <a:off x="5671128" y="914399"/>
            <a:ext cx="6520872" cy="5353521"/>
          </a:xfrm>
          <a:prstGeom prst="rect">
            <a:avLst/>
          </a:prstGeom>
        </p:spPr>
      </p:pic>
      <p:cxnSp>
        <p:nvCxnSpPr>
          <p:cNvPr id="26" name="Straight Connector 25">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6356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592566" y="6272784"/>
            <a:ext cx="4599432" cy="1"/>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2D8A43-D4D1-EFF8-A0C5-8E1BBA05A111}"/>
              </a:ext>
            </a:extLst>
          </p:cNvPr>
          <p:cNvSpPr>
            <a:spLocks noGrp="1"/>
          </p:cNvSpPr>
          <p:nvPr>
            <p:ph type="title"/>
          </p:nvPr>
        </p:nvSpPr>
        <p:spPr>
          <a:xfrm>
            <a:off x="640077" y="160439"/>
            <a:ext cx="6208777" cy="1294228"/>
          </a:xfrm>
        </p:spPr>
        <p:txBody>
          <a:bodyPr anchor="b">
            <a:normAutofit/>
          </a:bodyPr>
          <a:lstStyle/>
          <a:p>
            <a:pPr>
              <a:lnSpc>
                <a:spcPct val="120000"/>
              </a:lnSpc>
            </a:pPr>
            <a:r>
              <a:rPr lang="en-GB" sz="2200" dirty="0">
                <a:solidFill>
                  <a:schemeClr val="tx1">
                    <a:lumMod val="65000"/>
                    <a:lumOff val="35000"/>
                  </a:schemeClr>
                </a:solidFill>
              </a:rPr>
              <a:t>Selection/ Placement Bias: </a:t>
            </a:r>
            <a:r>
              <a:rPr lang="en-GB" sz="2200" i="1" dirty="0">
                <a:solidFill>
                  <a:schemeClr val="tx1">
                    <a:lumMod val="65000"/>
                    <a:lumOff val="35000"/>
                  </a:schemeClr>
                </a:solidFill>
              </a:rPr>
              <a:t>The Firing of General Charles “CQ” Brown Jr.</a:t>
            </a:r>
          </a:p>
        </p:txBody>
      </p:sp>
      <p:sp>
        <p:nvSpPr>
          <p:cNvPr id="20" name="Content Placeholder 10">
            <a:extLst>
              <a:ext uri="{FF2B5EF4-FFF2-40B4-BE49-F238E27FC236}">
                <a16:creationId xmlns:a16="http://schemas.microsoft.com/office/drawing/2014/main" id="{85C43F3E-BDB9-03B7-0930-BB9FD33D6964}"/>
              </a:ext>
            </a:extLst>
          </p:cNvPr>
          <p:cNvSpPr>
            <a:spLocks noGrp="1"/>
          </p:cNvSpPr>
          <p:nvPr>
            <p:ph idx="1"/>
          </p:nvPr>
        </p:nvSpPr>
        <p:spPr>
          <a:xfrm>
            <a:off x="640078" y="1615106"/>
            <a:ext cx="6208777" cy="4682811"/>
          </a:xfrm>
        </p:spPr>
        <p:txBody>
          <a:bodyPr>
            <a:normAutofit/>
          </a:bodyPr>
          <a:lstStyle/>
          <a:p>
            <a:pPr marL="0" indent="0">
              <a:buNone/>
            </a:pPr>
            <a:r>
              <a:rPr lang="en-GB" sz="1600" dirty="0">
                <a:solidFill>
                  <a:schemeClr val="tx1">
                    <a:lumMod val="65000"/>
                    <a:lumOff val="35000"/>
                  </a:schemeClr>
                </a:solidFill>
              </a:rPr>
              <a:t>When this story broke in 2024, many mainstream outlets such as </a:t>
            </a:r>
            <a:r>
              <a:rPr lang="en-GB" sz="1600" i="1" dirty="0">
                <a:solidFill>
                  <a:schemeClr val="tx1">
                    <a:lumMod val="65000"/>
                    <a:lumOff val="35000"/>
                  </a:schemeClr>
                </a:solidFill>
              </a:rPr>
              <a:t>Politico</a:t>
            </a:r>
            <a:r>
              <a:rPr lang="en-GB" sz="1600" dirty="0">
                <a:solidFill>
                  <a:schemeClr val="tx1">
                    <a:lumMod val="65000"/>
                    <a:lumOff val="35000"/>
                  </a:schemeClr>
                </a:solidFill>
              </a:rPr>
              <a:t> (top) and </a:t>
            </a:r>
            <a:r>
              <a:rPr lang="en-GB" sz="1600" i="1" dirty="0">
                <a:solidFill>
                  <a:schemeClr val="tx1">
                    <a:lumMod val="65000"/>
                    <a:lumOff val="35000"/>
                  </a:schemeClr>
                </a:solidFill>
              </a:rPr>
              <a:t>CBS News</a:t>
            </a:r>
            <a:r>
              <a:rPr lang="en-GB" sz="1600" dirty="0">
                <a:solidFill>
                  <a:schemeClr val="tx1">
                    <a:lumMod val="65000"/>
                    <a:lumOff val="35000"/>
                  </a:schemeClr>
                </a:solidFill>
              </a:rPr>
              <a:t> treated it as a major event. Their coverage highlighted the nation’s top black military officer, explored the implications for U.S. defence policy, and raised concerns about politicization within the armed forces.</a:t>
            </a:r>
          </a:p>
          <a:p>
            <a:pPr marL="0" indent="0">
              <a:buNone/>
            </a:pPr>
            <a:r>
              <a:rPr lang="en-GB" sz="1600" dirty="0">
                <a:solidFill>
                  <a:schemeClr val="tx1">
                    <a:lumMod val="65000"/>
                    <a:lumOff val="35000"/>
                  </a:schemeClr>
                </a:solidFill>
              </a:rPr>
              <a:t>By contrast, Fox News (bottom) gave the story minimal attention. When it was mentioned, coverage focused narrowly on defending the decision as part of a broader effort to purge ‘woke’ military leaders. The reporting lacked depth, offered little historical context, and framed the event as routine by aligning it with Obama-era policies, rather than as an extraordinary, racially motivated step. This selection bias meant that audiences relying on Fox News were less likely to view the firing as a major national security issue or racial issue.</a:t>
            </a:r>
          </a:p>
          <a:p>
            <a:pPr>
              <a:lnSpc>
                <a:spcPct val="110000"/>
              </a:lnSpc>
            </a:pPr>
            <a:endParaRPr lang="en-US" sz="1600" dirty="0"/>
          </a:p>
        </p:txBody>
      </p:sp>
      <p:pic>
        <p:nvPicPr>
          <p:cNvPr id="5" name="Content Placeholder 4" descr="A screenshot of a news article&#10;&#10;AI-generated content may be incorrect.">
            <a:extLst>
              <a:ext uri="{FF2B5EF4-FFF2-40B4-BE49-F238E27FC236}">
                <a16:creationId xmlns:a16="http://schemas.microsoft.com/office/drawing/2014/main" id="{90993C2A-7901-A1BA-7310-B49689FFD137}"/>
              </a:ext>
            </a:extLst>
          </p:cNvPr>
          <p:cNvPicPr>
            <a:picLocks noChangeAspect="1"/>
          </p:cNvPicPr>
          <p:nvPr/>
        </p:nvPicPr>
        <p:blipFill>
          <a:blip r:embed="rId2"/>
          <a:srcRect t="-385" r="-4" b="24253"/>
          <a:stretch>
            <a:fillRect/>
          </a:stretch>
        </p:blipFill>
        <p:spPr>
          <a:xfrm>
            <a:off x="7592568" y="57702"/>
            <a:ext cx="4599432" cy="3805960"/>
          </a:xfrm>
          <a:prstGeom prst="rect">
            <a:avLst/>
          </a:prstGeom>
        </p:spPr>
      </p:pic>
      <p:pic>
        <p:nvPicPr>
          <p:cNvPr id="7" name="Picture 6" descr="A person in a suit and tie&#10;&#10;AI-generated content may be incorrect.">
            <a:extLst>
              <a:ext uri="{FF2B5EF4-FFF2-40B4-BE49-F238E27FC236}">
                <a16:creationId xmlns:a16="http://schemas.microsoft.com/office/drawing/2014/main" id="{92C9DD10-8C99-2F09-0E86-0B5E9FDAE60E}"/>
              </a:ext>
            </a:extLst>
          </p:cNvPr>
          <p:cNvPicPr>
            <a:picLocks noChangeAspect="1"/>
          </p:cNvPicPr>
          <p:nvPr/>
        </p:nvPicPr>
        <p:blipFill>
          <a:blip r:embed="rId3"/>
          <a:srcRect r="4" b="34890"/>
          <a:stretch>
            <a:fillRect/>
          </a:stretch>
        </p:blipFill>
        <p:spPr>
          <a:xfrm>
            <a:off x="7592568" y="4127426"/>
            <a:ext cx="4599432" cy="2672872"/>
          </a:xfrm>
          <a:prstGeom prst="rect">
            <a:avLst/>
          </a:prstGeom>
        </p:spPr>
      </p:pic>
      <p:sp>
        <p:nvSpPr>
          <p:cNvPr id="8" name="TextBox 7">
            <a:extLst>
              <a:ext uri="{FF2B5EF4-FFF2-40B4-BE49-F238E27FC236}">
                <a16:creationId xmlns:a16="http://schemas.microsoft.com/office/drawing/2014/main" id="{9A74C431-3284-7240-31DA-2D44ED02BE8D}"/>
              </a:ext>
            </a:extLst>
          </p:cNvPr>
          <p:cNvSpPr txBox="1"/>
          <p:nvPr/>
        </p:nvSpPr>
        <p:spPr>
          <a:xfrm>
            <a:off x="2067952" y="6235896"/>
            <a:ext cx="4780902" cy="461665"/>
          </a:xfrm>
          <a:prstGeom prst="rect">
            <a:avLst/>
          </a:prstGeom>
          <a:noFill/>
        </p:spPr>
        <p:txBody>
          <a:bodyPr wrap="square" rtlCol="0">
            <a:spAutoFit/>
          </a:bodyPr>
          <a:lstStyle/>
          <a:p>
            <a:pPr algn="r"/>
            <a:r>
              <a:rPr lang="en-US" sz="1200" dirty="0">
                <a:solidFill>
                  <a:schemeClr val="tx1">
                    <a:lumMod val="65000"/>
                    <a:lumOff val="35000"/>
                  </a:schemeClr>
                </a:solidFill>
              </a:rPr>
              <a:t>https://</a:t>
            </a:r>
            <a:r>
              <a:rPr lang="en-US" sz="1200" dirty="0" err="1">
                <a:solidFill>
                  <a:schemeClr val="tx1">
                    <a:lumMod val="65000"/>
                    <a:lumOff val="35000"/>
                  </a:schemeClr>
                </a:solidFill>
              </a:rPr>
              <a:t>www.foxnews.com</a:t>
            </a:r>
            <a:r>
              <a:rPr lang="en-US" sz="1200" dirty="0">
                <a:solidFill>
                  <a:schemeClr val="tx1">
                    <a:lumMod val="65000"/>
                    <a:lumOff val="35000"/>
                  </a:schemeClr>
                </a:solidFill>
              </a:rPr>
              <a:t>/politics/trump-goes-unprecedented-pentagon-firing-spree-report</a:t>
            </a:r>
          </a:p>
        </p:txBody>
      </p:sp>
    </p:spTree>
    <p:extLst>
      <p:ext uri="{BB962C8B-B14F-4D97-AF65-F5344CB8AC3E}">
        <p14:creationId xmlns:p14="http://schemas.microsoft.com/office/powerpoint/2010/main" val="2859821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06BD704-01C2-4341-B99A-116CC7EC5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fire on the ground&#10;&#10;AI-generated content may be incorrect.">
            <a:extLst>
              <a:ext uri="{FF2B5EF4-FFF2-40B4-BE49-F238E27FC236}">
                <a16:creationId xmlns:a16="http://schemas.microsoft.com/office/drawing/2014/main" id="{F38A99E7-5E4F-0B55-7230-DF9FFBEC02D5}"/>
              </a:ext>
            </a:extLst>
          </p:cNvPr>
          <p:cNvPicPr>
            <a:picLocks noChangeAspect="1"/>
          </p:cNvPicPr>
          <p:nvPr/>
        </p:nvPicPr>
        <p:blipFill>
          <a:blip r:embed="rId3"/>
          <a:srcRect t="13850" b="1881"/>
          <a:stretch>
            <a:fillRect/>
          </a:stretch>
        </p:blipFill>
        <p:spPr>
          <a:xfrm>
            <a:off x="20" y="10"/>
            <a:ext cx="12191980" cy="6857990"/>
          </a:xfrm>
          <a:prstGeom prst="rect">
            <a:avLst/>
          </a:prstGeom>
        </p:spPr>
      </p:pic>
      <p:sp useBgFill="1">
        <p:nvSpPr>
          <p:cNvPr id="17" name="Rectangle 16">
            <a:extLst>
              <a:ext uri="{FF2B5EF4-FFF2-40B4-BE49-F238E27FC236}">
                <a16:creationId xmlns:a16="http://schemas.microsoft.com/office/drawing/2014/main" id="{0225C01B-A296-4FAA-AA46-794F27DF6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894" y="979075"/>
            <a:ext cx="5777024" cy="5074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D890AD-1753-6988-31B3-B55752A3C827}"/>
              </a:ext>
            </a:extLst>
          </p:cNvPr>
          <p:cNvSpPr>
            <a:spLocks noGrp="1"/>
          </p:cNvSpPr>
          <p:nvPr>
            <p:ph type="title"/>
          </p:nvPr>
        </p:nvSpPr>
        <p:spPr>
          <a:xfrm>
            <a:off x="725798" y="1217934"/>
            <a:ext cx="4880290" cy="1143000"/>
          </a:xfrm>
        </p:spPr>
        <p:txBody>
          <a:bodyPr anchor="t">
            <a:noAutofit/>
          </a:bodyPr>
          <a:lstStyle/>
          <a:p>
            <a:r>
              <a:rPr lang="en-US" sz="2400" dirty="0">
                <a:solidFill>
                  <a:schemeClr val="tx1">
                    <a:lumMod val="65000"/>
                    <a:lumOff val="35000"/>
                  </a:schemeClr>
                </a:solidFill>
              </a:rPr>
              <a:t>Slanted Sources: </a:t>
            </a:r>
            <a:r>
              <a:rPr lang="en-US" sz="2400" i="1" dirty="0">
                <a:solidFill>
                  <a:schemeClr val="tx1">
                    <a:lumMod val="65000"/>
                    <a:lumOff val="35000"/>
                  </a:schemeClr>
                </a:solidFill>
              </a:rPr>
              <a:t>Coverage of the 2023 Ohio Train Derailment </a:t>
            </a:r>
          </a:p>
        </p:txBody>
      </p:sp>
      <p:cxnSp>
        <p:nvCxnSpPr>
          <p:cNvPr id="19" name="Straight Connector 18">
            <a:extLst>
              <a:ext uri="{FF2B5EF4-FFF2-40B4-BE49-F238E27FC236}">
                <a16:creationId xmlns:a16="http://schemas.microsoft.com/office/drawing/2014/main" id="{62713E66-598D-4B8A-9D2A-67C7AF46EF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5673" y="979075"/>
            <a:ext cx="0" cy="50749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2F71039F-40CE-1081-11BC-EFDCBC45835C}"/>
              </a:ext>
            </a:extLst>
          </p:cNvPr>
          <p:cNvSpPr>
            <a:spLocks noGrp="1"/>
          </p:cNvSpPr>
          <p:nvPr>
            <p:ph idx="1"/>
          </p:nvPr>
        </p:nvSpPr>
        <p:spPr>
          <a:xfrm>
            <a:off x="725798" y="2214886"/>
            <a:ext cx="5265996" cy="3839109"/>
          </a:xfrm>
        </p:spPr>
        <p:txBody>
          <a:bodyPr>
            <a:normAutofit/>
          </a:bodyPr>
          <a:lstStyle/>
          <a:p>
            <a:pPr marL="0" indent="0">
              <a:lnSpc>
                <a:spcPct val="130000"/>
              </a:lnSpc>
              <a:buNone/>
            </a:pPr>
            <a:r>
              <a:rPr lang="en-GB" sz="1400" dirty="0">
                <a:solidFill>
                  <a:schemeClr val="tx1">
                    <a:lumMod val="65000"/>
                    <a:lumOff val="35000"/>
                  </a:schemeClr>
                </a:solidFill>
              </a:rPr>
              <a:t>When a train carrying hazardous chemicals derailed in Ohio, the story became a major national issue. However, some outlets framed the event very differently through their choice of sources. For example, Norfolk Southern’s own statements and government officials were heavily quoted in several mainstream reports, reassuring the public that, despite clouds of smoke in the air from a deliberate ‘controlled burn’ of the chemicals, the situation was ‘under control’ and that cleanup efforts were ‘effective.’ These articles lacked voices from independent environmental experts or local residents who were experiencing health issues and property damage. Through slanted sources, readers were led to believe the crisis was minor; later investigations revealed significant environmental and health damage.</a:t>
            </a:r>
          </a:p>
          <a:p>
            <a:pPr>
              <a:lnSpc>
                <a:spcPct val="110000"/>
              </a:lnSpc>
            </a:pPr>
            <a:endParaRPr lang="en-US" sz="1100" dirty="0"/>
          </a:p>
        </p:txBody>
      </p:sp>
    </p:spTree>
    <p:extLst>
      <p:ext uri="{BB962C8B-B14F-4D97-AF65-F5344CB8AC3E}">
        <p14:creationId xmlns:p14="http://schemas.microsoft.com/office/powerpoint/2010/main" val="414826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F8901-DA2C-A8BC-4BE6-369F9087241C}"/>
              </a:ext>
            </a:extLst>
          </p:cNvPr>
          <p:cNvSpPr>
            <a:spLocks noGrp="1"/>
          </p:cNvSpPr>
          <p:nvPr>
            <p:ph type="title"/>
          </p:nvPr>
        </p:nvSpPr>
        <p:spPr>
          <a:xfrm>
            <a:off x="5496820" y="560077"/>
            <a:ext cx="6034187" cy="1097280"/>
          </a:xfrm>
        </p:spPr>
        <p:txBody>
          <a:bodyPr>
            <a:normAutofit/>
          </a:bodyPr>
          <a:lstStyle/>
          <a:p>
            <a:pPr>
              <a:lnSpc>
                <a:spcPct val="90000"/>
              </a:lnSpc>
            </a:pPr>
            <a:r>
              <a:rPr lang="en-US" sz="3400" dirty="0">
                <a:solidFill>
                  <a:schemeClr val="tx1">
                    <a:lumMod val="65000"/>
                    <a:lumOff val="35000"/>
                  </a:schemeClr>
                </a:solidFill>
              </a:rPr>
              <a:t>Visual Bias: </a:t>
            </a:r>
            <a:r>
              <a:rPr lang="en-US" sz="3400" i="1" dirty="0">
                <a:solidFill>
                  <a:schemeClr val="tx1">
                    <a:lumMod val="65000"/>
                    <a:lumOff val="35000"/>
                  </a:schemeClr>
                </a:solidFill>
              </a:rPr>
              <a:t>Ed Miliband and the Bacon Sandwich</a:t>
            </a:r>
          </a:p>
        </p:txBody>
      </p:sp>
      <p:pic>
        <p:nvPicPr>
          <p:cNvPr id="7" name="Picture 6" descr="A person eating a sandwich on a newspaper cover&#10;&#10;AI-generated content may be incorrect.">
            <a:extLst>
              <a:ext uri="{FF2B5EF4-FFF2-40B4-BE49-F238E27FC236}">
                <a16:creationId xmlns:a16="http://schemas.microsoft.com/office/drawing/2014/main" id="{DDE35327-8A1F-2728-8AA1-D2AD0ACD5220}"/>
              </a:ext>
            </a:extLst>
          </p:cNvPr>
          <p:cNvPicPr>
            <a:picLocks noChangeAspect="1"/>
          </p:cNvPicPr>
          <p:nvPr/>
        </p:nvPicPr>
        <p:blipFill>
          <a:blip r:embed="rId2"/>
          <a:srcRect l="17684" r="18741"/>
          <a:stretch>
            <a:fillRect/>
          </a:stretch>
        </p:blipFill>
        <p:spPr>
          <a:xfrm>
            <a:off x="140697" y="10"/>
            <a:ext cx="4857871" cy="6857990"/>
          </a:xfrm>
          <a:prstGeom prst="rect">
            <a:avLst/>
          </a:prstGeom>
        </p:spPr>
      </p:pic>
      <p:sp>
        <p:nvSpPr>
          <p:cNvPr id="3" name="Content Placeholder 2">
            <a:extLst>
              <a:ext uri="{FF2B5EF4-FFF2-40B4-BE49-F238E27FC236}">
                <a16:creationId xmlns:a16="http://schemas.microsoft.com/office/drawing/2014/main" id="{F38CD10F-45C7-E643-74D3-0853BC97D569}"/>
              </a:ext>
            </a:extLst>
          </p:cNvPr>
          <p:cNvSpPr>
            <a:spLocks noGrp="1"/>
          </p:cNvSpPr>
          <p:nvPr>
            <p:ph idx="1"/>
          </p:nvPr>
        </p:nvSpPr>
        <p:spPr>
          <a:xfrm>
            <a:off x="5496821" y="1758462"/>
            <a:ext cx="6034187" cy="4539461"/>
          </a:xfrm>
        </p:spPr>
        <p:txBody>
          <a:bodyPr>
            <a:normAutofit/>
          </a:bodyPr>
          <a:lstStyle/>
          <a:p>
            <a:pPr marL="0" indent="0">
              <a:buNone/>
            </a:pPr>
            <a:r>
              <a:rPr lang="en-GB" sz="1600" dirty="0"/>
              <a:t>In 2014, during the UK general election campaign, </a:t>
            </a:r>
            <a:r>
              <a:rPr lang="en-GB" sz="1600" i="1" dirty="0"/>
              <a:t>The Sun</a:t>
            </a:r>
            <a:r>
              <a:rPr lang="en-GB" sz="1600" dirty="0"/>
              <a:t> published a photograph of Labour leader Ed Miliband awkwardly eating a bacon sandwich. The image went viral, becoming a meme and dominating public conversation about Miliband’s character. Instead of focusing on his policies or leadership qualities, the photo presented him as clumsy and out of touch.</a:t>
            </a:r>
          </a:p>
          <a:p>
            <a:pPr marL="0" indent="0">
              <a:buNone/>
            </a:pPr>
            <a:r>
              <a:rPr lang="en-GB" sz="1600" dirty="0"/>
              <a:t>This was a deliberate choice of an unflattering image; alternative photos where Miliband looked composed were ignored in favour of a single awkward moment. The photo also carried cultural undertones. Miliband is Jewish, and bacon is traditionally avoided in Jewish dietary laws. While Miliband is not strictly observant, as is his right, the image raised questions about his loyalty, ‘otherness,’ and public image that undermined his campaign at a crucial time.</a:t>
            </a:r>
          </a:p>
          <a:p>
            <a:pPr>
              <a:lnSpc>
                <a:spcPct val="110000"/>
              </a:lnSpc>
            </a:pPr>
            <a:endParaRPr lang="en-US" sz="1400" dirty="0"/>
          </a:p>
        </p:txBody>
      </p:sp>
    </p:spTree>
    <p:extLst>
      <p:ext uri="{BB962C8B-B14F-4D97-AF65-F5344CB8AC3E}">
        <p14:creationId xmlns:p14="http://schemas.microsoft.com/office/powerpoint/2010/main" val="3620921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42E2C6-F96D-41AC-9BCA-3E1C31DB7CEF}"/>
              </a:ext>
            </a:extLst>
          </p:cNvPr>
          <p:cNvSpPr>
            <a:spLocks noGrp="1"/>
          </p:cNvSpPr>
          <p:nvPr>
            <p:ph type="title"/>
          </p:nvPr>
        </p:nvSpPr>
        <p:spPr>
          <a:xfrm>
            <a:off x="640080" y="482361"/>
            <a:ext cx="5852160" cy="1097280"/>
          </a:xfrm>
        </p:spPr>
        <p:txBody>
          <a:bodyPr anchor="t">
            <a:normAutofit/>
          </a:bodyPr>
          <a:lstStyle/>
          <a:p>
            <a:pPr>
              <a:lnSpc>
                <a:spcPct val="90000"/>
              </a:lnSpc>
            </a:pPr>
            <a:r>
              <a:rPr lang="en-US" sz="3400" dirty="0">
                <a:solidFill>
                  <a:schemeClr val="tx1">
                    <a:lumMod val="65000"/>
                    <a:lumOff val="35000"/>
                  </a:schemeClr>
                </a:solidFill>
              </a:rPr>
              <a:t>Personalization: </a:t>
            </a:r>
            <a:r>
              <a:rPr lang="en-US" sz="3400" i="1" dirty="0">
                <a:solidFill>
                  <a:schemeClr val="tx1">
                    <a:lumMod val="65000"/>
                    <a:lumOff val="35000"/>
                  </a:schemeClr>
                </a:solidFill>
              </a:rPr>
              <a:t>Resignation of Tony Hayward</a:t>
            </a:r>
          </a:p>
        </p:txBody>
      </p:sp>
      <p:sp>
        <p:nvSpPr>
          <p:cNvPr id="3" name="Content Placeholder 2">
            <a:extLst>
              <a:ext uri="{FF2B5EF4-FFF2-40B4-BE49-F238E27FC236}">
                <a16:creationId xmlns:a16="http://schemas.microsoft.com/office/drawing/2014/main" id="{428228F5-6C1D-9A10-0F4F-538F92974AB0}"/>
              </a:ext>
            </a:extLst>
          </p:cNvPr>
          <p:cNvSpPr>
            <a:spLocks noGrp="1"/>
          </p:cNvSpPr>
          <p:nvPr>
            <p:ph idx="1"/>
          </p:nvPr>
        </p:nvSpPr>
        <p:spPr>
          <a:xfrm>
            <a:off x="640080" y="1760923"/>
            <a:ext cx="5852160" cy="4497256"/>
          </a:xfrm>
        </p:spPr>
        <p:txBody>
          <a:bodyPr>
            <a:normAutofit lnSpcReduction="10000"/>
          </a:bodyPr>
          <a:lstStyle/>
          <a:p>
            <a:pPr marL="0" indent="0">
              <a:lnSpc>
                <a:spcPct val="125000"/>
              </a:lnSpc>
              <a:buNone/>
            </a:pPr>
            <a:r>
              <a:rPr lang="en-GB" sz="1600" dirty="0">
                <a:solidFill>
                  <a:schemeClr val="tx1">
                    <a:lumMod val="65000"/>
                    <a:lumOff val="35000"/>
                  </a:schemeClr>
                </a:solidFill>
              </a:rPr>
              <a:t>After the 2010 Deepwater Horizon oil spill – the largest oceanic oil spill in history – media coverage quickly shifted from systemic failures in safety regulation and corporate oversight to the personal actions of BP’s CEO, Tony Hayward. Headlines focused on Hayward’s comments, such as “I’d like my life back,” and portrayed him as the face of the disaster. His resignation became the climax of the story.</a:t>
            </a:r>
          </a:p>
          <a:p>
            <a:pPr marL="0" indent="0">
              <a:lnSpc>
                <a:spcPct val="125000"/>
              </a:lnSpc>
              <a:buNone/>
            </a:pPr>
            <a:r>
              <a:rPr lang="en-GB" sz="1600" dirty="0">
                <a:solidFill>
                  <a:schemeClr val="tx1">
                    <a:lumMod val="65000"/>
                    <a:lumOff val="35000"/>
                  </a:schemeClr>
                </a:solidFill>
              </a:rPr>
              <a:t>However, while Hayward was at fault in many ways, the disaster was the result of complex technical and regulatory failures involving multiple companies and government agencies. Instead of exploring these, coverage zeroed in on Hayward as the ‘fall guy,’ reporting the crisis as a matter of individual incompetence or insensitivity. This simplified a multifaceted problem into a personal drama, which is easier for audiences to engage with but obscures deeper causes and solutions.</a:t>
            </a:r>
          </a:p>
          <a:p>
            <a:pPr marL="0" indent="0">
              <a:lnSpc>
                <a:spcPct val="110000"/>
              </a:lnSpc>
              <a:buNone/>
            </a:pPr>
            <a:endParaRPr lang="en-US" sz="1400" dirty="0"/>
          </a:p>
        </p:txBody>
      </p:sp>
      <p:pic>
        <p:nvPicPr>
          <p:cNvPr id="5" name="Picture 4" descr="A person in a suit speaking into a microphone&#10;&#10;AI-generated content may be incorrect.">
            <a:extLst>
              <a:ext uri="{FF2B5EF4-FFF2-40B4-BE49-F238E27FC236}">
                <a16:creationId xmlns:a16="http://schemas.microsoft.com/office/drawing/2014/main" id="{065EF1B5-93DA-5AEB-85AA-90F18AB68CFC}"/>
              </a:ext>
            </a:extLst>
          </p:cNvPr>
          <p:cNvPicPr>
            <a:picLocks noChangeAspect="1"/>
          </p:cNvPicPr>
          <p:nvPr/>
        </p:nvPicPr>
        <p:blipFill>
          <a:blip r:embed="rId2"/>
          <a:srcRect r="5463"/>
          <a:stretch>
            <a:fillRect/>
          </a:stretch>
        </p:blipFill>
        <p:spPr>
          <a:xfrm>
            <a:off x="7345680" y="10"/>
            <a:ext cx="4846320" cy="6857990"/>
          </a:xfrm>
          <a:prstGeom prst="rect">
            <a:avLst/>
          </a:prstGeom>
        </p:spPr>
      </p:pic>
      <p:sp>
        <p:nvSpPr>
          <p:cNvPr id="6" name="TextBox 5">
            <a:extLst>
              <a:ext uri="{FF2B5EF4-FFF2-40B4-BE49-F238E27FC236}">
                <a16:creationId xmlns:a16="http://schemas.microsoft.com/office/drawing/2014/main" id="{BA846C74-7306-5993-6498-953D6C3DD827}"/>
              </a:ext>
            </a:extLst>
          </p:cNvPr>
          <p:cNvSpPr txBox="1"/>
          <p:nvPr/>
        </p:nvSpPr>
        <p:spPr>
          <a:xfrm>
            <a:off x="1179567" y="6439461"/>
            <a:ext cx="5312673" cy="276999"/>
          </a:xfrm>
          <a:prstGeom prst="rect">
            <a:avLst/>
          </a:prstGeom>
          <a:noFill/>
        </p:spPr>
        <p:txBody>
          <a:bodyPr wrap="none" rtlCol="0">
            <a:spAutoFit/>
          </a:bodyPr>
          <a:lstStyle/>
          <a:p>
            <a:r>
              <a:rPr lang="en-US" sz="1200" dirty="0">
                <a:solidFill>
                  <a:schemeClr val="tx1">
                    <a:lumMod val="65000"/>
                    <a:lumOff val="35000"/>
                  </a:schemeClr>
                </a:solidFill>
              </a:rPr>
              <a:t>https://</a:t>
            </a:r>
            <a:r>
              <a:rPr lang="en-US" sz="1200" dirty="0" err="1">
                <a:solidFill>
                  <a:schemeClr val="tx1">
                    <a:lumMod val="65000"/>
                    <a:lumOff val="35000"/>
                  </a:schemeClr>
                </a:solidFill>
              </a:rPr>
              <a:t>inthesetimes.com</a:t>
            </a:r>
            <a:r>
              <a:rPr lang="en-US" sz="1200" dirty="0">
                <a:solidFill>
                  <a:schemeClr val="tx1">
                    <a:lumMod val="65000"/>
                    <a:lumOff val="35000"/>
                  </a:schemeClr>
                </a:solidFill>
              </a:rPr>
              <a:t>/article/should-bp-</a:t>
            </a:r>
            <a:r>
              <a:rPr lang="en-US" sz="1200" dirty="0" err="1">
                <a:solidFill>
                  <a:schemeClr val="tx1">
                    <a:lumMod val="65000"/>
                    <a:lumOff val="35000"/>
                  </a:schemeClr>
                </a:solidFill>
              </a:rPr>
              <a:t>ceo</a:t>
            </a:r>
            <a:r>
              <a:rPr lang="en-US" sz="1200" dirty="0">
                <a:solidFill>
                  <a:schemeClr val="tx1">
                    <a:lumMod val="65000"/>
                    <a:lumOff val="35000"/>
                  </a:schemeClr>
                </a:solidFill>
              </a:rPr>
              <a:t>-tony-hayward-go-to-prison</a:t>
            </a:r>
          </a:p>
        </p:txBody>
      </p:sp>
    </p:spTree>
    <p:extLst>
      <p:ext uri="{BB962C8B-B14F-4D97-AF65-F5344CB8AC3E}">
        <p14:creationId xmlns:p14="http://schemas.microsoft.com/office/powerpoint/2010/main" val="776562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5929C-842F-3FD7-1C3F-CDF4247EBF0E}"/>
              </a:ext>
            </a:extLst>
          </p:cNvPr>
          <p:cNvSpPr>
            <a:spLocks noGrp="1"/>
          </p:cNvSpPr>
          <p:nvPr>
            <p:ph type="title"/>
          </p:nvPr>
        </p:nvSpPr>
        <p:spPr>
          <a:xfrm>
            <a:off x="1135955" y="389500"/>
            <a:ext cx="4491547" cy="1500962"/>
          </a:xfrm>
        </p:spPr>
        <p:txBody>
          <a:bodyPr anchor="b">
            <a:normAutofit/>
          </a:bodyPr>
          <a:lstStyle/>
          <a:p>
            <a:pPr>
              <a:lnSpc>
                <a:spcPct val="90000"/>
              </a:lnSpc>
            </a:pPr>
            <a:r>
              <a:rPr lang="en-US" sz="3100" dirty="0">
                <a:solidFill>
                  <a:schemeClr val="tx1">
                    <a:lumMod val="65000"/>
                    <a:lumOff val="35000"/>
                  </a:schemeClr>
                </a:solidFill>
              </a:rPr>
              <a:t>Loaded Language: </a:t>
            </a:r>
            <a:r>
              <a:rPr lang="en-US" sz="3100" i="1" dirty="0">
                <a:solidFill>
                  <a:schemeClr val="tx1">
                    <a:lumMod val="65000"/>
                    <a:lumOff val="35000"/>
                  </a:schemeClr>
                </a:solidFill>
              </a:rPr>
              <a:t>The Guardian’s ‘Climate Catastrophe’ Reporting</a:t>
            </a:r>
          </a:p>
        </p:txBody>
      </p:sp>
      <p:pic>
        <p:nvPicPr>
          <p:cNvPr id="9" name="Picture 8" descr="A person wearing glasses&#10;&#10;AI-generated content may be incorrect.">
            <a:extLst>
              <a:ext uri="{FF2B5EF4-FFF2-40B4-BE49-F238E27FC236}">
                <a16:creationId xmlns:a16="http://schemas.microsoft.com/office/drawing/2014/main" id="{03255ADF-9730-52AE-00B7-BFA77AC40D64}"/>
              </a:ext>
            </a:extLst>
          </p:cNvPr>
          <p:cNvPicPr>
            <a:picLocks noChangeAspect="1"/>
          </p:cNvPicPr>
          <p:nvPr/>
        </p:nvPicPr>
        <p:blipFill>
          <a:blip r:embed="rId2"/>
          <a:stretch>
            <a:fillRect/>
          </a:stretch>
        </p:blipFill>
        <p:spPr>
          <a:xfrm>
            <a:off x="793784" y="2182872"/>
            <a:ext cx="3549063" cy="1969728"/>
          </a:xfrm>
          <a:prstGeom prst="rect">
            <a:avLst/>
          </a:prstGeom>
        </p:spPr>
      </p:pic>
      <p:pic>
        <p:nvPicPr>
          <p:cNvPr id="7" name="Picture 6" descr="A close-up of a white background&#10;&#10;AI-generated content may be incorrect.">
            <a:extLst>
              <a:ext uri="{FF2B5EF4-FFF2-40B4-BE49-F238E27FC236}">
                <a16:creationId xmlns:a16="http://schemas.microsoft.com/office/drawing/2014/main" id="{142D7003-15AE-6432-6603-05F833FD5A04}"/>
              </a:ext>
            </a:extLst>
          </p:cNvPr>
          <p:cNvPicPr>
            <a:picLocks noChangeAspect="1"/>
          </p:cNvPicPr>
          <p:nvPr/>
        </p:nvPicPr>
        <p:blipFill>
          <a:blip r:embed="rId3"/>
          <a:stretch>
            <a:fillRect/>
          </a:stretch>
        </p:blipFill>
        <p:spPr>
          <a:xfrm>
            <a:off x="2538299" y="2835310"/>
            <a:ext cx="3926824" cy="910596"/>
          </a:xfrm>
          <a:prstGeom prst="rect">
            <a:avLst/>
          </a:prstGeom>
        </p:spPr>
      </p:pic>
      <p:cxnSp>
        <p:nvCxnSpPr>
          <p:cNvPr id="18" name="Straight Connector 17">
            <a:extLst>
              <a:ext uri="{FF2B5EF4-FFF2-40B4-BE49-F238E27FC236}">
                <a16:creationId xmlns:a16="http://schemas.microsoft.com/office/drawing/2014/main" id="{9BDAFE29-04A0-463D-818A-CF92F3272E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770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5" name="Picture 4" descr="A person holding a finger up&#10;&#10;AI-generated content may be incorrect.">
            <a:extLst>
              <a:ext uri="{FF2B5EF4-FFF2-40B4-BE49-F238E27FC236}">
                <a16:creationId xmlns:a16="http://schemas.microsoft.com/office/drawing/2014/main" id="{9A8F64E6-2F75-727A-20D1-F43983AA2774}"/>
              </a:ext>
            </a:extLst>
          </p:cNvPr>
          <p:cNvPicPr>
            <a:picLocks noChangeAspect="1"/>
          </p:cNvPicPr>
          <p:nvPr/>
        </p:nvPicPr>
        <p:blipFill>
          <a:blip r:embed="rId4"/>
          <a:stretch>
            <a:fillRect/>
          </a:stretch>
        </p:blipFill>
        <p:spPr>
          <a:xfrm>
            <a:off x="793784" y="4316549"/>
            <a:ext cx="3549062" cy="1153443"/>
          </a:xfrm>
          <a:prstGeom prst="rect">
            <a:avLst/>
          </a:prstGeom>
        </p:spPr>
      </p:pic>
      <p:pic>
        <p:nvPicPr>
          <p:cNvPr id="11" name="Picture 10" descr="A white background with black text&#10;&#10;AI-generated content may be incorrect.">
            <a:extLst>
              <a:ext uri="{FF2B5EF4-FFF2-40B4-BE49-F238E27FC236}">
                <a16:creationId xmlns:a16="http://schemas.microsoft.com/office/drawing/2014/main" id="{8257FB5B-295B-7A68-94BE-2804C32548B6}"/>
              </a:ext>
            </a:extLst>
          </p:cNvPr>
          <p:cNvPicPr>
            <a:picLocks noChangeAspect="1"/>
          </p:cNvPicPr>
          <p:nvPr/>
        </p:nvPicPr>
        <p:blipFill>
          <a:blip r:embed="rId5"/>
          <a:stretch>
            <a:fillRect/>
          </a:stretch>
        </p:blipFill>
        <p:spPr>
          <a:xfrm>
            <a:off x="2244694" y="5178138"/>
            <a:ext cx="4196303" cy="1290362"/>
          </a:xfrm>
          <a:prstGeom prst="rect">
            <a:avLst/>
          </a:prstGeom>
        </p:spPr>
      </p:pic>
      <p:sp>
        <p:nvSpPr>
          <p:cNvPr id="3" name="Content Placeholder 2">
            <a:extLst>
              <a:ext uri="{FF2B5EF4-FFF2-40B4-BE49-F238E27FC236}">
                <a16:creationId xmlns:a16="http://schemas.microsoft.com/office/drawing/2014/main" id="{8ACA1D2C-8AD1-C6EA-8754-34B059493D81}"/>
              </a:ext>
            </a:extLst>
          </p:cNvPr>
          <p:cNvSpPr>
            <a:spLocks noGrp="1"/>
          </p:cNvSpPr>
          <p:nvPr>
            <p:ph idx="1"/>
          </p:nvPr>
        </p:nvSpPr>
        <p:spPr>
          <a:xfrm>
            <a:off x="6763457" y="1378669"/>
            <a:ext cx="5130209" cy="4654687"/>
          </a:xfrm>
        </p:spPr>
        <p:txBody>
          <a:bodyPr anchor="t">
            <a:normAutofit lnSpcReduction="10000"/>
          </a:bodyPr>
          <a:lstStyle/>
          <a:p>
            <a:pPr marL="0" indent="0">
              <a:buNone/>
            </a:pPr>
            <a:r>
              <a:rPr lang="en-GB" dirty="0">
                <a:solidFill>
                  <a:schemeClr val="tx1">
                    <a:lumMod val="65000"/>
                    <a:lumOff val="35000"/>
                  </a:schemeClr>
                </a:solidFill>
              </a:rPr>
              <a:t>A study analysing approximately 4,000 climate-related articles (link below) published by </a:t>
            </a:r>
            <a:r>
              <a:rPr lang="en-GB" i="1" dirty="0">
                <a:solidFill>
                  <a:schemeClr val="tx1">
                    <a:lumMod val="65000"/>
                    <a:lumOff val="35000"/>
                  </a:schemeClr>
                </a:solidFill>
              </a:rPr>
              <a:t>The Guardian</a:t>
            </a:r>
            <a:r>
              <a:rPr lang="en-GB" dirty="0">
                <a:solidFill>
                  <a:schemeClr val="tx1">
                    <a:lumMod val="65000"/>
                    <a:lumOff val="35000"/>
                  </a:schemeClr>
                </a:solidFill>
              </a:rPr>
              <a:t> between 2021 and 2024 found that nearly half of its climate journalism employed loaded language. Terms like "collapse,"</a:t>
            </a:r>
            <a:r>
              <a:rPr lang="en-GB" b="1" dirty="0">
                <a:solidFill>
                  <a:schemeClr val="tx1">
                    <a:lumMod val="65000"/>
                    <a:lumOff val="35000"/>
                  </a:schemeClr>
                </a:solidFill>
              </a:rPr>
              <a:t> </a:t>
            </a:r>
            <a:r>
              <a:rPr lang="en-GB" dirty="0">
                <a:solidFill>
                  <a:schemeClr val="tx1">
                    <a:lumMod val="65000"/>
                    <a:lumOff val="35000"/>
                  </a:schemeClr>
                </a:solidFill>
              </a:rPr>
              <a:t>"disaster," "apocalypse," and "catastrophe" intensify the sense of crisis in the reports. By contrast, such language appeared in only around 6% of general news articles. While The Guardian is a reliable, factual news outlet, nevertheless these words frame facts in emotional ways.</a:t>
            </a:r>
          </a:p>
          <a:p>
            <a:endParaRPr lang="en-US" dirty="0"/>
          </a:p>
        </p:txBody>
      </p:sp>
      <p:sp>
        <p:nvSpPr>
          <p:cNvPr id="12" name="TextBox 11">
            <a:extLst>
              <a:ext uri="{FF2B5EF4-FFF2-40B4-BE49-F238E27FC236}">
                <a16:creationId xmlns:a16="http://schemas.microsoft.com/office/drawing/2014/main" id="{1EF56315-37E3-8EA2-A28F-3E161AF50865}"/>
              </a:ext>
            </a:extLst>
          </p:cNvPr>
          <p:cNvSpPr txBox="1"/>
          <p:nvPr/>
        </p:nvSpPr>
        <p:spPr>
          <a:xfrm>
            <a:off x="6763457" y="6168678"/>
            <a:ext cx="4674421" cy="276999"/>
          </a:xfrm>
          <a:prstGeom prst="rect">
            <a:avLst/>
          </a:prstGeom>
          <a:noFill/>
        </p:spPr>
        <p:txBody>
          <a:bodyPr wrap="none" rtlCol="0">
            <a:spAutoFit/>
          </a:bodyPr>
          <a:lstStyle/>
          <a:p>
            <a:r>
              <a:rPr lang="en-US" sz="1200" dirty="0">
                <a:solidFill>
                  <a:schemeClr val="tx1">
                    <a:lumMod val="65000"/>
                    <a:lumOff val="35000"/>
                  </a:schemeClr>
                </a:solidFill>
              </a:rPr>
              <a:t>https://</a:t>
            </a:r>
            <a:r>
              <a:rPr lang="en-US" sz="1200" dirty="0" err="1">
                <a:solidFill>
                  <a:schemeClr val="tx1">
                    <a:lumMod val="65000"/>
                    <a:lumOff val="35000"/>
                  </a:schemeClr>
                </a:solidFill>
              </a:rPr>
              <a:t>journals.sagepub.com</a:t>
            </a:r>
            <a:r>
              <a:rPr lang="en-US" sz="1200" dirty="0">
                <a:solidFill>
                  <a:schemeClr val="tx1">
                    <a:lumMod val="65000"/>
                    <a:lumOff val="35000"/>
                  </a:schemeClr>
                </a:solidFill>
              </a:rPr>
              <a:t>/</a:t>
            </a:r>
            <a:r>
              <a:rPr lang="en-US" sz="1200" dirty="0" err="1">
                <a:solidFill>
                  <a:schemeClr val="tx1">
                    <a:lumMod val="65000"/>
                    <a:lumOff val="35000"/>
                  </a:schemeClr>
                </a:solidFill>
              </a:rPr>
              <a:t>doi</a:t>
            </a:r>
            <a:r>
              <a:rPr lang="en-US" sz="1200" dirty="0">
                <a:solidFill>
                  <a:schemeClr val="tx1">
                    <a:lumMod val="65000"/>
                    <a:lumOff val="35000"/>
                  </a:schemeClr>
                </a:solidFill>
              </a:rPr>
              <a:t>/pdf/10.1177/14648849251383363</a:t>
            </a:r>
          </a:p>
        </p:txBody>
      </p:sp>
    </p:spTree>
    <p:extLst>
      <p:ext uri="{BB962C8B-B14F-4D97-AF65-F5344CB8AC3E}">
        <p14:creationId xmlns:p14="http://schemas.microsoft.com/office/powerpoint/2010/main" val="2488182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EFD37E-6AE6-9657-E104-081C5E559B51}"/>
              </a:ext>
            </a:extLst>
          </p:cNvPr>
          <p:cNvSpPr>
            <a:spLocks noGrp="1"/>
          </p:cNvSpPr>
          <p:nvPr>
            <p:ph type="title"/>
          </p:nvPr>
        </p:nvSpPr>
        <p:spPr>
          <a:xfrm>
            <a:off x="5029200" y="914400"/>
            <a:ext cx="6501810" cy="1097280"/>
          </a:xfrm>
        </p:spPr>
        <p:txBody>
          <a:bodyPr anchor="t">
            <a:normAutofit/>
          </a:bodyPr>
          <a:lstStyle/>
          <a:p>
            <a:pPr>
              <a:lnSpc>
                <a:spcPct val="90000"/>
              </a:lnSpc>
            </a:pPr>
            <a:r>
              <a:rPr lang="en-US" sz="3400" dirty="0">
                <a:solidFill>
                  <a:schemeClr val="tx1">
                    <a:lumMod val="65000"/>
                    <a:lumOff val="35000"/>
                  </a:schemeClr>
                </a:solidFill>
              </a:rPr>
              <a:t>Flawed Logic: </a:t>
            </a:r>
            <a:r>
              <a:rPr lang="en-US" sz="3400" i="1" dirty="0">
                <a:solidFill>
                  <a:schemeClr val="tx1">
                    <a:lumMod val="65000"/>
                    <a:lumOff val="35000"/>
                  </a:schemeClr>
                </a:solidFill>
              </a:rPr>
              <a:t>Migration Reporting in the Tabloid Press</a:t>
            </a:r>
          </a:p>
        </p:txBody>
      </p:sp>
      <p:pic>
        <p:nvPicPr>
          <p:cNvPr id="5" name="Picture 4" descr="A newspaper with a person in a dress&#10;&#10;AI-generated content may be incorrect.">
            <a:extLst>
              <a:ext uri="{FF2B5EF4-FFF2-40B4-BE49-F238E27FC236}">
                <a16:creationId xmlns:a16="http://schemas.microsoft.com/office/drawing/2014/main" id="{A95E09AE-6678-C7E5-9473-57D69854DF74}"/>
              </a:ext>
            </a:extLst>
          </p:cNvPr>
          <p:cNvPicPr>
            <a:picLocks noChangeAspect="1"/>
          </p:cNvPicPr>
          <p:nvPr/>
        </p:nvPicPr>
        <p:blipFill>
          <a:blip r:embed="rId2"/>
          <a:srcRect t="2189" r="-2" b="-2"/>
          <a:stretch>
            <a:fillRect/>
          </a:stretch>
        </p:blipFill>
        <p:spPr>
          <a:xfrm>
            <a:off x="20" y="914399"/>
            <a:ext cx="4416532" cy="5353523"/>
          </a:xfrm>
          <a:prstGeom prst="rect">
            <a:avLst/>
          </a:prstGeom>
        </p:spPr>
      </p:pic>
      <p:cxnSp>
        <p:nvCxnSpPr>
          <p:cNvPr id="12" name="Straight Connector 11">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795BB2E-C7AC-0F79-623E-477CE3E37C3F}"/>
              </a:ext>
            </a:extLst>
          </p:cNvPr>
          <p:cNvSpPr>
            <a:spLocks noGrp="1"/>
          </p:cNvSpPr>
          <p:nvPr>
            <p:ph idx="1"/>
          </p:nvPr>
        </p:nvSpPr>
        <p:spPr>
          <a:xfrm>
            <a:off x="5029200" y="2176036"/>
            <a:ext cx="6501810" cy="4121885"/>
          </a:xfrm>
        </p:spPr>
        <p:txBody>
          <a:bodyPr>
            <a:normAutofit/>
          </a:bodyPr>
          <a:lstStyle/>
          <a:p>
            <a:pPr marL="0" indent="0">
              <a:buNone/>
            </a:pPr>
            <a:r>
              <a:rPr lang="en-GB" dirty="0">
                <a:solidFill>
                  <a:schemeClr val="tx1">
                    <a:lumMod val="65000"/>
                    <a:lumOff val="35000"/>
                  </a:schemeClr>
                </a:solidFill>
              </a:rPr>
              <a:t>Several UK tabloids, including </a:t>
            </a:r>
            <a:r>
              <a:rPr lang="en-GB" i="1" dirty="0">
                <a:solidFill>
                  <a:schemeClr val="tx1">
                    <a:lumMod val="65000"/>
                    <a:lumOff val="35000"/>
                  </a:schemeClr>
                </a:solidFill>
              </a:rPr>
              <a:t>The Daily Mail</a:t>
            </a:r>
            <a:r>
              <a:rPr lang="en-GB" dirty="0">
                <a:solidFill>
                  <a:schemeClr val="tx1">
                    <a:lumMod val="65000"/>
                    <a:lumOff val="35000"/>
                  </a:schemeClr>
                </a:solidFill>
              </a:rPr>
              <a:t> and </a:t>
            </a:r>
            <a:r>
              <a:rPr lang="en-GB" i="1" dirty="0">
                <a:solidFill>
                  <a:schemeClr val="tx1">
                    <a:lumMod val="65000"/>
                    <a:lumOff val="35000"/>
                  </a:schemeClr>
                </a:solidFill>
              </a:rPr>
              <a:t>The Sun</a:t>
            </a:r>
            <a:r>
              <a:rPr lang="en-GB" dirty="0">
                <a:solidFill>
                  <a:schemeClr val="tx1">
                    <a:lumMod val="65000"/>
                    <a:lumOff val="35000"/>
                  </a:schemeClr>
                </a:solidFill>
              </a:rPr>
              <a:t>, have published headlines such as:</a:t>
            </a:r>
            <a:br>
              <a:rPr lang="en-GB" dirty="0">
                <a:solidFill>
                  <a:schemeClr val="tx1">
                    <a:lumMod val="65000"/>
                    <a:lumOff val="35000"/>
                  </a:schemeClr>
                </a:solidFill>
              </a:rPr>
            </a:br>
            <a:r>
              <a:rPr lang="en-GB" dirty="0">
                <a:solidFill>
                  <a:schemeClr val="tx1">
                    <a:lumMod val="65000"/>
                    <a:lumOff val="35000"/>
                  </a:schemeClr>
                </a:solidFill>
              </a:rPr>
              <a:t>“Migrant Crime Wave Hits Britain”</a:t>
            </a:r>
            <a:r>
              <a:rPr lang="en-GB" b="1" dirty="0">
                <a:solidFill>
                  <a:schemeClr val="tx1">
                    <a:lumMod val="65000"/>
                    <a:lumOff val="35000"/>
                  </a:schemeClr>
                </a:solidFill>
              </a:rPr>
              <a:t> </a:t>
            </a:r>
            <a:r>
              <a:rPr lang="en-GB" dirty="0">
                <a:solidFill>
                  <a:schemeClr val="tx1">
                    <a:lumMod val="65000"/>
                    <a:lumOff val="35000"/>
                  </a:schemeClr>
                </a:solidFill>
              </a:rPr>
              <a:t>or “Foreign Criminals Flood Our Streets.”</a:t>
            </a:r>
            <a:r>
              <a:rPr lang="en-GB" b="1" dirty="0">
                <a:solidFill>
                  <a:schemeClr val="tx1">
                    <a:lumMod val="65000"/>
                    <a:lumOff val="35000"/>
                  </a:schemeClr>
                </a:solidFill>
              </a:rPr>
              <a:t> </a:t>
            </a:r>
            <a:r>
              <a:rPr lang="en-GB" dirty="0">
                <a:solidFill>
                  <a:schemeClr val="tx1">
                    <a:lumMod val="65000"/>
                    <a:lumOff val="35000"/>
                  </a:schemeClr>
                </a:solidFill>
              </a:rPr>
              <a:t>These stories often rely on flawed logic as they cite isolated incidents involving individuals and then generalise that immigration causes rising crime. Correlation is presented as causation: crime rates often go up and down, but the articles imply migration is the cause without direct evidence.</a:t>
            </a:r>
          </a:p>
          <a:p>
            <a:endParaRPr lang="en-US" dirty="0"/>
          </a:p>
        </p:txBody>
      </p:sp>
    </p:spTree>
    <p:extLst>
      <p:ext uri="{BB962C8B-B14F-4D97-AF65-F5344CB8AC3E}">
        <p14:creationId xmlns:p14="http://schemas.microsoft.com/office/powerpoint/2010/main" val="214590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3F27BC-7079-4FF7-8F7C-ABC82FA3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1B6C78-F149-4EE1-AE19-6E4EEB985A82}"/>
              </a:ext>
            </a:extLst>
          </p:cNvPr>
          <p:cNvSpPr>
            <a:spLocks noGrp="1"/>
          </p:cNvSpPr>
          <p:nvPr>
            <p:ph type="title"/>
          </p:nvPr>
        </p:nvSpPr>
        <p:spPr>
          <a:xfrm>
            <a:off x="1033975" y="506140"/>
            <a:ext cx="4876801" cy="1569516"/>
          </a:xfrm>
        </p:spPr>
        <p:txBody>
          <a:bodyPr anchor="t">
            <a:normAutofit/>
          </a:bodyPr>
          <a:lstStyle/>
          <a:p>
            <a:pPr>
              <a:lnSpc>
                <a:spcPct val="90000"/>
              </a:lnSpc>
            </a:pPr>
            <a:r>
              <a:rPr lang="en-US" sz="3400" dirty="0"/>
              <a:t>Fragmentation / Lack of Context:</a:t>
            </a:r>
            <a:r>
              <a:rPr lang="en-US" sz="3400" i="1" dirty="0"/>
              <a:t> ‘Healthy’ Doctor Dies After Vaccination</a:t>
            </a:r>
          </a:p>
        </p:txBody>
      </p:sp>
      <p:pic>
        <p:nvPicPr>
          <p:cNvPr id="5" name="Picture 4" descr="A screenshot of a news&#10;&#10;AI-generated content may be incorrect.">
            <a:extLst>
              <a:ext uri="{FF2B5EF4-FFF2-40B4-BE49-F238E27FC236}">
                <a16:creationId xmlns:a16="http://schemas.microsoft.com/office/drawing/2014/main" id="{4A87BECD-EA80-30CF-206D-05CC592600F7}"/>
              </a:ext>
            </a:extLst>
          </p:cNvPr>
          <p:cNvPicPr>
            <a:picLocks noChangeAspect="1"/>
          </p:cNvPicPr>
          <p:nvPr/>
        </p:nvPicPr>
        <p:blipFill>
          <a:blip r:embed="rId2"/>
          <a:srcRect l="11508" r="11418"/>
          <a:stretch>
            <a:fillRect/>
          </a:stretch>
        </p:blipFill>
        <p:spPr>
          <a:xfrm>
            <a:off x="863007" y="2142618"/>
            <a:ext cx="4876801" cy="3321897"/>
          </a:xfrm>
          <a:prstGeom prst="rect">
            <a:avLst/>
          </a:prstGeom>
        </p:spPr>
      </p:pic>
      <p:sp>
        <p:nvSpPr>
          <p:cNvPr id="3" name="Content Placeholder 2">
            <a:extLst>
              <a:ext uri="{FF2B5EF4-FFF2-40B4-BE49-F238E27FC236}">
                <a16:creationId xmlns:a16="http://schemas.microsoft.com/office/drawing/2014/main" id="{DAEC64B7-27C0-2080-4EB4-0828851EBCDA}"/>
              </a:ext>
            </a:extLst>
          </p:cNvPr>
          <p:cNvSpPr>
            <a:spLocks noGrp="1"/>
          </p:cNvSpPr>
          <p:nvPr>
            <p:ph idx="1"/>
          </p:nvPr>
        </p:nvSpPr>
        <p:spPr>
          <a:xfrm>
            <a:off x="6400799" y="585215"/>
            <a:ext cx="5130210" cy="5022661"/>
          </a:xfrm>
        </p:spPr>
        <p:txBody>
          <a:bodyPr>
            <a:normAutofit/>
          </a:bodyPr>
          <a:lstStyle/>
          <a:p>
            <a:pPr marL="0" indent="0">
              <a:lnSpc>
                <a:spcPct val="110000"/>
              </a:lnSpc>
              <a:buNone/>
            </a:pPr>
            <a:r>
              <a:rPr lang="en-GB" dirty="0"/>
              <a:t>Research found that misleading (but not factually false) headlines in mainstream media significantly lowered COVID-19 vaccination rates. For example, a Chicago Tribune article titled </a:t>
            </a:r>
            <a:r>
              <a:rPr lang="en-GB" i="1" dirty="0"/>
              <a:t>“A ‘healthy’ doctor died two weeks after getting a COVID-19 vaccine; CDC is investigating why”</a:t>
            </a:r>
            <a:r>
              <a:rPr lang="en-GB" dirty="0"/>
              <a:t> was widely shared causing people to interpret it as proof vaccines were dangerous. Although later in the article it was presented that an investigation into the actual cause of death was still underway, the headline alone (without this context) fuelled fear and discouraged vaccination efforts. </a:t>
            </a:r>
          </a:p>
          <a:p>
            <a:pPr marL="0" indent="0">
              <a:lnSpc>
                <a:spcPct val="110000"/>
              </a:lnSpc>
              <a:buNone/>
            </a:pPr>
            <a:endParaRPr lang="en-US" dirty="0"/>
          </a:p>
        </p:txBody>
      </p:sp>
      <p:cxnSp>
        <p:nvCxnSpPr>
          <p:cNvPr id="12" name="Straight Connector 11">
            <a:extLst>
              <a:ext uri="{FF2B5EF4-FFF2-40B4-BE49-F238E27FC236}">
                <a16:creationId xmlns:a16="http://schemas.microsoft.com/office/drawing/2014/main" id="{540DBD50-3CB1-A513-2321-1891E3F095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F0013FD-92B3-0E54-650B-58F40D7E1677}"/>
              </a:ext>
            </a:extLst>
          </p:cNvPr>
          <p:cNvSpPr txBox="1"/>
          <p:nvPr/>
        </p:nvSpPr>
        <p:spPr>
          <a:xfrm>
            <a:off x="1033975" y="5541679"/>
            <a:ext cx="5130210" cy="430887"/>
          </a:xfrm>
          <a:prstGeom prst="rect">
            <a:avLst/>
          </a:prstGeom>
          <a:noFill/>
        </p:spPr>
        <p:txBody>
          <a:bodyPr wrap="squar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english.elpais.com</a:t>
            </a:r>
            <a:r>
              <a:rPr lang="en-US" sz="1100" dirty="0">
                <a:solidFill>
                  <a:schemeClr val="tx1">
                    <a:lumMod val="65000"/>
                    <a:lumOff val="35000"/>
                  </a:schemeClr>
                </a:solidFill>
              </a:rPr>
              <a:t>/technology/2024-05-30/misleading-headlines-in-mainstream-media-are-more-dangerous-than-outright-fake-news.html</a:t>
            </a:r>
            <a:endParaRPr lang="en-US" sz="1200" dirty="0">
              <a:solidFill>
                <a:schemeClr val="tx1">
                  <a:lumMod val="65000"/>
                  <a:lumOff val="35000"/>
                </a:schemeClr>
              </a:solidFill>
            </a:endParaRPr>
          </a:p>
        </p:txBody>
      </p:sp>
    </p:spTree>
    <p:extLst>
      <p:ext uri="{BB962C8B-B14F-4D97-AF65-F5344CB8AC3E}">
        <p14:creationId xmlns:p14="http://schemas.microsoft.com/office/powerpoint/2010/main" val="604377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36CCDD-0067-A79D-3428-F024838C70F2}"/>
              </a:ext>
            </a:extLst>
          </p:cNvPr>
          <p:cNvSpPr>
            <a:spLocks noGrp="1"/>
          </p:cNvSpPr>
          <p:nvPr>
            <p:ph type="title"/>
          </p:nvPr>
        </p:nvSpPr>
        <p:spPr>
          <a:xfrm>
            <a:off x="640079" y="914400"/>
            <a:ext cx="4261104" cy="1097280"/>
          </a:xfrm>
        </p:spPr>
        <p:txBody>
          <a:bodyPr anchor="t">
            <a:normAutofit/>
          </a:bodyPr>
          <a:lstStyle/>
          <a:p>
            <a:pPr>
              <a:lnSpc>
                <a:spcPct val="90000"/>
              </a:lnSpc>
            </a:pPr>
            <a:r>
              <a:rPr lang="en-US" sz="3100" dirty="0">
                <a:solidFill>
                  <a:schemeClr val="tx1">
                    <a:lumMod val="65000"/>
                    <a:lumOff val="35000"/>
                  </a:schemeClr>
                </a:solidFill>
              </a:rPr>
              <a:t>Labelling Bias: </a:t>
            </a:r>
            <a:r>
              <a:rPr lang="en-US" sz="3100" i="1" dirty="0">
                <a:solidFill>
                  <a:schemeClr val="tx1">
                    <a:lumMod val="65000"/>
                    <a:lumOff val="35000"/>
                  </a:schemeClr>
                </a:solidFill>
              </a:rPr>
              <a:t>‘Looting’ vs ‘Finding’ Food</a:t>
            </a:r>
          </a:p>
        </p:txBody>
      </p:sp>
      <p:sp>
        <p:nvSpPr>
          <p:cNvPr id="3" name="Content Placeholder 2">
            <a:extLst>
              <a:ext uri="{FF2B5EF4-FFF2-40B4-BE49-F238E27FC236}">
                <a16:creationId xmlns:a16="http://schemas.microsoft.com/office/drawing/2014/main" id="{1C137E35-07AB-6921-7F97-E8F45F4552DA}"/>
              </a:ext>
            </a:extLst>
          </p:cNvPr>
          <p:cNvSpPr>
            <a:spLocks noGrp="1"/>
          </p:cNvSpPr>
          <p:nvPr>
            <p:ph idx="1"/>
          </p:nvPr>
        </p:nvSpPr>
        <p:spPr>
          <a:xfrm>
            <a:off x="640079" y="2176036"/>
            <a:ext cx="4261104" cy="4121887"/>
          </a:xfrm>
        </p:spPr>
        <p:txBody>
          <a:bodyPr>
            <a:normAutofit/>
          </a:bodyPr>
          <a:lstStyle/>
          <a:p>
            <a:pPr marL="0" indent="0">
              <a:lnSpc>
                <a:spcPct val="110000"/>
              </a:lnSpc>
              <a:buNone/>
            </a:pPr>
            <a:r>
              <a:rPr lang="en-GB" sz="1700" dirty="0">
                <a:solidFill>
                  <a:schemeClr val="tx1">
                    <a:lumMod val="65000"/>
                    <a:lumOff val="35000"/>
                  </a:schemeClr>
                </a:solidFill>
              </a:rPr>
              <a:t>During the aftermath of Hurricane Katrina in 2015, three individuals – one Black, two White – were photographed wading through floodwaters carrying grocery bags. These nearly identical situations were described very differently in media coverage. The Black man was labelled as “looting” a grocery store whereas the white couple was described as “finding” bread and soda. The labelling discrepancy, despite similar circumstances, portrayed one as a criminal and the other as a victim, reinforcing racial stereotypes. </a:t>
            </a:r>
            <a:endParaRPr lang="en-US" sz="1700" dirty="0">
              <a:solidFill>
                <a:schemeClr val="tx1">
                  <a:lumMod val="65000"/>
                  <a:lumOff val="35000"/>
                </a:schemeClr>
              </a:solidFill>
            </a:endParaRPr>
          </a:p>
        </p:txBody>
      </p:sp>
      <p:pic>
        <p:nvPicPr>
          <p:cNvPr id="5" name="Picture 4" descr="A screenshot of a social media post&#10;&#10;AI-generated content may be incorrect.">
            <a:extLst>
              <a:ext uri="{FF2B5EF4-FFF2-40B4-BE49-F238E27FC236}">
                <a16:creationId xmlns:a16="http://schemas.microsoft.com/office/drawing/2014/main" id="{67206C3F-C41F-FAEE-BF31-FA89E1032A63}"/>
              </a:ext>
            </a:extLst>
          </p:cNvPr>
          <p:cNvPicPr>
            <a:picLocks noChangeAspect="1"/>
          </p:cNvPicPr>
          <p:nvPr/>
        </p:nvPicPr>
        <p:blipFill>
          <a:blip r:embed="rId2"/>
          <a:srcRect r="-1" b="4536"/>
          <a:stretch>
            <a:fillRect/>
          </a:stretch>
        </p:blipFill>
        <p:spPr>
          <a:xfrm>
            <a:off x="5671128" y="914399"/>
            <a:ext cx="6520872" cy="5353521"/>
          </a:xfrm>
          <a:prstGeom prst="rect">
            <a:avLst/>
          </a:prstGeom>
        </p:spPr>
      </p:pic>
      <p:cxnSp>
        <p:nvCxnSpPr>
          <p:cNvPr id="12" name="Straight Connector 11">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11AC2FF-68E1-0F0A-5497-5372FED0F98D}"/>
              </a:ext>
            </a:extLst>
          </p:cNvPr>
          <p:cNvSpPr txBox="1"/>
          <p:nvPr/>
        </p:nvSpPr>
        <p:spPr>
          <a:xfrm>
            <a:off x="1438376" y="6300962"/>
            <a:ext cx="3462807" cy="276999"/>
          </a:xfrm>
          <a:prstGeom prst="rect">
            <a:avLst/>
          </a:prstGeom>
          <a:noFill/>
        </p:spPr>
        <p:txBody>
          <a:bodyPr wrap="none" rtlCol="0">
            <a:spAutoFit/>
          </a:bodyPr>
          <a:lstStyle/>
          <a:p>
            <a:r>
              <a:rPr lang="en-US" sz="1200" dirty="0">
                <a:solidFill>
                  <a:schemeClr val="tx1">
                    <a:lumMod val="65000"/>
                    <a:lumOff val="35000"/>
                  </a:schemeClr>
                </a:solidFill>
              </a:rPr>
              <a:t>From </a:t>
            </a:r>
            <a:r>
              <a:rPr lang="en-US" sz="1200" i="1" dirty="0">
                <a:solidFill>
                  <a:schemeClr val="tx1">
                    <a:lumMod val="65000"/>
                    <a:lumOff val="35000"/>
                  </a:schemeClr>
                </a:solidFill>
              </a:rPr>
              <a:t>Katrina: Come Hell or High Water </a:t>
            </a:r>
            <a:r>
              <a:rPr lang="en-US" sz="1200" dirty="0">
                <a:solidFill>
                  <a:schemeClr val="tx1">
                    <a:lumMod val="65000"/>
                    <a:lumOff val="35000"/>
                  </a:schemeClr>
                </a:solidFill>
              </a:rPr>
              <a:t>at Netflix</a:t>
            </a:r>
          </a:p>
        </p:txBody>
      </p:sp>
    </p:spTree>
    <p:extLst>
      <p:ext uri="{BB962C8B-B14F-4D97-AF65-F5344CB8AC3E}">
        <p14:creationId xmlns:p14="http://schemas.microsoft.com/office/powerpoint/2010/main" val="2710774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D49BCA-5AA9-DA9F-22A1-C076E87BDCCC}"/>
              </a:ext>
            </a:extLst>
          </p:cNvPr>
          <p:cNvSpPr>
            <a:spLocks noGrp="1"/>
          </p:cNvSpPr>
          <p:nvPr>
            <p:ph type="title"/>
          </p:nvPr>
        </p:nvSpPr>
        <p:spPr>
          <a:xfrm>
            <a:off x="640079" y="914400"/>
            <a:ext cx="4261104" cy="1097280"/>
          </a:xfrm>
        </p:spPr>
        <p:txBody>
          <a:bodyPr anchor="t">
            <a:normAutofit/>
          </a:bodyPr>
          <a:lstStyle/>
          <a:p>
            <a:pPr>
              <a:lnSpc>
                <a:spcPct val="90000"/>
              </a:lnSpc>
            </a:pPr>
            <a:r>
              <a:rPr lang="en-US" sz="3600" dirty="0"/>
              <a:t>Reflection: </a:t>
            </a:r>
            <a:r>
              <a:rPr lang="en-US" sz="3600" i="1" dirty="0"/>
              <a:t>diamond nine</a:t>
            </a:r>
          </a:p>
        </p:txBody>
      </p:sp>
      <p:sp>
        <p:nvSpPr>
          <p:cNvPr id="3" name="Content Placeholder 2">
            <a:extLst>
              <a:ext uri="{FF2B5EF4-FFF2-40B4-BE49-F238E27FC236}">
                <a16:creationId xmlns:a16="http://schemas.microsoft.com/office/drawing/2014/main" id="{880BC9C3-92EA-6837-0DC8-A1B9A18229B0}"/>
              </a:ext>
            </a:extLst>
          </p:cNvPr>
          <p:cNvSpPr>
            <a:spLocks noGrp="1"/>
          </p:cNvSpPr>
          <p:nvPr>
            <p:ph idx="1"/>
          </p:nvPr>
        </p:nvSpPr>
        <p:spPr>
          <a:xfrm>
            <a:off x="640079" y="2176036"/>
            <a:ext cx="4261104" cy="4121887"/>
          </a:xfrm>
        </p:spPr>
        <p:txBody>
          <a:bodyPr>
            <a:normAutofit/>
          </a:bodyPr>
          <a:lstStyle/>
          <a:p>
            <a:pPr marL="0" indent="0">
              <a:buNone/>
            </a:pPr>
            <a:r>
              <a:rPr lang="en-US" dirty="0">
                <a:solidFill>
                  <a:schemeClr val="tx1">
                    <a:lumMod val="65000"/>
                    <a:lumOff val="35000"/>
                  </a:schemeClr>
                </a:solidFill>
              </a:rPr>
              <a:t>Which are the most dangerous forms of bias? Which have the most damaging effects? In pairs or threes, discuss this question and come to a consensus by arranging nine subtle forms of bias into a diamond shape. Share your conclusions and prepare to justify your choices.</a:t>
            </a:r>
          </a:p>
        </p:txBody>
      </p:sp>
      <p:pic>
        <p:nvPicPr>
          <p:cNvPr id="4" name="Picture 3" descr="A black and white logo&#10;&#10;AI-generated content may be incorrect.">
            <a:extLst>
              <a:ext uri="{FF2B5EF4-FFF2-40B4-BE49-F238E27FC236}">
                <a16:creationId xmlns:a16="http://schemas.microsoft.com/office/drawing/2014/main" id="{9B375B38-A852-635B-96C8-E41006A61186}"/>
              </a:ext>
            </a:extLst>
          </p:cNvPr>
          <p:cNvPicPr>
            <a:picLocks noChangeAspect="1"/>
          </p:cNvPicPr>
          <p:nvPr/>
        </p:nvPicPr>
        <p:blipFill>
          <a:blip r:embed="rId2"/>
          <a:srcRect t="2464" r="-1" b="15437"/>
          <a:stretch>
            <a:fillRect/>
          </a:stretch>
        </p:blipFill>
        <p:spPr>
          <a:xfrm>
            <a:off x="5671128" y="914399"/>
            <a:ext cx="6520872" cy="5353521"/>
          </a:xfrm>
          <a:prstGeom prst="rect">
            <a:avLst/>
          </a:prstGeom>
        </p:spPr>
      </p:pic>
      <p:cxnSp>
        <p:nvCxnSpPr>
          <p:cNvPr id="18" name="Straight Connector 17">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97367"/>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470</TotalTime>
  <Words>1313</Words>
  <Application>Microsoft Macintosh PowerPoint</Application>
  <PresentationFormat>Widescreen</PresentationFormat>
  <Paragraphs>32</Paragraphs>
  <Slides>11</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Grandview Display</vt:lpstr>
      <vt:lpstr>DashVTI</vt:lpstr>
      <vt:lpstr>Subtle Types of Bias</vt:lpstr>
      <vt:lpstr>Introduction</vt:lpstr>
      <vt:lpstr>Selection/ Placement Bias: The Firing of General Charles “CQ” Brown Jr.</vt:lpstr>
      <vt:lpstr>Slanted Sources: Coverage of the 2023 Ohio Train Derailment </vt:lpstr>
      <vt:lpstr>Visual Bias: Ed Miliband and the Bacon Sandwich</vt:lpstr>
      <vt:lpstr>Personalization: Resignation of Tony Hayward</vt:lpstr>
      <vt:lpstr>Loaded Language: The Guardian’s ‘Climate Catastrophe’ Reporting</vt:lpstr>
      <vt:lpstr>Flawed Logic: Migration Reporting in the Tabloid Press</vt:lpstr>
      <vt:lpstr>Fragmentation / Lack of Context: ‘Healthy’ Doctor Dies After Vaccination</vt:lpstr>
      <vt:lpstr>Labelling Bias: ‘Looting’ vs ‘Finding’ Food</vt:lpstr>
      <vt:lpstr>Reflection: diamond nine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cp:revision>
  <dcterms:created xsi:type="dcterms:W3CDTF">2026-01-14T02:57:18Z</dcterms:created>
  <dcterms:modified xsi:type="dcterms:W3CDTF">2026-01-14T10:47:25Z</dcterms:modified>
</cp:coreProperties>
</file>