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1"/>
  </p:sldMasterIdLst>
  <p:sldIdLst>
    <p:sldId id="262" r:id="rId2"/>
    <p:sldId id="307" r:id="rId3"/>
    <p:sldId id="263" r:id="rId4"/>
    <p:sldId id="265" r:id="rId5"/>
    <p:sldId id="267" r:id="rId6"/>
    <p:sldId id="269" r:id="rId7"/>
    <p:sldId id="270" r:id="rId8"/>
    <p:sldId id="266" r:id="rId9"/>
    <p:sldId id="271" r:id="rId10"/>
    <p:sldId id="272" r:id="rId11"/>
    <p:sldId id="305" r:id="rId12"/>
    <p:sldId id="273" r:id="rId13"/>
    <p:sldId id="274" r:id="rId14"/>
    <p:sldId id="268" r:id="rId15"/>
    <p:sldId id="292" r:id="rId16"/>
    <p:sldId id="291" r:id="rId17"/>
    <p:sldId id="293" r:id="rId18"/>
    <p:sldId id="294" r:id="rId19"/>
    <p:sldId id="295" r:id="rId20"/>
    <p:sldId id="296" r:id="rId21"/>
    <p:sldId id="297" r:id="rId22"/>
    <p:sldId id="298" r:id="rId23"/>
    <p:sldId id="299" r:id="rId24"/>
    <p:sldId id="306" r:id="rId25"/>
    <p:sldId id="300" r:id="rId26"/>
    <p:sldId id="301" r:id="rId27"/>
    <p:sldId id="302" r:id="rId28"/>
    <p:sldId id="303" r:id="rId29"/>
    <p:sldId id="304" r:id="rId30"/>
    <p:sldId id="27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36"/>
    <p:restoredTop sz="94699"/>
  </p:normalViewPr>
  <p:slideViewPr>
    <p:cSldViewPr snapToGrid="0" snapToObjects="1">
      <p:cViewPr varScale="1">
        <p:scale>
          <a:sx n="87" d="100"/>
          <a:sy n="87" d="100"/>
        </p:scale>
        <p:origin x="208" y="7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Sunday, January 4, 2026</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71653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Sunday, January 4, 2026</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78312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Sunday, January 4, 2026</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0880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Sunday, January 4, 2026</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650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Sunday, January 4, 2026</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4778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Sunday, January 4, 2026</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3603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Sunday, January 4, 2026</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33769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Sunday, January 4, 2026</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8129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Sunday, January 4, 2026</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74881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Sunday, January 4, 2026</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982142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Sunday, January 4, 2026</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1449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Sunday, January 4, 2026</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9294140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9.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9306E6A-0C2C-4983-8D3A-05CD591C1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460827"/>
            <a:ext cx="12192003" cy="2397392"/>
          </a:xfrm>
          <a:prstGeom prst="rect">
            <a:avLst/>
          </a:prstGeom>
          <a:gradFill>
            <a:gsLst>
              <a:gs pos="8000">
                <a:schemeClr val="accent6"/>
              </a:gs>
              <a:gs pos="67000">
                <a:schemeClr val="accent5">
                  <a:alpha val="9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0144214-50C4-4961-8D54-5876EC2B0A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444113"/>
            <a:ext cx="4076701" cy="2413458"/>
          </a:xfrm>
          <a:prstGeom prst="rect">
            <a:avLst/>
          </a:prstGeom>
          <a:gradFill>
            <a:gsLst>
              <a:gs pos="0">
                <a:schemeClr val="accent5">
                  <a:lumMod val="60000"/>
                  <a:lumOff val="40000"/>
                  <a:alpha val="0"/>
                </a:schemeClr>
              </a:gs>
              <a:gs pos="99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455F201-A8E8-4E29-9427-DBD221CCF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144002" y="3360315"/>
            <a:ext cx="1947487" cy="4148507"/>
          </a:xfrm>
          <a:prstGeom prst="rect">
            <a:avLst/>
          </a:prstGeom>
          <a:gradFill>
            <a:gsLst>
              <a:gs pos="0">
                <a:schemeClr val="accent1">
                  <a:alpha val="37000"/>
                </a:schemeClr>
              </a:gs>
              <a:gs pos="55000">
                <a:schemeClr val="accent5">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67993E-54BD-624F-9E5D-5961F605F936}"/>
              </a:ext>
            </a:extLst>
          </p:cNvPr>
          <p:cNvSpPr>
            <a:spLocks noGrp="1"/>
          </p:cNvSpPr>
          <p:nvPr>
            <p:ph type="title"/>
          </p:nvPr>
        </p:nvSpPr>
        <p:spPr>
          <a:xfrm>
            <a:off x="1127573" y="4874148"/>
            <a:ext cx="9932691" cy="1037739"/>
          </a:xfrm>
        </p:spPr>
        <p:txBody>
          <a:bodyPr vert="horz" lIns="0" tIns="0" rIns="0" bIns="0" rtlCol="0" anchor="ctr">
            <a:normAutofit/>
          </a:bodyPr>
          <a:lstStyle/>
          <a:p>
            <a:r>
              <a:rPr lang="en-US" spc="750">
                <a:solidFill>
                  <a:schemeClr val="bg1"/>
                </a:solidFill>
              </a:rPr>
              <a:t>Intertextuality</a:t>
            </a:r>
          </a:p>
        </p:txBody>
      </p:sp>
      <p:sp>
        <p:nvSpPr>
          <p:cNvPr id="5" name="Title 1">
            <a:extLst>
              <a:ext uri="{FF2B5EF4-FFF2-40B4-BE49-F238E27FC236}">
                <a16:creationId xmlns:a16="http://schemas.microsoft.com/office/drawing/2014/main" id="{B0A86351-2B31-B248-BA33-CD4D90DEE5C5}"/>
              </a:ext>
            </a:extLst>
          </p:cNvPr>
          <p:cNvSpPr txBox="1">
            <a:spLocks/>
          </p:cNvSpPr>
          <p:nvPr/>
        </p:nvSpPr>
        <p:spPr>
          <a:xfrm>
            <a:off x="1127570" y="5912746"/>
            <a:ext cx="9932690" cy="548829"/>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nSpc>
                <a:spcPct val="150000"/>
              </a:lnSpc>
              <a:spcBef>
                <a:spcPts val="1000"/>
              </a:spcBef>
            </a:pPr>
            <a:r>
              <a:rPr lang="en-US" sz="1400" spc="600">
                <a:solidFill>
                  <a:schemeClr val="bg1"/>
                </a:solidFill>
                <a:latin typeface="+mn-lt"/>
                <a:ea typeface="+mn-ea"/>
                <a:cs typeface="+mn-cs"/>
              </a:rPr>
              <a:t>Relationships between texts</a:t>
            </a:r>
          </a:p>
        </p:txBody>
      </p:sp>
      <p:pic>
        <p:nvPicPr>
          <p:cNvPr id="3" name="Picture 2" descr="page3image3034992">
            <a:extLst>
              <a:ext uri="{FF2B5EF4-FFF2-40B4-BE49-F238E27FC236}">
                <a16:creationId xmlns:a16="http://schemas.microsoft.com/office/drawing/2014/main" id="{967668E6-FD5F-962B-118E-54C1EE88B3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56987"/>
          <a:stretch>
            <a:fillRect/>
          </a:stretch>
        </p:blipFill>
        <p:spPr bwMode="auto">
          <a:xfrm>
            <a:off x="20" y="1"/>
            <a:ext cx="8115280" cy="4460826"/>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Shape 21">
            <a:extLst>
              <a:ext uri="{FF2B5EF4-FFF2-40B4-BE49-F238E27FC236}">
                <a16:creationId xmlns:a16="http://schemas.microsoft.com/office/drawing/2014/main" id="{D625ED14-F0D2-4FCA-87F3-4E3D2A03D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6484110" y="2547143"/>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31000">
                <a:schemeClr val="accent6">
                  <a:alpha val="0"/>
                </a:schemeClr>
              </a:gs>
              <a:gs pos="85000">
                <a:schemeClr val="accent6">
                  <a:lumMod val="60000"/>
                  <a:lumOff val="40000"/>
                  <a:alpha val="23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page5image2966752">
            <a:extLst>
              <a:ext uri="{FF2B5EF4-FFF2-40B4-BE49-F238E27FC236}">
                <a16:creationId xmlns:a16="http://schemas.microsoft.com/office/drawing/2014/main" id="{453D9FF3-E6FB-5348-7A40-392DF50C0B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21758"/>
          <a:stretch>
            <a:fillRect/>
          </a:stretch>
        </p:blipFill>
        <p:spPr bwMode="auto">
          <a:xfrm>
            <a:off x="8115298" y="-647"/>
            <a:ext cx="4076702" cy="446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4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C53F8DC-E65E-42A4-ABA3-AB41274F30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E388B8-CEB9-DE6B-0E1A-668112449596}"/>
              </a:ext>
            </a:extLst>
          </p:cNvPr>
          <p:cNvSpPr>
            <a:spLocks noGrp="1"/>
          </p:cNvSpPr>
          <p:nvPr>
            <p:ph type="title"/>
          </p:nvPr>
        </p:nvSpPr>
        <p:spPr>
          <a:xfrm>
            <a:off x="1387149" y="457199"/>
            <a:ext cx="5524143" cy="1556725"/>
          </a:xfrm>
        </p:spPr>
        <p:txBody>
          <a:bodyPr anchor="b">
            <a:normAutofit/>
          </a:bodyPr>
          <a:lstStyle/>
          <a:p>
            <a:r>
              <a:rPr lang="en-US" dirty="0"/>
              <a:t>Introduction</a:t>
            </a:r>
          </a:p>
        </p:txBody>
      </p:sp>
      <p:sp>
        <p:nvSpPr>
          <p:cNvPr id="3" name="Content Placeholder 2">
            <a:extLst>
              <a:ext uri="{FF2B5EF4-FFF2-40B4-BE49-F238E27FC236}">
                <a16:creationId xmlns:a16="http://schemas.microsoft.com/office/drawing/2014/main" id="{E2ADC81B-4AEB-AAA1-B1C1-D70A0A196C54}"/>
              </a:ext>
            </a:extLst>
          </p:cNvPr>
          <p:cNvSpPr>
            <a:spLocks noGrp="1"/>
          </p:cNvSpPr>
          <p:nvPr>
            <p:ph idx="1"/>
          </p:nvPr>
        </p:nvSpPr>
        <p:spPr>
          <a:xfrm>
            <a:off x="1387151" y="2384714"/>
            <a:ext cx="4261482" cy="3599226"/>
          </a:xfrm>
        </p:spPr>
        <p:txBody>
          <a:bodyPr>
            <a:normAutofit/>
          </a:bodyPr>
          <a:lstStyle/>
          <a:p>
            <a:pPr marL="0" indent="0">
              <a:lnSpc>
                <a:spcPct val="130000"/>
              </a:lnSpc>
              <a:buNone/>
            </a:pPr>
            <a:r>
              <a:rPr lang="en-GB" sz="1600" dirty="0">
                <a:solidFill>
                  <a:schemeClr val="tx1">
                    <a:lumMod val="65000"/>
                    <a:lumOff val="35000"/>
                  </a:schemeClr>
                </a:solidFill>
              </a:rPr>
              <a:t>Texts can borrow structures and styles from other texts or text types.  Writers often imitate other writers, in order to convey their own meaning.  This process of imitation purposefully forms relationships between one text and another. This relationship is known as intertextuality.</a:t>
            </a:r>
          </a:p>
          <a:p>
            <a:endParaRPr lang="en-US" sz="1600" dirty="0"/>
          </a:p>
        </p:txBody>
      </p:sp>
      <p:pic>
        <p:nvPicPr>
          <p:cNvPr id="5" name="Picture 2">
            <a:extLst>
              <a:ext uri="{FF2B5EF4-FFF2-40B4-BE49-F238E27FC236}">
                <a16:creationId xmlns:a16="http://schemas.microsoft.com/office/drawing/2014/main" id="{DF2B5161-197C-96A0-609C-1F812C23D395}"/>
              </a:ext>
            </a:extLst>
          </p:cNvPr>
          <p:cNvPicPr>
            <a:picLocks noChangeAspect="1" noChangeArrowheads="1"/>
          </p:cNvPicPr>
          <p:nvPr/>
        </p:nvPicPr>
        <p:blipFill>
          <a:blip r:embed="rId2"/>
          <a:stretch/>
        </p:blipFill>
        <p:spPr bwMode="auto">
          <a:xfrm>
            <a:off x="6681020" y="0"/>
            <a:ext cx="2112176" cy="3050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a:extLst>
              <a:ext uri="{FF2B5EF4-FFF2-40B4-BE49-F238E27FC236}">
                <a16:creationId xmlns:a16="http://schemas.microsoft.com/office/drawing/2014/main" id="{483B95CA-9E15-9874-5D18-08AB3557AF14}"/>
              </a:ext>
            </a:extLst>
          </p:cNvPr>
          <p:cNvPicPr>
            <a:picLocks noChangeAspect="1" noChangeArrowheads="1"/>
          </p:cNvPicPr>
          <p:nvPr/>
        </p:nvPicPr>
        <p:blipFill>
          <a:blip r:embed="rId3"/>
          <a:stretch/>
        </p:blipFill>
        <p:spPr bwMode="auto">
          <a:xfrm>
            <a:off x="6681020" y="3050074"/>
            <a:ext cx="4950794" cy="330465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808F57C-E98A-4053-BD3D-4D04986CB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DD8121B-71ED-41BD-AA7C-9E5609999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8205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7993E-54BD-624F-9E5D-5961F605F936}"/>
              </a:ext>
            </a:extLst>
          </p:cNvPr>
          <p:cNvSpPr>
            <a:spLocks noGrp="1"/>
          </p:cNvSpPr>
          <p:nvPr>
            <p:ph type="title"/>
          </p:nvPr>
        </p:nvSpPr>
        <p:spPr>
          <a:xfrm>
            <a:off x="975360" y="344384"/>
            <a:ext cx="10241280" cy="628680"/>
          </a:xfrm>
        </p:spPr>
        <p:txBody>
          <a:bodyPr/>
          <a:lstStyle/>
          <a:p>
            <a:pPr algn="ctr"/>
            <a:r>
              <a:rPr lang="en-US" dirty="0"/>
              <a:t>Connecting texts</a:t>
            </a:r>
          </a:p>
        </p:txBody>
      </p:sp>
      <p:sp>
        <p:nvSpPr>
          <p:cNvPr id="4" name="TextBox 3">
            <a:extLst>
              <a:ext uri="{FF2B5EF4-FFF2-40B4-BE49-F238E27FC236}">
                <a16:creationId xmlns:a16="http://schemas.microsoft.com/office/drawing/2014/main" id="{02029854-121D-1048-89A5-094E41D20CF7}"/>
              </a:ext>
            </a:extLst>
          </p:cNvPr>
          <p:cNvSpPr txBox="1"/>
          <p:nvPr/>
        </p:nvSpPr>
        <p:spPr>
          <a:xfrm>
            <a:off x="496783" y="1104166"/>
            <a:ext cx="11198432" cy="646331"/>
          </a:xfrm>
          <a:prstGeom prst="rect">
            <a:avLst/>
          </a:prstGeom>
          <a:noFill/>
        </p:spPr>
        <p:txBody>
          <a:bodyPr wrap="square">
            <a:spAutoFit/>
          </a:bodyPr>
          <a:lstStyle/>
          <a:p>
            <a:pPr algn="ctr"/>
            <a:r>
              <a:rPr lang="en-GB" dirty="0">
                <a:solidFill>
                  <a:schemeClr val="tx1">
                    <a:lumMod val="65000"/>
                    <a:lumOff val="35000"/>
                  </a:schemeClr>
                </a:solidFill>
              </a:rPr>
              <a:t>Look at the pairs of imitating texts. </a:t>
            </a:r>
            <a:r>
              <a:rPr lang="en-GB" b="1" dirty="0">
                <a:solidFill>
                  <a:schemeClr val="tx1">
                    <a:lumMod val="65000"/>
                    <a:lumOff val="35000"/>
                  </a:schemeClr>
                </a:solidFill>
              </a:rPr>
              <a:t>What is the relationship of one text to the other? </a:t>
            </a:r>
          </a:p>
          <a:p>
            <a:pPr algn="ctr"/>
            <a:r>
              <a:rPr lang="en-GB" dirty="0">
                <a:solidFill>
                  <a:schemeClr val="tx1">
                    <a:lumMod val="65000"/>
                    <a:lumOff val="35000"/>
                  </a:schemeClr>
                </a:solidFill>
              </a:rPr>
              <a:t>(Scroll down to find answers and explainers.)</a:t>
            </a:r>
          </a:p>
        </p:txBody>
      </p:sp>
      <p:sp>
        <p:nvSpPr>
          <p:cNvPr id="6" name="Content Placeholder 2">
            <a:extLst>
              <a:ext uri="{FF2B5EF4-FFF2-40B4-BE49-F238E27FC236}">
                <a16:creationId xmlns:a16="http://schemas.microsoft.com/office/drawing/2014/main" id="{0DCFDF40-3746-C389-085C-47EFCEC75608}"/>
              </a:ext>
            </a:extLst>
          </p:cNvPr>
          <p:cNvSpPr>
            <a:spLocks noGrp="1"/>
          </p:cNvSpPr>
          <p:nvPr>
            <p:ph idx="1"/>
          </p:nvPr>
        </p:nvSpPr>
        <p:spPr>
          <a:xfrm>
            <a:off x="674076" y="1750497"/>
            <a:ext cx="10843846" cy="4420727"/>
          </a:xfrm>
        </p:spPr>
        <p:txBody>
          <a:bodyPr>
            <a:normAutofit fontScale="32500" lnSpcReduction="20000"/>
          </a:bodyPr>
          <a:lstStyle/>
          <a:p>
            <a:pPr marL="0" indent="0">
              <a:buNone/>
            </a:pPr>
            <a:br>
              <a:rPr lang="en-GB" sz="3500" dirty="0">
                <a:solidFill>
                  <a:schemeClr val="tx1">
                    <a:lumMod val="65000"/>
                    <a:lumOff val="35000"/>
                  </a:schemeClr>
                </a:solidFill>
              </a:rPr>
            </a:br>
            <a:endParaRPr lang="en-GB" sz="3500" dirty="0">
              <a:solidFill>
                <a:schemeClr val="tx1">
                  <a:lumMod val="65000"/>
                  <a:lumOff val="35000"/>
                </a:schemeClr>
              </a:solidFill>
            </a:endParaRPr>
          </a:p>
          <a:p>
            <a:pPr lvl="1"/>
            <a:r>
              <a:rPr lang="en-GB" sz="4900" b="1" dirty="0">
                <a:solidFill>
                  <a:schemeClr val="tx1">
                    <a:lumMod val="65000"/>
                    <a:lumOff val="35000"/>
                  </a:schemeClr>
                </a:solidFill>
              </a:rPr>
              <a:t>Imitation: </a:t>
            </a:r>
            <a:r>
              <a:rPr lang="en-GB" sz="4900" dirty="0">
                <a:solidFill>
                  <a:schemeClr val="tx1">
                    <a:lumMod val="65000"/>
                    <a:lumOff val="35000"/>
                  </a:schemeClr>
                </a:solidFill>
              </a:rPr>
              <a:t>texts can borrow structures and styles from other texts or text types, in order to convey their own meaning.</a:t>
            </a:r>
          </a:p>
          <a:p>
            <a:pPr lvl="1"/>
            <a:r>
              <a:rPr lang="en-GB" sz="4900" b="1" dirty="0">
                <a:solidFill>
                  <a:schemeClr val="tx1">
                    <a:lumMod val="65000"/>
                    <a:lumOff val="35000"/>
                  </a:schemeClr>
                </a:solidFill>
              </a:rPr>
              <a:t>Homage / Pastiche: </a:t>
            </a:r>
            <a:r>
              <a:rPr lang="en-GB" sz="4900" dirty="0">
                <a:solidFill>
                  <a:schemeClr val="tx1">
                    <a:lumMod val="65000"/>
                    <a:lumOff val="35000"/>
                  </a:schemeClr>
                </a:solidFill>
              </a:rPr>
              <a:t>one author can pay tribute to another author by imitating the author’s style (possibly giving credit to him or her for inspiration).</a:t>
            </a:r>
          </a:p>
          <a:p>
            <a:pPr lvl="1"/>
            <a:r>
              <a:rPr lang="en-GB" sz="4900" b="1" dirty="0">
                <a:solidFill>
                  <a:schemeClr val="tx1">
                    <a:lumMod val="65000"/>
                    <a:lumOff val="35000"/>
                  </a:schemeClr>
                </a:solidFill>
              </a:rPr>
              <a:t>Mash-up: </a:t>
            </a:r>
            <a:r>
              <a:rPr lang="en-GB" sz="4900" dirty="0">
                <a:solidFill>
                  <a:schemeClr val="tx1">
                    <a:lumMod val="65000"/>
                    <a:lumOff val="35000"/>
                  </a:schemeClr>
                </a:solidFill>
              </a:rPr>
              <a:t>writers can take elements from different source texts and mix them, or 'mash' them up, to make a new, original text.</a:t>
            </a:r>
          </a:p>
          <a:p>
            <a:pPr lvl="1"/>
            <a:r>
              <a:rPr lang="en-GB" sz="4900" b="1" dirty="0">
                <a:solidFill>
                  <a:schemeClr val="tx1">
                    <a:lumMod val="65000"/>
                    <a:lumOff val="35000"/>
                  </a:schemeClr>
                </a:solidFill>
              </a:rPr>
              <a:t>Repurposing: </a:t>
            </a:r>
            <a:r>
              <a:rPr lang="en-GB" sz="4900" dirty="0">
                <a:solidFill>
                  <a:schemeClr val="tx1">
                    <a:lumMod val="65000"/>
                    <a:lumOff val="35000"/>
                  </a:schemeClr>
                </a:solidFill>
              </a:rPr>
              <a:t>texts can be taken out of their original context and used in another context, serving another purpose.</a:t>
            </a:r>
          </a:p>
          <a:p>
            <a:pPr lvl="1"/>
            <a:r>
              <a:rPr lang="en-GB" sz="4900" b="1" dirty="0">
                <a:solidFill>
                  <a:schemeClr val="tx1">
                    <a:lumMod val="65000"/>
                    <a:lumOff val="35000"/>
                  </a:schemeClr>
                </a:solidFill>
              </a:rPr>
              <a:t>Allusion: </a:t>
            </a:r>
            <a:r>
              <a:rPr lang="en-GB" sz="4900" dirty="0">
                <a:solidFill>
                  <a:schemeClr val="tx1">
                    <a:lumMod val="65000"/>
                    <a:lumOff val="35000"/>
                  </a:schemeClr>
                </a:solidFill>
              </a:rPr>
              <a:t>suggest a similarity to an original text, often a famous or recognisable text, in order to suggest a common purpose, association, or comparison.</a:t>
            </a:r>
          </a:p>
          <a:p>
            <a:pPr lvl="1"/>
            <a:r>
              <a:rPr lang="en-GB" sz="4900" b="1" dirty="0">
                <a:solidFill>
                  <a:schemeClr val="tx1">
                    <a:lumMod val="65000"/>
                    <a:lumOff val="35000"/>
                  </a:schemeClr>
                </a:solidFill>
              </a:rPr>
              <a:t>Parody / Satire</a:t>
            </a:r>
            <a:r>
              <a:rPr lang="en-GB" sz="4900" dirty="0">
                <a:solidFill>
                  <a:schemeClr val="tx1">
                    <a:lumMod val="65000"/>
                    <a:lumOff val="35000"/>
                  </a:schemeClr>
                </a:solidFill>
              </a:rPr>
              <a:t>: exaggerate form and language, making fun of the original text, its purpose and style.</a:t>
            </a:r>
          </a:p>
          <a:p>
            <a:pPr lvl="1"/>
            <a:r>
              <a:rPr lang="en-GB" sz="4900" b="1" dirty="0">
                <a:solidFill>
                  <a:schemeClr val="tx1">
                    <a:lumMod val="65000"/>
                    <a:lumOff val="35000"/>
                  </a:schemeClr>
                </a:solidFill>
              </a:rPr>
              <a:t>Spoof:</a:t>
            </a:r>
            <a:r>
              <a:rPr lang="en-GB" sz="4900" dirty="0">
                <a:solidFill>
                  <a:schemeClr val="tx1">
                    <a:lumMod val="65000"/>
                    <a:lumOff val="35000"/>
                  </a:schemeClr>
                </a:solidFill>
              </a:rPr>
              <a:t> very similar to, but slightly different from, parody. Rather than making fun of a particular text or person, spoof makes fun a particular genre of texts or medium, such as a particular genre of films.</a:t>
            </a:r>
          </a:p>
          <a:p>
            <a:pPr lvl="1"/>
            <a:r>
              <a:rPr lang="en-GB" sz="4900" b="1" dirty="0">
                <a:solidFill>
                  <a:schemeClr val="tx1">
                    <a:lumMod val="65000"/>
                    <a:lumOff val="35000"/>
                  </a:schemeClr>
                </a:solidFill>
              </a:rPr>
              <a:t>Plagiarism: </a:t>
            </a:r>
            <a:r>
              <a:rPr lang="en-GB" sz="4900" dirty="0">
                <a:solidFill>
                  <a:schemeClr val="tx1">
                    <a:lumMod val="65000"/>
                    <a:lumOff val="35000"/>
                  </a:schemeClr>
                </a:solidFill>
              </a:rPr>
              <a:t>one author copies the work of another author without giving credit to him or her.</a:t>
            </a:r>
          </a:p>
          <a:p>
            <a:pPr lvl="1"/>
            <a:endParaRPr lang="en-GB" sz="3500" dirty="0">
              <a:solidFill>
                <a:schemeClr val="tx1">
                  <a:lumMod val="65000"/>
                  <a:lumOff val="35000"/>
                </a:schemeClr>
              </a:solidFill>
            </a:endParaRPr>
          </a:p>
          <a:p>
            <a:pPr lvl="1"/>
            <a:endParaRPr lang="en-GB" sz="3500" dirty="0">
              <a:solidFill>
                <a:schemeClr val="tx1">
                  <a:lumMod val="65000"/>
                  <a:lumOff val="35000"/>
                </a:schemeClr>
              </a:solidFill>
            </a:endParaRPr>
          </a:p>
          <a:p>
            <a:endParaRPr lang="en-US" dirty="0">
              <a:solidFill>
                <a:schemeClr val="tx1">
                  <a:lumMod val="65000"/>
                  <a:lumOff val="35000"/>
                </a:schemeClr>
              </a:solidFill>
            </a:endParaRPr>
          </a:p>
        </p:txBody>
      </p:sp>
    </p:spTree>
    <p:extLst>
      <p:ext uri="{BB962C8B-B14F-4D97-AF65-F5344CB8AC3E}">
        <p14:creationId xmlns:p14="http://schemas.microsoft.com/office/powerpoint/2010/main" val="1422677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250600" y="4542505"/>
            <a:ext cx="195320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Arial" panose="020B0604020202020204" pitchFamily="34" charset="0"/>
                <a:ea typeface="Poppins" pitchFamily="2" charset="77"/>
              </a:rPr>
              <a:t>‘The Passion of Muhammed Ali’ by Carl Fischer for Esquire Magazine, 1968 </a:t>
            </a: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1026" name="Picture 2" descr="page3image3034992">
            <a:extLst>
              <a:ext uri="{FF2B5EF4-FFF2-40B4-BE49-F238E27FC236}">
                <a16:creationId xmlns:a16="http://schemas.microsoft.com/office/drawing/2014/main" id="{A39914E6-1831-2843-8BD2-B61C96EA5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7587" y="1096162"/>
            <a:ext cx="3831230" cy="49236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5image2966752">
            <a:extLst>
              <a:ext uri="{FF2B5EF4-FFF2-40B4-BE49-F238E27FC236}">
                <a16:creationId xmlns:a16="http://schemas.microsoft.com/office/drawing/2014/main" id="{D77496BF-9730-4843-A6B2-06B30E708D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7213" y="1096162"/>
            <a:ext cx="3521082" cy="492367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9B67B74-E5F1-ED4B-BD4D-8F91A7649ADB}"/>
              </a:ext>
            </a:extLst>
          </p:cNvPr>
          <p:cNvSpPr txBox="1"/>
          <p:nvPr/>
        </p:nvSpPr>
        <p:spPr>
          <a:xfrm>
            <a:off x="9882403" y="4819504"/>
            <a:ext cx="2058997" cy="120032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Poppins" pitchFamily="2" charset="77"/>
              </a:rPr>
              <a:t>‘The Martyrdom of Saint Sebastian’ by Il </a:t>
            </a:r>
            <a:r>
              <a:rPr kumimoji="0" lang="en-US" altLang="en-US" sz="1800" b="0" i="0" u="none" strike="noStrike" cap="none" normalizeH="0" baseline="0" dirty="0" err="1">
                <a:ln>
                  <a:noFill/>
                </a:ln>
                <a:solidFill>
                  <a:schemeClr val="tx1"/>
                </a:solidFill>
                <a:effectLst/>
                <a:latin typeface="Arial" panose="020B0604020202020204" pitchFamily="34" charset="0"/>
                <a:ea typeface="Poppins" pitchFamily="2" charset="77"/>
              </a:rPr>
              <a:t>Sodoma</a:t>
            </a:r>
            <a:r>
              <a:rPr kumimoji="0" lang="en-US" altLang="en-US" sz="1800" b="0" i="0" u="none" strike="noStrike" cap="none" normalizeH="0" baseline="0" dirty="0">
                <a:ln>
                  <a:noFill/>
                </a:ln>
                <a:solidFill>
                  <a:schemeClr val="tx1"/>
                </a:solidFill>
                <a:effectLst/>
                <a:latin typeface="Arial" panose="020B0604020202020204" pitchFamily="34" charset="0"/>
                <a:ea typeface="Poppins" pitchFamily="2" charset="77"/>
              </a:rPr>
              <a:t>, 1525 </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7" name="Title 1">
            <a:extLst>
              <a:ext uri="{FF2B5EF4-FFF2-40B4-BE49-F238E27FC236}">
                <a16:creationId xmlns:a16="http://schemas.microsoft.com/office/drawing/2014/main" id="{2DB23541-A2F2-607B-4FFD-A4B22027FED1}"/>
              </a:ext>
            </a:extLst>
          </p:cNvPr>
          <p:cNvSpPr>
            <a:spLocks noGrp="1"/>
          </p:cNvSpPr>
          <p:nvPr>
            <p:ph type="title"/>
          </p:nvPr>
        </p:nvSpPr>
        <p:spPr>
          <a:xfrm>
            <a:off x="8272078" y="209487"/>
            <a:ext cx="3669322" cy="628680"/>
          </a:xfrm>
        </p:spPr>
        <p:txBody>
          <a:bodyPr>
            <a:normAutofit/>
          </a:bodyPr>
          <a:lstStyle/>
          <a:p>
            <a:r>
              <a:rPr lang="en-US" sz="3200" dirty="0"/>
              <a:t>allusion</a:t>
            </a:r>
            <a:r>
              <a:rPr lang="en-US" dirty="0"/>
              <a:t>	</a:t>
            </a:r>
          </a:p>
        </p:txBody>
      </p:sp>
      <p:sp>
        <p:nvSpPr>
          <p:cNvPr id="8" name="Title 1">
            <a:extLst>
              <a:ext uri="{FF2B5EF4-FFF2-40B4-BE49-F238E27FC236}">
                <a16:creationId xmlns:a16="http://schemas.microsoft.com/office/drawing/2014/main" id="{A75E7AC3-C689-5B90-7042-E63EF6775D5B}"/>
              </a:ext>
            </a:extLst>
          </p:cNvPr>
          <p:cNvSpPr txBox="1">
            <a:spLocks/>
          </p:cNvSpPr>
          <p:nvPr/>
        </p:nvSpPr>
        <p:spPr>
          <a:xfrm>
            <a:off x="4378508" y="209487"/>
            <a:ext cx="3434984"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parody</a:t>
            </a:r>
          </a:p>
        </p:txBody>
      </p:sp>
      <p:sp>
        <p:nvSpPr>
          <p:cNvPr id="9" name="Title 1">
            <a:extLst>
              <a:ext uri="{FF2B5EF4-FFF2-40B4-BE49-F238E27FC236}">
                <a16:creationId xmlns:a16="http://schemas.microsoft.com/office/drawing/2014/main" id="{67FBB0A2-AED2-44B4-CB4F-9A4CC2A03FA8}"/>
              </a:ext>
            </a:extLst>
          </p:cNvPr>
          <p:cNvSpPr txBox="1">
            <a:spLocks/>
          </p:cNvSpPr>
          <p:nvPr/>
        </p:nvSpPr>
        <p:spPr>
          <a:xfrm>
            <a:off x="561851" y="209487"/>
            <a:ext cx="2790328" cy="628680"/>
          </a:xfrm>
          <a:prstGeom prst="rect">
            <a:avLst/>
          </a:prstGeom>
        </p:spPr>
        <p:txBody>
          <a:bodyPr vert="horz" lIns="0" tIns="0" rIns="0" bIns="0" rtlCol="0" anchor="b">
            <a:normAutofit fontScale="925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Mash up	</a:t>
            </a:r>
          </a:p>
        </p:txBody>
      </p:sp>
    </p:spTree>
    <p:extLst>
      <p:ext uri="{BB962C8B-B14F-4D97-AF65-F5344CB8AC3E}">
        <p14:creationId xmlns:p14="http://schemas.microsoft.com/office/powerpoint/2010/main" val="2351107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98838" y="4838841"/>
            <a:ext cx="204712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GB" dirty="0"/>
              <a:t>‘Girl with a balloon’ by Banksy, 2002</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9532665" y="5115840"/>
            <a:ext cx="2266312" cy="646331"/>
          </a:xfrm>
          <a:prstGeom prst="rect">
            <a:avLst/>
          </a:prstGeom>
          <a:noFill/>
        </p:spPr>
        <p:txBody>
          <a:bodyPr wrap="square">
            <a:spAutoFit/>
          </a:bodyPr>
          <a:lstStyle/>
          <a:p>
            <a:pPr algn="r" defTabSz="914400" eaLnBrk="0" fontAlgn="base" hangingPunct="0">
              <a:spcBef>
                <a:spcPct val="0"/>
              </a:spcBef>
              <a:spcAft>
                <a:spcPct val="0"/>
              </a:spcAft>
            </a:pPr>
            <a:r>
              <a:rPr lang="en-GB" dirty="0"/>
              <a:t>‘Balloon Girl’ by Mr Brainwash, 2019 </a:t>
            </a:r>
            <a:endParaRPr lang="en-GB" sz="1200" dirty="0"/>
          </a:p>
        </p:txBody>
      </p:sp>
      <p:pic>
        <p:nvPicPr>
          <p:cNvPr id="3073" name="Picture 1">
            <a:extLst>
              <a:ext uri="{FF2B5EF4-FFF2-40B4-BE49-F238E27FC236}">
                <a16:creationId xmlns:a16="http://schemas.microsoft.com/office/drawing/2014/main" id="{93AB5E5A-51FD-0744-8825-4735D1B2CEA9}"/>
              </a:ext>
            </a:extLst>
          </p:cNvPr>
          <p:cNvPicPr>
            <a:picLocks noChangeAspect="1" noChangeArrowheads="1"/>
          </p:cNvPicPr>
          <p:nvPr/>
        </p:nvPicPr>
        <p:blipFill>
          <a:blip r:embed="rId2"/>
          <a:srcRect l="27091" r="27091"/>
          <a:stretch/>
        </p:blipFill>
        <p:spPr bwMode="auto">
          <a:xfrm>
            <a:off x="2746815" y="1467290"/>
            <a:ext cx="2951759" cy="429488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7EDAB2C6-31BD-7842-9D0A-3279A387D607}"/>
              </a:ext>
            </a:extLst>
          </p:cNvPr>
          <p:cNvPicPr>
            <a:picLocks noChangeAspect="1" noChangeArrowheads="1"/>
          </p:cNvPicPr>
          <p:nvPr/>
        </p:nvPicPr>
        <p:blipFill>
          <a:blip r:embed="rId3"/>
          <a:srcRect/>
          <a:stretch/>
        </p:blipFill>
        <p:spPr bwMode="auto">
          <a:xfrm>
            <a:off x="5999428" y="1467291"/>
            <a:ext cx="3232383" cy="42948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page13image3098240">
            <a:extLst>
              <a:ext uri="{FF2B5EF4-FFF2-40B4-BE49-F238E27FC236}">
                <a16:creationId xmlns:a16="http://schemas.microsoft.com/office/drawing/2014/main" id="{609D8495-A676-AD48-A838-6D3B138D6D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448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page13image3098240">
            <a:extLst>
              <a:ext uri="{FF2B5EF4-FFF2-40B4-BE49-F238E27FC236}">
                <a16:creationId xmlns:a16="http://schemas.microsoft.com/office/drawing/2014/main" id="{6C352CD6-437B-154F-AA64-3911D92907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448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age13image3098240">
            <a:extLst>
              <a:ext uri="{FF2B5EF4-FFF2-40B4-BE49-F238E27FC236}">
                <a16:creationId xmlns:a16="http://schemas.microsoft.com/office/drawing/2014/main" id="{C05F6D9F-5526-CE47-A160-241C56989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44800" cy="2286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72E1648F-2E38-A3E3-D74C-89F1F9F9AEFE}"/>
              </a:ext>
            </a:extLst>
          </p:cNvPr>
          <p:cNvSpPr>
            <a:spLocks noGrp="1"/>
          </p:cNvSpPr>
          <p:nvPr>
            <p:ph type="title"/>
          </p:nvPr>
        </p:nvSpPr>
        <p:spPr>
          <a:xfrm>
            <a:off x="478089" y="338080"/>
            <a:ext cx="3860028" cy="628680"/>
          </a:xfrm>
        </p:spPr>
        <p:txBody>
          <a:bodyPr>
            <a:normAutofit/>
          </a:bodyPr>
          <a:lstStyle/>
          <a:p>
            <a:r>
              <a:rPr lang="en-US" sz="3200" dirty="0"/>
              <a:t>plagiarism</a:t>
            </a:r>
          </a:p>
        </p:txBody>
      </p:sp>
      <p:sp>
        <p:nvSpPr>
          <p:cNvPr id="10" name="Title 1">
            <a:extLst>
              <a:ext uri="{FF2B5EF4-FFF2-40B4-BE49-F238E27FC236}">
                <a16:creationId xmlns:a16="http://schemas.microsoft.com/office/drawing/2014/main" id="{4A1A6E3C-0600-5EB2-9178-507485FE4C7A}"/>
              </a:ext>
            </a:extLst>
          </p:cNvPr>
          <p:cNvSpPr txBox="1">
            <a:spLocks/>
          </p:cNvSpPr>
          <p:nvPr/>
        </p:nvSpPr>
        <p:spPr>
          <a:xfrm>
            <a:off x="4338117" y="338080"/>
            <a:ext cx="2951759"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allusion</a:t>
            </a:r>
            <a:endParaRPr lang="en-US" dirty="0"/>
          </a:p>
        </p:txBody>
      </p:sp>
      <p:sp>
        <p:nvSpPr>
          <p:cNvPr id="12" name="Title 1">
            <a:extLst>
              <a:ext uri="{FF2B5EF4-FFF2-40B4-BE49-F238E27FC236}">
                <a16:creationId xmlns:a16="http://schemas.microsoft.com/office/drawing/2014/main" id="{805174BF-D1EF-D864-9B6E-25539233229D}"/>
              </a:ext>
            </a:extLst>
          </p:cNvPr>
          <p:cNvSpPr txBox="1">
            <a:spLocks/>
          </p:cNvSpPr>
          <p:nvPr/>
        </p:nvSpPr>
        <p:spPr>
          <a:xfrm>
            <a:off x="7615619" y="338080"/>
            <a:ext cx="4521201"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repurposing</a:t>
            </a:r>
          </a:p>
        </p:txBody>
      </p:sp>
    </p:spTree>
    <p:extLst>
      <p:ext uri="{BB962C8B-B14F-4D97-AF65-F5344CB8AC3E}">
        <p14:creationId xmlns:p14="http://schemas.microsoft.com/office/powerpoint/2010/main" val="813611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261256" y="5716412"/>
            <a:ext cx="59376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kumimoji="0" lang="en-US" altLang="en-US" b="0" i="0" u="none" strike="noStrike" cap="none" normalizeH="0" baseline="0" dirty="0">
                <a:ln>
                  <a:noFill/>
                </a:ln>
                <a:solidFill>
                  <a:schemeClr val="tx1"/>
                </a:solidFill>
                <a:effectLst/>
                <a:latin typeface="Arial" panose="020B0604020202020204" pitchFamily="34" charset="0"/>
                <a:ea typeface="Poppins" pitchFamily="2" charset="77"/>
              </a:rPr>
              <a:t>‘La </a:t>
            </a:r>
            <a:r>
              <a:rPr lang="en-GB" dirty="0"/>
              <a:t>Pieta’ advert by </a:t>
            </a:r>
            <a:r>
              <a:rPr lang="en-GB" dirty="0" err="1"/>
              <a:t>Oliviero</a:t>
            </a:r>
            <a:r>
              <a:rPr lang="en-GB" dirty="0"/>
              <a:t> </a:t>
            </a:r>
            <a:r>
              <a:rPr lang="en-GB" dirty="0" err="1"/>
              <a:t>Toscani</a:t>
            </a:r>
            <a:r>
              <a:rPr lang="en-GB" dirty="0"/>
              <a:t> for Benetton, 1992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5747657" y="5716412"/>
            <a:ext cx="6097978" cy="369332"/>
          </a:xfrm>
          <a:prstGeom prst="rect">
            <a:avLst/>
          </a:prstGeom>
          <a:noFill/>
        </p:spPr>
        <p:txBody>
          <a:bodyPr wrap="square">
            <a:spAutoFit/>
          </a:bodyPr>
          <a:lstStyle/>
          <a:p>
            <a:pPr algn="r"/>
            <a:r>
              <a:rPr lang="en-GB" dirty="0"/>
              <a:t>‘David Kirby’s final moments’, by Therese </a:t>
            </a:r>
            <a:r>
              <a:rPr lang="en-GB" dirty="0" err="1"/>
              <a:t>Frare</a:t>
            </a:r>
            <a:r>
              <a:rPr lang="en-GB" dirty="0"/>
              <a:t>, 1990 </a:t>
            </a:r>
          </a:p>
        </p:txBody>
      </p:sp>
      <p:pic>
        <p:nvPicPr>
          <p:cNvPr id="6145" name="Picture 1" descr="page19image3081024">
            <a:extLst>
              <a:ext uri="{FF2B5EF4-FFF2-40B4-BE49-F238E27FC236}">
                <a16:creationId xmlns:a16="http://schemas.microsoft.com/office/drawing/2014/main" id="{D6782D05-FC8C-D745-996C-4BC76737A4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384" y="1650671"/>
            <a:ext cx="5403273" cy="379414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page21image3034160">
            <a:extLst>
              <a:ext uri="{FF2B5EF4-FFF2-40B4-BE49-F238E27FC236}">
                <a16:creationId xmlns:a16="http://schemas.microsoft.com/office/drawing/2014/main" id="{4C8C9303-08AE-3B47-9BF8-ECC31EC16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7657" y="1650671"/>
            <a:ext cx="6264756" cy="379414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page21image3040400">
            <a:extLst>
              <a:ext uri="{FF2B5EF4-FFF2-40B4-BE49-F238E27FC236}">
                <a16:creationId xmlns:a16="http://schemas.microsoft.com/office/drawing/2014/main" id="{37694D68-BDE7-DE47-89C0-CAF89634F0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21200" cy="254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age19image3080400">
            <a:extLst>
              <a:ext uri="{FF2B5EF4-FFF2-40B4-BE49-F238E27FC236}">
                <a16:creationId xmlns:a16="http://schemas.microsoft.com/office/drawing/2014/main" id="{1A4A49AF-5BE2-5748-AD09-AD9D97F091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9243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page19image3080400">
            <a:extLst>
              <a:ext uri="{FF2B5EF4-FFF2-40B4-BE49-F238E27FC236}">
                <a16:creationId xmlns:a16="http://schemas.microsoft.com/office/drawing/2014/main" id="{7AE9BFC2-7BCF-E941-8C1E-42C193F4F8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924300" cy="2286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507DFF76-9923-A3BC-8B2B-AD14F312D310}"/>
              </a:ext>
            </a:extLst>
          </p:cNvPr>
          <p:cNvSpPr>
            <a:spLocks noGrp="1"/>
          </p:cNvSpPr>
          <p:nvPr>
            <p:ph type="title"/>
          </p:nvPr>
        </p:nvSpPr>
        <p:spPr>
          <a:xfrm>
            <a:off x="3570182" y="455672"/>
            <a:ext cx="4521201" cy="628680"/>
          </a:xfrm>
        </p:spPr>
        <p:txBody>
          <a:bodyPr>
            <a:normAutofit/>
          </a:bodyPr>
          <a:lstStyle/>
          <a:p>
            <a:r>
              <a:rPr lang="en-US" sz="3200" dirty="0"/>
              <a:t>repurposing</a:t>
            </a:r>
          </a:p>
        </p:txBody>
      </p:sp>
      <p:sp>
        <p:nvSpPr>
          <p:cNvPr id="10" name="Title 1">
            <a:extLst>
              <a:ext uri="{FF2B5EF4-FFF2-40B4-BE49-F238E27FC236}">
                <a16:creationId xmlns:a16="http://schemas.microsoft.com/office/drawing/2014/main" id="{ECD3892D-CF68-2934-8A44-A0849AB8E0FF}"/>
              </a:ext>
            </a:extLst>
          </p:cNvPr>
          <p:cNvSpPr txBox="1">
            <a:spLocks/>
          </p:cNvSpPr>
          <p:nvPr/>
        </p:nvSpPr>
        <p:spPr>
          <a:xfrm>
            <a:off x="837776" y="455672"/>
            <a:ext cx="3052906"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spoof</a:t>
            </a:r>
            <a:r>
              <a:rPr lang="en-US" dirty="0"/>
              <a:t>	</a:t>
            </a:r>
          </a:p>
        </p:txBody>
      </p:sp>
      <p:sp>
        <p:nvSpPr>
          <p:cNvPr id="12" name="Title 1">
            <a:extLst>
              <a:ext uri="{FF2B5EF4-FFF2-40B4-BE49-F238E27FC236}">
                <a16:creationId xmlns:a16="http://schemas.microsoft.com/office/drawing/2014/main" id="{0573F865-293B-85EB-B21D-466777AEF1FB}"/>
              </a:ext>
            </a:extLst>
          </p:cNvPr>
          <p:cNvSpPr txBox="1">
            <a:spLocks/>
          </p:cNvSpPr>
          <p:nvPr/>
        </p:nvSpPr>
        <p:spPr>
          <a:xfrm>
            <a:off x="8450623" y="455672"/>
            <a:ext cx="3395012"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imitation</a:t>
            </a:r>
          </a:p>
        </p:txBody>
      </p:sp>
    </p:spTree>
    <p:extLst>
      <p:ext uri="{BB962C8B-B14F-4D97-AF65-F5344CB8AC3E}">
        <p14:creationId xmlns:p14="http://schemas.microsoft.com/office/powerpoint/2010/main" val="1177409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973015" y="5541529"/>
            <a:ext cx="311392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‘Avengers Assemble’ promotional poster, 2011 </a:t>
            </a:r>
          </a:p>
        </p:txBody>
      </p:sp>
      <p:sp>
        <p:nvSpPr>
          <p:cNvPr id="11" name="TextBox 10">
            <a:extLst>
              <a:ext uri="{FF2B5EF4-FFF2-40B4-BE49-F238E27FC236}">
                <a16:creationId xmlns:a16="http://schemas.microsoft.com/office/drawing/2014/main" id="{89B67B74-E5F1-ED4B-BD4D-8F91A7649ADB}"/>
              </a:ext>
            </a:extLst>
          </p:cNvPr>
          <p:cNvSpPr txBox="1"/>
          <p:nvPr/>
        </p:nvSpPr>
        <p:spPr>
          <a:xfrm>
            <a:off x="7407092" y="5541529"/>
            <a:ext cx="4016751" cy="646331"/>
          </a:xfrm>
          <a:prstGeom prst="rect">
            <a:avLst/>
          </a:prstGeom>
          <a:noFill/>
        </p:spPr>
        <p:txBody>
          <a:bodyPr wrap="square">
            <a:spAutoFit/>
          </a:bodyPr>
          <a:lstStyle/>
          <a:p>
            <a:r>
              <a:rPr lang="en-GB" dirty="0"/>
              <a:t>‘Avengers Booty Ass-</a:t>
            </a:r>
            <a:r>
              <a:rPr lang="en-GB" dirty="0" err="1"/>
              <a:t>emble</a:t>
            </a:r>
            <a:r>
              <a:rPr lang="en-GB" dirty="0"/>
              <a:t>’ by Kevin </a:t>
            </a:r>
            <a:r>
              <a:rPr lang="en-GB" dirty="0" err="1"/>
              <a:t>Bolk</a:t>
            </a:r>
            <a:r>
              <a:rPr lang="en-GB" dirty="0"/>
              <a:t> , 2011</a:t>
            </a:r>
          </a:p>
        </p:txBody>
      </p:sp>
      <p:pic>
        <p:nvPicPr>
          <p:cNvPr id="7169" name="Picture 1">
            <a:extLst>
              <a:ext uri="{FF2B5EF4-FFF2-40B4-BE49-F238E27FC236}">
                <a16:creationId xmlns:a16="http://schemas.microsoft.com/office/drawing/2014/main" id="{7171A29A-BBD5-BB4A-BB15-1AD8DA3E94A9}"/>
              </a:ext>
            </a:extLst>
          </p:cNvPr>
          <p:cNvPicPr>
            <a:picLocks noChangeAspect="1" noChangeArrowheads="1"/>
          </p:cNvPicPr>
          <p:nvPr/>
        </p:nvPicPr>
        <p:blipFill>
          <a:blip r:embed="rId2"/>
          <a:srcRect/>
          <a:stretch/>
        </p:blipFill>
        <p:spPr bwMode="auto">
          <a:xfrm>
            <a:off x="973015" y="1772769"/>
            <a:ext cx="4828752" cy="364324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FD7AB0C3-003D-3B40-983B-7C55CBB42A94}"/>
              </a:ext>
            </a:extLst>
          </p:cNvPr>
          <p:cNvPicPr>
            <a:picLocks noChangeAspect="1" noChangeArrowheads="1"/>
          </p:cNvPicPr>
          <p:nvPr/>
        </p:nvPicPr>
        <p:blipFill>
          <a:blip r:embed="rId3"/>
          <a:srcRect/>
          <a:stretch/>
        </p:blipFill>
        <p:spPr bwMode="auto">
          <a:xfrm>
            <a:off x="6210119" y="1804386"/>
            <a:ext cx="4648637" cy="361163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0A8C54C9-A322-42A8-FF2C-AFF00A70F4BC}"/>
              </a:ext>
            </a:extLst>
          </p:cNvPr>
          <p:cNvSpPr>
            <a:spLocks noGrp="1"/>
          </p:cNvSpPr>
          <p:nvPr>
            <p:ph type="title"/>
          </p:nvPr>
        </p:nvSpPr>
        <p:spPr>
          <a:xfrm>
            <a:off x="8633515" y="558910"/>
            <a:ext cx="2790328" cy="628680"/>
          </a:xfrm>
        </p:spPr>
        <p:txBody>
          <a:bodyPr>
            <a:normAutofit/>
          </a:bodyPr>
          <a:lstStyle/>
          <a:p>
            <a:r>
              <a:rPr lang="en-US" sz="3200" dirty="0"/>
              <a:t>Parody</a:t>
            </a:r>
            <a:r>
              <a:rPr lang="en-US" dirty="0"/>
              <a:t>	</a:t>
            </a:r>
          </a:p>
        </p:txBody>
      </p:sp>
      <p:sp>
        <p:nvSpPr>
          <p:cNvPr id="8" name="Title 1">
            <a:extLst>
              <a:ext uri="{FF2B5EF4-FFF2-40B4-BE49-F238E27FC236}">
                <a16:creationId xmlns:a16="http://schemas.microsoft.com/office/drawing/2014/main" id="{831E3371-B693-4636-9A1B-298EC072A9B4}"/>
              </a:ext>
            </a:extLst>
          </p:cNvPr>
          <p:cNvSpPr txBox="1">
            <a:spLocks/>
          </p:cNvSpPr>
          <p:nvPr/>
        </p:nvSpPr>
        <p:spPr>
          <a:xfrm>
            <a:off x="5060109" y="558910"/>
            <a:ext cx="2790328" cy="628680"/>
          </a:xfrm>
          <a:prstGeom prst="rect">
            <a:avLst/>
          </a:prstGeom>
        </p:spPr>
        <p:txBody>
          <a:bodyPr vert="horz" lIns="0" tIns="0" rIns="0" bIns="0" rtlCol="0" anchor="b">
            <a:normAutofit fontScale="925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Mash up	</a:t>
            </a:r>
          </a:p>
        </p:txBody>
      </p:sp>
      <p:sp>
        <p:nvSpPr>
          <p:cNvPr id="9" name="Title 1">
            <a:extLst>
              <a:ext uri="{FF2B5EF4-FFF2-40B4-BE49-F238E27FC236}">
                <a16:creationId xmlns:a16="http://schemas.microsoft.com/office/drawing/2014/main" id="{4FB394F9-F404-4339-E9E1-54DEE3969488}"/>
              </a:ext>
            </a:extLst>
          </p:cNvPr>
          <p:cNvSpPr txBox="1">
            <a:spLocks/>
          </p:cNvSpPr>
          <p:nvPr/>
        </p:nvSpPr>
        <p:spPr>
          <a:xfrm>
            <a:off x="775539" y="801669"/>
            <a:ext cx="3508875" cy="771842"/>
          </a:xfrm>
          <a:prstGeom prst="rect">
            <a:avLst/>
          </a:prstGeom>
        </p:spPr>
        <p:txBody>
          <a:bodyPr vert="horz" lIns="0" tIns="0" rIns="0" bIns="0" rtlCol="0" anchor="b">
            <a:normAutofit fontScale="85000" lnSpcReduction="200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800" dirty="0"/>
              <a:t>Plagiarism</a:t>
            </a:r>
            <a:r>
              <a:rPr lang="en-US" dirty="0"/>
              <a:t>	</a:t>
            </a:r>
          </a:p>
        </p:txBody>
      </p:sp>
    </p:spTree>
    <p:extLst>
      <p:ext uri="{BB962C8B-B14F-4D97-AF65-F5344CB8AC3E}">
        <p14:creationId xmlns:p14="http://schemas.microsoft.com/office/powerpoint/2010/main" val="106940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473338" y="5021699"/>
            <a:ext cx="173060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‘Hope’ by Shepard Fairey, 2008 </a:t>
            </a:r>
          </a:p>
        </p:txBody>
      </p:sp>
      <p:sp>
        <p:nvSpPr>
          <p:cNvPr id="11" name="TextBox 10">
            <a:extLst>
              <a:ext uri="{FF2B5EF4-FFF2-40B4-BE49-F238E27FC236}">
                <a16:creationId xmlns:a16="http://schemas.microsoft.com/office/drawing/2014/main" id="{89B67B74-E5F1-ED4B-BD4D-8F91A7649ADB}"/>
              </a:ext>
            </a:extLst>
          </p:cNvPr>
          <p:cNvSpPr txBox="1"/>
          <p:nvPr/>
        </p:nvSpPr>
        <p:spPr>
          <a:xfrm>
            <a:off x="9554308" y="5114032"/>
            <a:ext cx="2047124" cy="830997"/>
          </a:xfrm>
          <a:prstGeom prst="rect">
            <a:avLst/>
          </a:prstGeom>
          <a:noFill/>
        </p:spPr>
        <p:txBody>
          <a:bodyPr wrap="square">
            <a:spAutoFit/>
          </a:bodyPr>
          <a:lstStyle/>
          <a:p>
            <a:pPr algn="r" defTabSz="914400" eaLnBrk="0" fontAlgn="base" hangingPunct="0">
              <a:spcBef>
                <a:spcPct val="0"/>
              </a:spcBef>
              <a:spcAft>
                <a:spcPct val="0"/>
              </a:spcAft>
            </a:pPr>
            <a:r>
              <a:rPr kumimoji="0" lang="en-US" altLang="en-US" sz="1800" b="0" i="0" u="none" strike="noStrike" cap="none" normalizeH="0" baseline="0" dirty="0">
                <a:ln>
                  <a:noFill/>
                </a:ln>
                <a:solidFill>
                  <a:schemeClr val="tx1"/>
                </a:solidFill>
                <a:effectLst/>
                <a:latin typeface="Arial" panose="020B0604020202020204" pitchFamily="34" charset="0"/>
                <a:ea typeface="Poppins" pitchFamily="2" charset="77"/>
              </a:rPr>
              <a:t>‘</a:t>
            </a:r>
            <a:r>
              <a:rPr lang="en-GB" dirty="0"/>
              <a:t>Dope’ by Jeff Rankin, 2009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pic>
        <p:nvPicPr>
          <p:cNvPr id="2050" name="Picture 2" descr="page7image3034368">
            <a:extLst>
              <a:ext uri="{FF2B5EF4-FFF2-40B4-BE49-F238E27FC236}">
                <a16:creationId xmlns:a16="http://schemas.microsoft.com/office/drawing/2014/main" id="{827888D5-2FEC-5D44-955E-D215B2E69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9338" y="1383323"/>
            <a:ext cx="3234573" cy="484460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page9image2953696">
            <a:extLst>
              <a:ext uri="{FF2B5EF4-FFF2-40B4-BE49-F238E27FC236}">
                <a16:creationId xmlns:a16="http://schemas.microsoft.com/office/drawing/2014/main" id="{06DCD2EB-2B21-D747-96BD-80110645B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3912" y="1383323"/>
            <a:ext cx="3161436" cy="484460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E83FA178-12DB-27E1-8057-73BF51FFF3D4}"/>
              </a:ext>
            </a:extLst>
          </p:cNvPr>
          <p:cNvSpPr>
            <a:spLocks noGrp="1"/>
          </p:cNvSpPr>
          <p:nvPr>
            <p:ph type="title"/>
          </p:nvPr>
        </p:nvSpPr>
        <p:spPr>
          <a:xfrm>
            <a:off x="473339" y="315729"/>
            <a:ext cx="3434984" cy="628680"/>
          </a:xfrm>
        </p:spPr>
        <p:txBody>
          <a:bodyPr>
            <a:normAutofit/>
          </a:bodyPr>
          <a:lstStyle/>
          <a:p>
            <a:r>
              <a:rPr lang="en-US" dirty="0"/>
              <a:t>Imitation</a:t>
            </a:r>
          </a:p>
        </p:txBody>
      </p:sp>
      <p:sp>
        <p:nvSpPr>
          <p:cNvPr id="8" name="Title 1">
            <a:extLst>
              <a:ext uri="{FF2B5EF4-FFF2-40B4-BE49-F238E27FC236}">
                <a16:creationId xmlns:a16="http://schemas.microsoft.com/office/drawing/2014/main" id="{65B01625-FDEE-574D-11FD-70E7BF5C4480}"/>
              </a:ext>
            </a:extLst>
          </p:cNvPr>
          <p:cNvSpPr txBox="1">
            <a:spLocks/>
          </p:cNvSpPr>
          <p:nvPr/>
        </p:nvSpPr>
        <p:spPr>
          <a:xfrm>
            <a:off x="4754310" y="336036"/>
            <a:ext cx="3161436"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homage</a:t>
            </a:r>
          </a:p>
        </p:txBody>
      </p:sp>
      <p:sp>
        <p:nvSpPr>
          <p:cNvPr id="9" name="Title 1">
            <a:extLst>
              <a:ext uri="{FF2B5EF4-FFF2-40B4-BE49-F238E27FC236}">
                <a16:creationId xmlns:a16="http://schemas.microsoft.com/office/drawing/2014/main" id="{0FBB208B-0257-D306-66D8-F18BD2ED3E7A}"/>
              </a:ext>
            </a:extLst>
          </p:cNvPr>
          <p:cNvSpPr txBox="1">
            <a:spLocks/>
          </p:cNvSpPr>
          <p:nvPr/>
        </p:nvSpPr>
        <p:spPr>
          <a:xfrm>
            <a:off x="8761733" y="315729"/>
            <a:ext cx="2839699"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Parody	</a:t>
            </a:r>
          </a:p>
        </p:txBody>
      </p:sp>
    </p:spTree>
    <p:extLst>
      <p:ext uri="{BB962C8B-B14F-4D97-AF65-F5344CB8AC3E}">
        <p14:creationId xmlns:p14="http://schemas.microsoft.com/office/powerpoint/2010/main" val="1895032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04800" y="5537980"/>
            <a:ext cx="21783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r>
              <a:rPr lang="en-GB" dirty="0"/>
              <a:t>‘The Spy Who Loved Me’, 1977 </a:t>
            </a:r>
          </a:p>
        </p:txBody>
      </p:sp>
      <p:sp>
        <p:nvSpPr>
          <p:cNvPr id="11" name="TextBox 10">
            <a:extLst>
              <a:ext uri="{FF2B5EF4-FFF2-40B4-BE49-F238E27FC236}">
                <a16:creationId xmlns:a16="http://schemas.microsoft.com/office/drawing/2014/main" id="{89B67B74-E5F1-ED4B-BD4D-8F91A7649ADB}"/>
              </a:ext>
            </a:extLst>
          </p:cNvPr>
          <p:cNvSpPr txBox="1"/>
          <p:nvPr/>
        </p:nvSpPr>
        <p:spPr>
          <a:xfrm>
            <a:off x="9613279" y="5208119"/>
            <a:ext cx="1994520" cy="1107996"/>
          </a:xfrm>
          <a:prstGeom prst="rect">
            <a:avLst/>
          </a:prstGeom>
          <a:noFill/>
        </p:spPr>
        <p:txBody>
          <a:bodyPr wrap="square">
            <a:spAutoFit/>
          </a:bodyPr>
          <a:lstStyle/>
          <a:p>
            <a:pPr algn="r" defTabSz="914400" eaLnBrk="0" fontAlgn="base" hangingPunct="0">
              <a:spcBef>
                <a:spcPct val="0"/>
              </a:spcBef>
              <a:spcAft>
                <a:spcPct val="0"/>
              </a:spcAft>
            </a:pPr>
            <a:r>
              <a:rPr lang="en-US" dirty="0">
                <a:latin typeface="Arial" panose="020B0604020202020204" pitchFamily="34" charset="0"/>
              </a:rPr>
              <a:t>‘</a:t>
            </a:r>
            <a:r>
              <a:rPr lang="en-GB" dirty="0">
                <a:latin typeface="Arial" panose="020B0604020202020204" pitchFamily="34" charset="0"/>
              </a:rPr>
              <a:t>The Spy Who Shagged Me’, </a:t>
            </a:r>
            <a:r>
              <a:rPr lang="en-GB" dirty="0"/>
              <a:t>1999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pic>
        <p:nvPicPr>
          <p:cNvPr id="8193" name="Picture 1">
            <a:extLst>
              <a:ext uri="{FF2B5EF4-FFF2-40B4-BE49-F238E27FC236}">
                <a16:creationId xmlns:a16="http://schemas.microsoft.com/office/drawing/2014/main" id="{E6073693-61C4-7648-B138-E532F1C952BD}"/>
              </a:ext>
            </a:extLst>
          </p:cNvPr>
          <p:cNvPicPr>
            <a:picLocks noChangeAspect="1" noChangeArrowheads="1"/>
          </p:cNvPicPr>
          <p:nvPr/>
        </p:nvPicPr>
        <p:blipFill>
          <a:blip r:embed="rId2"/>
          <a:srcRect/>
          <a:stretch/>
        </p:blipFill>
        <p:spPr bwMode="auto">
          <a:xfrm>
            <a:off x="2747485" y="1223080"/>
            <a:ext cx="3345623" cy="5093035"/>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a:extLst>
              <a:ext uri="{FF2B5EF4-FFF2-40B4-BE49-F238E27FC236}">
                <a16:creationId xmlns:a16="http://schemas.microsoft.com/office/drawing/2014/main" id="{7DC52C58-3421-0348-826B-9B35C83BFC23}"/>
              </a:ext>
            </a:extLst>
          </p:cNvPr>
          <p:cNvPicPr>
            <a:picLocks noChangeAspect="1" noChangeArrowheads="1"/>
          </p:cNvPicPr>
          <p:nvPr/>
        </p:nvPicPr>
        <p:blipFill>
          <a:blip r:embed="rId3"/>
          <a:srcRect/>
          <a:stretch/>
        </p:blipFill>
        <p:spPr bwMode="auto">
          <a:xfrm>
            <a:off x="6229547" y="1397113"/>
            <a:ext cx="3247292" cy="474496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34DE2D8-6097-76FF-D3E4-07B86354AE25}"/>
              </a:ext>
            </a:extLst>
          </p:cNvPr>
          <p:cNvSpPr>
            <a:spLocks noGrp="1"/>
          </p:cNvSpPr>
          <p:nvPr>
            <p:ph type="title"/>
          </p:nvPr>
        </p:nvSpPr>
        <p:spPr>
          <a:xfrm>
            <a:off x="882156" y="105216"/>
            <a:ext cx="2178348" cy="873337"/>
          </a:xfrm>
        </p:spPr>
        <p:txBody>
          <a:bodyPr>
            <a:normAutofit/>
          </a:bodyPr>
          <a:lstStyle/>
          <a:p>
            <a:r>
              <a:rPr lang="en-US" dirty="0"/>
              <a:t>spoof</a:t>
            </a:r>
            <a:endParaRPr lang="en-US" sz="4000" dirty="0"/>
          </a:p>
        </p:txBody>
      </p:sp>
      <p:sp>
        <p:nvSpPr>
          <p:cNvPr id="8" name="Title 1">
            <a:extLst>
              <a:ext uri="{FF2B5EF4-FFF2-40B4-BE49-F238E27FC236}">
                <a16:creationId xmlns:a16="http://schemas.microsoft.com/office/drawing/2014/main" id="{E431C3A4-12A2-9D7C-9596-7E9F61472A66}"/>
              </a:ext>
            </a:extLst>
          </p:cNvPr>
          <p:cNvSpPr txBox="1">
            <a:spLocks/>
          </p:cNvSpPr>
          <p:nvPr/>
        </p:nvSpPr>
        <p:spPr>
          <a:xfrm>
            <a:off x="4018822" y="541885"/>
            <a:ext cx="3052906" cy="873337"/>
          </a:xfrm>
          <a:prstGeom prst="rect">
            <a:avLst/>
          </a:prstGeom>
        </p:spPr>
        <p:txBody>
          <a:bodyPr vert="horz" lIns="0" tIns="0" rIns="0" bIns="0" rtlCol="0" anchor="b">
            <a:normAutofit fontScale="90000" lnSpcReduction="200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4000" dirty="0"/>
              <a:t>Mash up</a:t>
            </a:r>
            <a:r>
              <a:rPr lang="en-US" dirty="0"/>
              <a:t>	</a:t>
            </a:r>
          </a:p>
        </p:txBody>
      </p:sp>
      <p:sp>
        <p:nvSpPr>
          <p:cNvPr id="9" name="Title 1">
            <a:extLst>
              <a:ext uri="{FF2B5EF4-FFF2-40B4-BE49-F238E27FC236}">
                <a16:creationId xmlns:a16="http://schemas.microsoft.com/office/drawing/2014/main" id="{39FFCDAB-DF65-646B-D122-62536BBEBFB6}"/>
              </a:ext>
            </a:extLst>
          </p:cNvPr>
          <p:cNvSpPr txBox="1">
            <a:spLocks/>
          </p:cNvSpPr>
          <p:nvPr/>
        </p:nvSpPr>
        <p:spPr>
          <a:xfrm>
            <a:off x="7775082" y="105216"/>
            <a:ext cx="3676393" cy="873337"/>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imitation</a:t>
            </a:r>
          </a:p>
        </p:txBody>
      </p:sp>
    </p:spTree>
    <p:extLst>
      <p:ext uri="{BB962C8B-B14F-4D97-AF65-F5344CB8AC3E}">
        <p14:creationId xmlns:p14="http://schemas.microsoft.com/office/powerpoint/2010/main" val="3693370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496389" y="4851416"/>
            <a:ext cx="197678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‘This is just to Say’ by William Carlos Williams, 1938 </a:t>
            </a:r>
          </a:p>
        </p:txBody>
      </p:sp>
      <p:pic>
        <p:nvPicPr>
          <p:cNvPr id="8194" name="Picture 2" descr="page29image2966128">
            <a:extLst>
              <a:ext uri="{FF2B5EF4-FFF2-40B4-BE49-F238E27FC236}">
                <a16:creationId xmlns:a16="http://schemas.microsoft.com/office/drawing/2014/main" id="{FC73C9F9-BE56-8144-A49D-3E7217E47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599" y="2354384"/>
            <a:ext cx="4521200" cy="254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41717E9-8682-0D4D-8039-2041AACFD44D}"/>
              </a:ext>
            </a:extLst>
          </p:cNvPr>
          <p:cNvSpPr txBox="1"/>
          <p:nvPr/>
        </p:nvSpPr>
        <p:spPr>
          <a:xfrm>
            <a:off x="8741699" y="5451581"/>
            <a:ext cx="2866100" cy="646331"/>
          </a:xfrm>
          <a:prstGeom prst="rect">
            <a:avLst/>
          </a:prstGeom>
          <a:noFill/>
        </p:spPr>
        <p:txBody>
          <a:bodyPr wrap="square">
            <a:spAutoFit/>
          </a:bodyPr>
          <a:lstStyle/>
          <a:p>
            <a:pPr algn="r"/>
            <a:r>
              <a:rPr lang="en-GB" sz="1800" dirty="0">
                <a:effectLst/>
                <a:latin typeface="+mj-lt"/>
              </a:rPr>
              <a:t>‘</a:t>
            </a:r>
            <a:r>
              <a:rPr lang="en-GB" sz="1800" dirty="0" err="1">
                <a:effectLst/>
                <a:latin typeface="+mj-lt"/>
              </a:rPr>
              <a:t>Broetry</a:t>
            </a:r>
            <a:r>
              <a:rPr lang="en-GB" sz="1800" dirty="0">
                <a:effectLst/>
                <a:latin typeface="+mj-lt"/>
              </a:rPr>
              <a:t>’ by Brian </a:t>
            </a:r>
            <a:r>
              <a:rPr lang="en-GB" sz="1800" dirty="0" err="1">
                <a:effectLst/>
                <a:latin typeface="+mj-lt"/>
              </a:rPr>
              <a:t>McGackin</a:t>
            </a:r>
            <a:r>
              <a:rPr lang="en-GB" sz="1800" dirty="0">
                <a:effectLst/>
                <a:latin typeface="+mj-lt"/>
              </a:rPr>
              <a:t>, 2011 </a:t>
            </a:r>
            <a:endParaRPr lang="en-GB" dirty="0">
              <a:latin typeface="+mj-lt"/>
            </a:endParaRPr>
          </a:p>
        </p:txBody>
      </p:sp>
      <p:pic>
        <p:nvPicPr>
          <p:cNvPr id="7" name="Picture 4" descr="Letters as Stories: This is Just to Say">
            <a:extLst>
              <a:ext uri="{FF2B5EF4-FFF2-40B4-BE49-F238E27FC236}">
                <a16:creationId xmlns:a16="http://schemas.microsoft.com/office/drawing/2014/main" id="{7FF5EEDC-DF6F-8708-3AE6-BC1418F5301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r="15128" b="-2"/>
          <a:stretch/>
        </p:blipFill>
        <p:spPr bwMode="auto">
          <a:xfrm>
            <a:off x="2679002" y="1441430"/>
            <a:ext cx="3052906" cy="465648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8" name="Picture 2" descr="Yo, Bro! Belly Up To The Bar And Recite 'Broetry' : NPR">
            <a:extLst>
              <a:ext uri="{FF2B5EF4-FFF2-40B4-BE49-F238E27FC236}">
                <a16:creationId xmlns:a16="http://schemas.microsoft.com/office/drawing/2014/main" id="{DFD621D5-F4DD-F651-B0A6-167965A4FC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4" r="-3" b="69"/>
          <a:stretch/>
        </p:blipFill>
        <p:spPr bwMode="auto">
          <a:xfrm>
            <a:off x="5937737" y="1441429"/>
            <a:ext cx="3052906" cy="465648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3A1AF71A-65A7-F82E-0977-B88A0BEB0702}"/>
              </a:ext>
            </a:extLst>
          </p:cNvPr>
          <p:cNvSpPr>
            <a:spLocks noGrp="1"/>
          </p:cNvSpPr>
          <p:nvPr>
            <p:ph type="title"/>
          </p:nvPr>
        </p:nvSpPr>
        <p:spPr>
          <a:xfrm>
            <a:off x="4291336" y="96255"/>
            <a:ext cx="2881144" cy="859269"/>
          </a:xfrm>
        </p:spPr>
        <p:txBody>
          <a:bodyPr>
            <a:normAutofit/>
          </a:bodyPr>
          <a:lstStyle/>
          <a:p>
            <a:r>
              <a:rPr lang="en-US" dirty="0"/>
              <a:t>homage</a:t>
            </a:r>
            <a:endParaRPr lang="en-US" sz="4000" dirty="0"/>
          </a:p>
        </p:txBody>
      </p:sp>
      <p:sp>
        <p:nvSpPr>
          <p:cNvPr id="11" name="Title 1">
            <a:extLst>
              <a:ext uri="{FF2B5EF4-FFF2-40B4-BE49-F238E27FC236}">
                <a16:creationId xmlns:a16="http://schemas.microsoft.com/office/drawing/2014/main" id="{C257C419-EE06-D34C-30A4-5FFC18E4314F}"/>
              </a:ext>
            </a:extLst>
          </p:cNvPr>
          <p:cNvSpPr txBox="1">
            <a:spLocks/>
          </p:cNvSpPr>
          <p:nvPr/>
        </p:nvSpPr>
        <p:spPr>
          <a:xfrm>
            <a:off x="814562" y="222864"/>
            <a:ext cx="2311210" cy="73266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spoof</a:t>
            </a:r>
            <a:endParaRPr lang="en-US" sz="4000" dirty="0"/>
          </a:p>
        </p:txBody>
      </p:sp>
      <p:sp>
        <p:nvSpPr>
          <p:cNvPr id="12" name="Title 1">
            <a:extLst>
              <a:ext uri="{FF2B5EF4-FFF2-40B4-BE49-F238E27FC236}">
                <a16:creationId xmlns:a16="http://schemas.microsoft.com/office/drawing/2014/main" id="{B37637C6-9FDF-FFDB-CCD8-9526E52EC2A3}"/>
              </a:ext>
            </a:extLst>
          </p:cNvPr>
          <p:cNvSpPr txBox="1">
            <a:spLocks/>
          </p:cNvSpPr>
          <p:nvPr/>
        </p:nvSpPr>
        <p:spPr>
          <a:xfrm>
            <a:off x="8063036" y="465817"/>
            <a:ext cx="3544763" cy="732660"/>
          </a:xfrm>
          <a:prstGeom prst="rect">
            <a:avLst/>
          </a:prstGeom>
        </p:spPr>
        <p:txBody>
          <a:bodyPr vert="horz" lIns="0" tIns="0" rIns="0" bIns="0" rtlCol="0" anchor="b">
            <a:normAutofit fontScale="70000" lnSpcReduction="200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5100" dirty="0"/>
              <a:t>allusio</a:t>
            </a:r>
            <a:r>
              <a:rPr lang="en-US" sz="4600" dirty="0"/>
              <a:t>n</a:t>
            </a:r>
            <a:r>
              <a:rPr lang="en-US" sz="3200" dirty="0"/>
              <a:t>	</a:t>
            </a:r>
          </a:p>
        </p:txBody>
      </p:sp>
    </p:spTree>
    <p:extLst>
      <p:ext uri="{BB962C8B-B14F-4D97-AF65-F5344CB8AC3E}">
        <p14:creationId xmlns:p14="http://schemas.microsoft.com/office/powerpoint/2010/main" val="2335030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496389" y="5128415"/>
            <a:ext cx="197678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‘Coming to America’, 1988 </a:t>
            </a:r>
          </a:p>
        </p:txBody>
      </p:sp>
      <p:pic>
        <p:nvPicPr>
          <p:cNvPr id="8194" name="Picture 2" descr="page29image2966128">
            <a:extLst>
              <a:ext uri="{FF2B5EF4-FFF2-40B4-BE49-F238E27FC236}">
                <a16:creationId xmlns:a16="http://schemas.microsoft.com/office/drawing/2014/main" id="{FC73C9F9-BE56-8144-A49D-3E7217E47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599" y="2354384"/>
            <a:ext cx="4521200" cy="254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41717E9-8682-0D4D-8039-2041AACFD44D}"/>
              </a:ext>
            </a:extLst>
          </p:cNvPr>
          <p:cNvSpPr txBox="1"/>
          <p:nvPr/>
        </p:nvSpPr>
        <p:spPr>
          <a:xfrm>
            <a:off x="9559888" y="5128415"/>
            <a:ext cx="2135724" cy="646331"/>
          </a:xfrm>
          <a:prstGeom prst="rect">
            <a:avLst/>
          </a:prstGeom>
          <a:noFill/>
        </p:spPr>
        <p:txBody>
          <a:bodyPr wrap="square">
            <a:spAutoFit/>
          </a:bodyPr>
          <a:lstStyle/>
          <a:p>
            <a:pPr algn="r"/>
            <a:r>
              <a:rPr lang="en-GB" sz="1800" dirty="0">
                <a:effectLst/>
                <a:latin typeface="+mj-lt"/>
              </a:rPr>
              <a:t>‘Coming to America’, 2018</a:t>
            </a:r>
            <a:endParaRPr lang="en-GB" dirty="0">
              <a:latin typeface="+mj-lt"/>
            </a:endParaRPr>
          </a:p>
        </p:txBody>
      </p:sp>
      <p:sp>
        <p:nvSpPr>
          <p:cNvPr id="9" name="Title 1">
            <a:extLst>
              <a:ext uri="{FF2B5EF4-FFF2-40B4-BE49-F238E27FC236}">
                <a16:creationId xmlns:a16="http://schemas.microsoft.com/office/drawing/2014/main" id="{3A1AF71A-65A7-F82E-0977-B88A0BEB0702}"/>
              </a:ext>
            </a:extLst>
          </p:cNvPr>
          <p:cNvSpPr>
            <a:spLocks noGrp="1"/>
          </p:cNvSpPr>
          <p:nvPr>
            <p:ph type="title"/>
          </p:nvPr>
        </p:nvSpPr>
        <p:spPr>
          <a:xfrm>
            <a:off x="4655427" y="96255"/>
            <a:ext cx="2881144" cy="859269"/>
          </a:xfrm>
        </p:spPr>
        <p:txBody>
          <a:bodyPr>
            <a:normAutofit/>
          </a:bodyPr>
          <a:lstStyle/>
          <a:p>
            <a:r>
              <a:rPr lang="en-US" dirty="0"/>
              <a:t>Mash up</a:t>
            </a:r>
            <a:endParaRPr lang="en-US" sz="4000" dirty="0"/>
          </a:p>
        </p:txBody>
      </p:sp>
      <p:sp>
        <p:nvSpPr>
          <p:cNvPr id="11" name="Title 1">
            <a:extLst>
              <a:ext uri="{FF2B5EF4-FFF2-40B4-BE49-F238E27FC236}">
                <a16:creationId xmlns:a16="http://schemas.microsoft.com/office/drawing/2014/main" id="{C257C419-EE06-D34C-30A4-5FFC18E4314F}"/>
              </a:ext>
            </a:extLst>
          </p:cNvPr>
          <p:cNvSpPr txBox="1">
            <a:spLocks/>
          </p:cNvSpPr>
          <p:nvPr/>
        </p:nvSpPr>
        <p:spPr>
          <a:xfrm>
            <a:off x="1235270" y="0"/>
            <a:ext cx="3080825" cy="955524"/>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parody</a:t>
            </a:r>
            <a:endParaRPr lang="en-US" sz="4000" dirty="0"/>
          </a:p>
        </p:txBody>
      </p:sp>
      <p:sp>
        <p:nvSpPr>
          <p:cNvPr id="12" name="Title 1">
            <a:extLst>
              <a:ext uri="{FF2B5EF4-FFF2-40B4-BE49-F238E27FC236}">
                <a16:creationId xmlns:a16="http://schemas.microsoft.com/office/drawing/2014/main" id="{B37637C6-9FDF-FFDB-CCD8-9526E52EC2A3}"/>
              </a:ext>
            </a:extLst>
          </p:cNvPr>
          <p:cNvSpPr txBox="1">
            <a:spLocks/>
          </p:cNvSpPr>
          <p:nvPr/>
        </p:nvSpPr>
        <p:spPr>
          <a:xfrm>
            <a:off x="8402367" y="477762"/>
            <a:ext cx="3544763" cy="732660"/>
          </a:xfrm>
          <a:prstGeom prst="rect">
            <a:avLst/>
          </a:prstGeom>
        </p:spPr>
        <p:txBody>
          <a:bodyPr vert="horz" lIns="0" tIns="0" rIns="0" bIns="0" rtlCol="0" anchor="b">
            <a:normAutofit fontScale="70000" lnSpcReduction="200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5100" dirty="0"/>
              <a:t>allusio</a:t>
            </a:r>
            <a:r>
              <a:rPr lang="en-US" sz="4600" dirty="0"/>
              <a:t>n</a:t>
            </a:r>
            <a:r>
              <a:rPr lang="en-US" sz="3200" dirty="0"/>
              <a:t>	</a:t>
            </a:r>
          </a:p>
        </p:txBody>
      </p:sp>
      <p:pic>
        <p:nvPicPr>
          <p:cNvPr id="3" name="Picture 2" descr="Website, calendar&#10;&#10;Description automatically generated">
            <a:extLst>
              <a:ext uri="{FF2B5EF4-FFF2-40B4-BE49-F238E27FC236}">
                <a16:creationId xmlns:a16="http://schemas.microsoft.com/office/drawing/2014/main" id="{5BA38B64-2292-47F2-F01E-015B4E0EB23E}"/>
              </a:ext>
            </a:extLst>
          </p:cNvPr>
          <p:cNvPicPr>
            <a:picLocks noChangeAspect="1"/>
          </p:cNvPicPr>
          <p:nvPr/>
        </p:nvPicPr>
        <p:blipFill>
          <a:blip r:embed="rId3"/>
          <a:stretch>
            <a:fillRect/>
          </a:stretch>
        </p:blipFill>
        <p:spPr>
          <a:xfrm>
            <a:off x="2971443" y="1354267"/>
            <a:ext cx="6249113" cy="4743645"/>
          </a:xfrm>
          <a:prstGeom prst="rect">
            <a:avLst/>
          </a:prstGeom>
        </p:spPr>
      </p:pic>
    </p:spTree>
    <p:extLst>
      <p:ext uri="{BB962C8B-B14F-4D97-AF65-F5344CB8AC3E}">
        <p14:creationId xmlns:p14="http://schemas.microsoft.com/office/powerpoint/2010/main" val="205295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368210" y="4851003"/>
            <a:ext cx="206623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‘Absolut Perfection’ advert, 1981 </a:t>
            </a:r>
          </a:p>
        </p:txBody>
      </p:sp>
      <p:pic>
        <p:nvPicPr>
          <p:cNvPr id="8194" name="Picture 2" descr="page29image2966128">
            <a:extLst>
              <a:ext uri="{FF2B5EF4-FFF2-40B4-BE49-F238E27FC236}">
                <a16:creationId xmlns:a16="http://schemas.microsoft.com/office/drawing/2014/main" id="{FC73C9F9-BE56-8144-A49D-3E7217E47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599" y="2354384"/>
            <a:ext cx="4521200" cy="254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41717E9-8682-0D4D-8039-2041AACFD44D}"/>
              </a:ext>
            </a:extLst>
          </p:cNvPr>
          <p:cNvSpPr txBox="1"/>
          <p:nvPr/>
        </p:nvSpPr>
        <p:spPr>
          <a:xfrm>
            <a:off x="9635903" y="4851003"/>
            <a:ext cx="2187887" cy="923330"/>
          </a:xfrm>
          <a:prstGeom prst="rect">
            <a:avLst/>
          </a:prstGeom>
          <a:noFill/>
        </p:spPr>
        <p:txBody>
          <a:bodyPr wrap="square">
            <a:spAutoFit/>
          </a:bodyPr>
          <a:lstStyle/>
          <a:p>
            <a:pPr algn="r"/>
            <a:r>
              <a:rPr lang="en-GB" dirty="0"/>
              <a:t>‘Absolut Impotence’ by </a:t>
            </a:r>
            <a:r>
              <a:rPr lang="en-GB" dirty="0" err="1"/>
              <a:t>Adbusters</a:t>
            </a:r>
            <a:r>
              <a:rPr lang="en-GB" dirty="0"/>
              <a:t>, 1992 </a:t>
            </a:r>
          </a:p>
        </p:txBody>
      </p:sp>
      <p:pic>
        <p:nvPicPr>
          <p:cNvPr id="10241" name="Picture 1">
            <a:extLst>
              <a:ext uri="{FF2B5EF4-FFF2-40B4-BE49-F238E27FC236}">
                <a16:creationId xmlns:a16="http://schemas.microsoft.com/office/drawing/2014/main" id="{CA5E9BD4-C46B-8242-B852-92987051248E}"/>
              </a:ext>
            </a:extLst>
          </p:cNvPr>
          <p:cNvPicPr>
            <a:picLocks noChangeAspect="1" noChangeArrowheads="1"/>
          </p:cNvPicPr>
          <p:nvPr/>
        </p:nvPicPr>
        <p:blipFill>
          <a:blip r:embed="rId3"/>
          <a:srcRect/>
          <a:stretch/>
        </p:blipFill>
        <p:spPr bwMode="auto">
          <a:xfrm>
            <a:off x="2591346" y="1284680"/>
            <a:ext cx="3503290" cy="4489653"/>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19B91241-544C-DF42-824A-C932B429748D}"/>
              </a:ext>
            </a:extLst>
          </p:cNvPr>
          <p:cNvPicPr>
            <a:picLocks noChangeAspect="1" noChangeArrowheads="1"/>
          </p:cNvPicPr>
          <p:nvPr/>
        </p:nvPicPr>
        <p:blipFill>
          <a:blip r:embed="rId4"/>
          <a:srcRect/>
          <a:stretch/>
        </p:blipFill>
        <p:spPr bwMode="auto">
          <a:xfrm>
            <a:off x="6251537" y="1284680"/>
            <a:ext cx="3307845" cy="448965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E5F8B70-2CFF-96D1-3B36-FD6F436375A3}"/>
              </a:ext>
            </a:extLst>
          </p:cNvPr>
          <p:cNvSpPr>
            <a:spLocks noGrp="1"/>
          </p:cNvSpPr>
          <p:nvPr>
            <p:ph type="title"/>
          </p:nvPr>
        </p:nvSpPr>
        <p:spPr>
          <a:xfrm>
            <a:off x="8768100" y="315150"/>
            <a:ext cx="2839699" cy="628680"/>
          </a:xfrm>
        </p:spPr>
        <p:txBody>
          <a:bodyPr>
            <a:normAutofit/>
          </a:bodyPr>
          <a:lstStyle/>
          <a:p>
            <a:r>
              <a:rPr lang="en-US" sz="3200" dirty="0"/>
              <a:t>Parody</a:t>
            </a:r>
            <a:r>
              <a:rPr lang="en-US" dirty="0"/>
              <a:t>	</a:t>
            </a:r>
          </a:p>
        </p:txBody>
      </p:sp>
      <p:sp>
        <p:nvSpPr>
          <p:cNvPr id="8" name="Title 1">
            <a:extLst>
              <a:ext uri="{FF2B5EF4-FFF2-40B4-BE49-F238E27FC236}">
                <a16:creationId xmlns:a16="http://schemas.microsoft.com/office/drawing/2014/main" id="{78CC2EFE-07E7-7533-7B35-5BB70919DD13}"/>
              </a:ext>
            </a:extLst>
          </p:cNvPr>
          <p:cNvSpPr txBox="1">
            <a:spLocks/>
          </p:cNvSpPr>
          <p:nvPr/>
        </p:nvSpPr>
        <p:spPr>
          <a:xfrm>
            <a:off x="5025857" y="315150"/>
            <a:ext cx="3052906"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Allusion</a:t>
            </a:r>
          </a:p>
        </p:txBody>
      </p:sp>
      <p:sp>
        <p:nvSpPr>
          <p:cNvPr id="9" name="Title 1">
            <a:extLst>
              <a:ext uri="{FF2B5EF4-FFF2-40B4-BE49-F238E27FC236}">
                <a16:creationId xmlns:a16="http://schemas.microsoft.com/office/drawing/2014/main" id="{67ED9E72-C57D-F2CA-DE65-22892B675008}"/>
              </a:ext>
            </a:extLst>
          </p:cNvPr>
          <p:cNvSpPr txBox="1">
            <a:spLocks/>
          </p:cNvSpPr>
          <p:nvPr/>
        </p:nvSpPr>
        <p:spPr>
          <a:xfrm>
            <a:off x="389918" y="315150"/>
            <a:ext cx="4635939"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repurposing</a:t>
            </a:r>
          </a:p>
        </p:txBody>
      </p:sp>
    </p:spTree>
    <p:extLst>
      <p:ext uri="{BB962C8B-B14F-4D97-AF65-F5344CB8AC3E}">
        <p14:creationId xmlns:p14="http://schemas.microsoft.com/office/powerpoint/2010/main" val="2207995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86856" y="4622200"/>
            <a:ext cx="215225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‘Raising the Flag on Iwo Jima’ photographed by Louis </a:t>
            </a:r>
            <a:r>
              <a:rPr lang="en-GB" dirty="0" err="1"/>
              <a:t>Lowery</a:t>
            </a:r>
            <a:r>
              <a:rPr lang="en-GB" dirty="0"/>
              <a:t>, 1945 </a:t>
            </a:r>
          </a:p>
        </p:txBody>
      </p:sp>
      <p:pic>
        <p:nvPicPr>
          <p:cNvPr id="8194" name="Picture 2" descr="page29image2966128">
            <a:extLst>
              <a:ext uri="{FF2B5EF4-FFF2-40B4-BE49-F238E27FC236}">
                <a16:creationId xmlns:a16="http://schemas.microsoft.com/office/drawing/2014/main" id="{FC73C9F9-BE56-8144-A49D-3E7217E47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599" y="2354384"/>
            <a:ext cx="4521200" cy="254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41717E9-8682-0D4D-8039-2041AACFD44D}"/>
              </a:ext>
            </a:extLst>
          </p:cNvPr>
          <p:cNvSpPr txBox="1"/>
          <p:nvPr/>
        </p:nvSpPr>
        <p:spPr>
          <a:xfrm>
            <a:off x="5177107" y="5659174"/>
            <a:ext cx="6101860" cy="369332"/>
          </a:xfrm>
          <a:prstGeom prst="rect">
            <a:avLst/>
          </a:prstGeom>
          <a:noFill/>
        </p:spPr>
        <p:txBody>
          <a:bodyPr wrap="square">
            <a:spAutoFit/>
          </a:bodyPr>
          <a:lstStyle/>
          <a:p>
            <a:pPr algn="r"/>
            <a:r>
              <a:rPr lang="en-GB" dirty="0"/>
              <a:t>‘Outside Help’, by Mike Luckovich, 2022 </a:t>
            </a:r>
          </a:p>
        </p:txBody>
      </p:sp>
      <p:pic>
        <p:nvPicPr>
          <p:cNvPr id="3" name="Picture 2" descr="A group of soldiers carrying a flag&#10;&#10;Description automatically generated with medium confidence">
            <a:extLst>
              <a:ext uri="{FF2B5EF4-FFF2-40B4-BE49-F238E27FC236}">
                <a16:creationId xmlns:a16="http://schemas.microsoft.com/office/drawing/2014/main" id="{78EB3FAA-B168-414B-328C-121EFFC07FA8}"/>
              </a:ext>
            </a:extLst>
          </p:cNvPr>
          <p:cNvPicPr>
            <a:picLocks noChangeAspect="1"/>
          </p:cNvPicPr>
          <p:nvPr/>
        </p:nvPicPr>
        <p:blipFill>
          <a:blip r:embed="rId3"/>
          <a:stretch>
            <a:fillRect/>
          </a:stretch>
        </p:blipFill>
        <p:spPr>
          <a:xfrm>
            <a:off x="2239108" y="1497133"/>
            <a:ext cx="3546292" cy="453137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01D1ECF0-C457-4621-74FB-1916C9576E36}"/>
              </a:ext>
            </a:extLst>
          </p:cNvPr>
          <p:cNvPicPr>
            <a:picLocks noChangeAspect="1"/>
          </p:cNvPicPr>
          <p:nvPr/>
        </p:nvPicPr>
        <p:blipFill rotWithShape="1">
          <a:blip r:embed="rId4"/>
          <a:srcRect l="9522" r="10198"/>
          <a:stretch/>
        </p:blipFill>
        <p:spPr>
          <a:xfrm>
            <a:off x="5785400" y="1500370"/>
            <a:ext cx="5508155" cy="3860493"/>
          </a:xfrm>
          <a:prstGeom prst="rect">
            <a:avLst/>
          </a:prstGeom>
        </p:spPr>
      </p:pic>
      <p:sp>
        <p:nvSpPr>
          <p:cNvPr id="11" name="Title 1">
            <a:extLst>
              <a:ext uri="{FF2B5EF4-FFF2-40B4-BE49-F238E27FC236}">
                <a16:creationId xmlns:a16="http://schemas.microsoft.com/office/drawing/2014/main" id="{63497A00-60DE-20FE-EA96-8BA182567712}"/>
              </a:ext>
            </a:extLst>
          </p:cNvPr>
          <p:cNvSpPr>
            <a:spLocks noGrp="1"/>
          </p:cNvSpPr>
          <p:nvPr>
            <p:ph type="title"/>
          </p:nvPr>
        </p:nvSpPr>
        <p:spPr>
          <a:xfrm>
            <a:off x="3854212" y="441446"/>
            <a:ext cx="3052906" cy="628680"/>
          </a:xfrm>
        </p:spPr>
        <p:txBody>
          <a:bodyPr>
            <a:normAutofit/>
          </a:bodyPr>
          <a:lstStyle/>
          <a:p>
            <a:r>
              <a:rPr lang="en-US" sz="3200" dirty="0"/>
              <a:t>Allusion</a:t>
            </a:r>
          </a:p>
        </p:txBody>
      </p:sp>
      <p:sp>
        <p:nvSpPr>
          <p:cNvPr id="12" name="Title 1">
            <a:extLst>
              <a:ext uri="{FF2B5EF4-FFF2-40B4-BE49-F238E27FC236}">
                <a16:creationId xmlns:a16="http://schemas.microsoft.com/office/drawing/2014/main" id="{07619862-CD1B-CF90-0301-AA2FC6BD1E4E}"/>
              </a:ext>
            </a:extLst>
          </p:cNvPr>
          <p:cNvSpPr txBox="1">
            <a:spLocks/>
          </p:cNvSpPr>
          <p:nvPr/>
        </p:nvSpPr>
        <p:spPr>
          <a:xfrm>
            <a:off x="712655" y="441446"/>
            <a:ext cx="3052906" cy="628680"/>
          </a:xfrm>
          <a:prstGeom prst="rect">
            <a:avLst/>
          </a:prstGeom>
        </p:spPr>
        <p:txBody>
          <a:bodyPr vert="horz" lIns="0" tIns="0" rIns="0" bIns="0" rtlCol="0" anchor="b">
            <a:normAutofit fontScale="900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Pastiche	</a:t>
            </a:r>
          </a:p>
        </p:txBody>
      </p:sp>
      <p:sp>
        <p:nvSpPr>
          <p:cNvPr id="13" name="Title 1">
            <a:extLst>
              <a:ext uri="{FF2B5EF4-FFF2-40B4-BE49-F238E27FC236}">
                <a16:creationId xmlns:a16="http://schemas.microsoft.com/office/drawing/2014/main" id="{24D33035-255B-AD64-FAEA-3C0E8D72B156}"/>
              </a:ext>
            </a:extLst>
          </p:cNvPr>
          <p:cNvSpPr txBox="1">
            <a:spLocks/>
          </p:cNvSpPr>
          <p:nvPr/>
        </p:nvSpPr>
        <p:spPr>
          <a:xfrm>
            <a:off x="7192710" y="441446"/>
            <a:ext cx="4521201"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3200" dirty="0"/>
              <a:t>repurposing</a:t>
            </a:r>
          </a:p>
        </p:txBody>
      </p:sp>
    </p:spTree>
    <p:extLst>
      <p:ext uri="{BB962C8B-B14F-4D97-AF65-F5344CB8AC3E}">
        <p14:creationId xmlns:p14="http://schemas.microsoft.com/office/powerpoint/2010/main" val="2839255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467258" y="4147348"/>
            <a:ext cx="190644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dirty="0">
                <a:latin typeface="+mj-lt"/>
                <a:ea typeface="Poppins" pitchFamily="2" charset="77"/>
              </a:rPr>
              <a:t>‘I Want You for U.S. Army’ from painting by James Montgomery Flagg, 1941 </a:t>
            </a:r>
            <a:endParaRPr lang="en-US" altLang="en-US" sz="1200" dirty="0">
              <a:latin typeface="+mj-lt"/>
            </a:endParaRPr>
          </a:p>
        </p:txBody>
      </p:sp>
      <p:sp>
        <p:nvSpPr>
          <p:cNvPr id="11" name="TextBox 10">
            <a:extLst>
              <a:ext uri="{FF2B5EF4-FFF2-40B4-BE49-F238E27FC236}">
                <a16:creationId xmlns:a16="http://schemas.microsoft.com/office/drawing/2014/main" id="{89B67B74-E5F1-ED4B-BD4D-8F91A7649ADB}"/>
              </a:ext>
            </a:extLst>
          </p:cNvPr>
          <p:cNvSpPr txBox="1"/>
          <p:nvPr/>
        </p:nvSpPr>
        <p:spPr>
          <a:xfrm>
            <a:off x="10066435" y="4701345"/>
            <a:ext cx="1801089" cy="1200329"/>
          </a:xfrm>
          <a:prstGeom prst="rect">
            <a:avLst/>
          </a:prstGeom>
          <a:noFill/>
        </p:spPr>
        <p:txBody>
          <a:bodyPr wrap="square">
            <a:spAutoFit/>
          </a:bodyPr>
          <a:lstStyle/>
          <a:p>
            <a:pPr algn="r"/>
            <a:r>
              <a:rPr lang="en-GB" dirty="0"/>
              <a:t>‘Lord Kitchener wants you’ by Alfred </a:t>
            </a:r>
            <a:r>
              <a:rPr lang="en-GB" dirty="0" err="1"/>
              <a:t>Leete</a:t>
            </a:r>
            <a:r>
              <a:rPr lang="en-GB" dirty="0"/>
              <a:t>, 1914 </a:t>
            </a:r>
          </a:p>
        </p:txBody>
      </p:sp>
      <p:pic>
        <p:nvPicPr>
          <p:cNvPr id="5122" name="Picture 2" descr="page15image2919680">
            <a:extLst>
              <a:ext uri="{FF2B5EF4-FFF2-40B4-BE49-F238E27FC236}">
                <a16:creationId xmlns:a16="http://schemas.microsoft.com/office/drawing/2014/main" id="{03ED3592-8483-B548-AA4B-693A860620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2308" y="1500553"/>
            <a:ext cx="3507762" cy="4729089"/>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page17image3036656">
            <a:extLst>
              <a:ext uri="{FF2B5EF4-FFF2-40B4-BE49-F238E27FC236}">
                <a16:creationId xmlns:a16="http://schemas.microsoft.com/office/drawing/2014/main" id="{38A1C8A9-B253-0B46-BDFB-CEDB94BC2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0070" y="1500553"/>
            <a:ext cx="3157404" cy="472909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CD5B6A2B-A09A-B735-603C-D9FC4CCA50D2}"/>
              </a:ext>
            </a:extLst>
          </p:cNvPr>
          <p:cNvSpPr>
            <a:spLocks noGrp="1"/>
          </p:cNvSpPr>
          <p:nvPr>
            <p:ph type="title"/>
          </p:nvPr>
        </p:nvSpPr>
        <p:spPr>
          <a:xfrm>
            <a:off x="467258" y="182880"/>
            <a:ext cx="3395012" cy="876832"/>
          </a:xfrm>
        </p:spPr>
        <p:txBody>
          <a:bodyPr>
            <a:normAutofit/>
          </a:bodyPr>
          <a:lstStyle/>
          <a:p>
            <a:r>
              <a:rPr lang="en-US" dirty="0"/>
              <a:t>imitation</a:t>
            </a:r>
          </a:p>
        </p:txBody>
      </p:sp>
      <p:sp>
        <p:nvSpPr>
          <p:cNvPr id="8" name="Title 1">
            <a:extLst>
              <a:ext uri="{FF2B5EF4-FFF2-40B4-BE49-F238E27FC236}">
                <a16:creationId xmlns:a16="http://schemas.microsoft.com/office/drawing/2014/main" id="{1DF4EA35-EDDF-7623-2AC4-5D7CBA5B62D6}"/>
              </a:ext>
            </a:extLst>
          </p:cNvPr>
          <p:cNvSpPr txBox="1">
            <a:spLocks/>
          </p:cNvSpPr>
          <p:nvPr/>
        </p:nvSpPr>
        <p:spPr>
          <a:xfrm>
            <a:off x="4272025" y="189941"/>
            <a:ext cx="4010863" cy="876832"/>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plagiarism</a:t>
            </a:r>
          </a:p>
        </p:txBody>
      </p:sp>
      <p:sp>
        <p:nvSpPr>
          <p:cNvPr id="9" name="Title 1">
            <a:extLst>
              <a:ext uri="{FF2B5EF4-FFF2-40B4-BE49-F238E27FC236}">
                <a16:creationId xmlns:a16="http://schemas.microsoft.com/office/drawing/2014/main" id="{B43B813B-6708-BF72-C33A-A0A3471F903A}"/>
              </a:ext>
            </a:extLst>
          </p:cNvPr>
          <p:cNvSpPr txBox="1">
            <a:spLocks/>
          </p:cNvSpPr>
          <p:nvPr/>
        </p:nvSpPr>
        <p:spPr>
          <a:xfrm>
            <a:off x="8692644" y="351692"/>
            <a:ext cx="2747581" cy="713591"/>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homage</a:t>
            </a:r>
          </a:p>
        </p:txBody>
      </p:sp>
    </p:spTree>
    <p:extLst>
      <p:ext uri="{BB962C8B-B14F-4D97-AF65-F5344CB8AC3E}">
        <p14:creationId xmlns:p14="http://schemas.microsoft.com/office/powerpoint/2010/main" val="3810327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577864" y="5658530"/>
            <a:ext cx="520753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‘Road Runner’ cartoon by Warner Bros, 1966</a:t>
            </a:r>
          </a:p>
        </p:txBody>
      </p:sp>
      <p:pic>
        <p:nvPicPr>
          <p:cNvPr id="8194" name="Picture 2" descr="page29image2966128">
            <a:extLst>
              <a:ext uri="{FF2B5EF4-FFF2-40B4-BE49-F238E27FC236}">
                <a16:creationId xmlns:a16="http://schemas.microsoft.com/office/drawing/2014/main" id="{FC73C9F9-BE56-8144-A49D-3E7217E47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599" y="2354384"/>
            <a:ext cx="4521200" cy="254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41717E9-8682-0D4D-8039-2041AACFD44D}"/>
              </a:ext>
            </a:extLst>
          </p:cNvPr>
          <p:cNvSpPr txBox="1"/>
          <p:nvPr/>
        </p:nvSpPr>
        <p:spPr>
          <a:xfrm>
            <a:off x="5191695" y="5658530"/>
            <a:ext cx="6101860" cy="369332"/>
          </a:xfrm>
          <a:prstGeom prst="rect">
            <a:avLst/>
          </a:prstGeom>
          <a:noFill/>
        </p:spPr>
        <p:txBody>
          <a:bodyPr wrap="square">
            <a:spAutoFit/>
          </a:bodyPr>
          <a:lstStyle/>
          <a:p>
            <a:pPr algn="r"/>
            <a:r>
              <a:rPr lang="en-GB" dirty="0"/>
              <a:t>‘Caution Tunnel Ahead’ by Dave </a:t>
            </a:r>
            <a:r>
              <a:rPr lang="en-GB" dirty="0" err="1"/>
              <a:t>Nestler</a:t>
            </a:r>
            <a:r>
              <a:rPr lang="en-GB" dirty="0"/>
              <a:t>, 2016 </a:t>
            </a:r>
          </a:p>
        </p:txBody>
      </p:sp>
      <p:pic>
        <p:nvPicPr>
          <p:cNvPr id="3" name="Picture 2">
            <a:extLst>
              <a:ext uri="{FF2B5EF4-FFF2-40B4-BE49-F238E27FC236}">
                <a16:creationId xmlns:a16="http://schemas.microsoft.com/office/drawing/2014/main" id="{78EB3FAA-B168-414B-328C-121EFFC07FA8}"/>
              </a:ext>
            </a:extLst>
          </p:cNvPr>
          <p:cNvPicPr>
            <a:picLocks noChangeAspect="1"/>
          </p:cNvPicPr>
          <p:nvPr/>
        </p:nvPicPr>
        <p:blipFill>
          <a:blip r:embed="rId3"/>
          <a:srcRect/>
          <a:stretch/>
        </p:blipFill>
        <p:spPr>
          <a:xfrm>
            <a:off x="577864" y="1830318"/>
            <a:ext cx="5499292" cy="3557353"/>
          </a:xfrm>
          <a:prstGeom prst="rect">
            <a:avLst/>
          </a:prstGeom>
        </p:spPr>
      </p:pic>
      <p:pic>
        <p:nvPicPr>
          <p:cNvPr id="5" name="Picture 4">
            <a:extLst>
              <a:ext uri="{FF2B5EF4-FFF2-40B4-BE49-F238E27FC236}">
                <a16:creationId xmlns:a16="http://schemas.microsoft.com/office/drawing/2014/main" id="{01D1ECF0-C457-4621-74FB-1916C9576E36}"/>
              </a:ext>
            </a:extLst>
          </p:cNvPr>
          <p:cNvPicPr>
            <a:picLocks noChangeAspect="1"/>
          </p:cNvPicPr>
          <p:nvPr/>
        </p:nvPicPr>
        <p:blipFill>
          <a:blip r:embed="rId4"/>
          <a:srcRect l="4045" r="4045"/>
          <a:stretch/>
        </p:blipFill>
        <p:spPr>
          <a:xfrm>
            <a:off x="6217920" y="1830318"/>
            <a:ext cx="5075635" cy="3557353"/>
          </a:xfrm>
          <a:prstGeom prst="rect">
            <a:avLst/>
          </a:prstGeom>
        </p:spPr>
      </p:pic>
      <p:sp>
        <p:nvSpPr>
          <p:cNvPr id="11" name="Title 1">
            <a:extLst>
              <a:ext uri="{FF2B5EF4-FFF2-40B4-BE49-F238E27FC236}">
                <a16:creationId xmlns:a16="http://schemas.microsoft.com/office/drawing/2014/main" id="{63497A00-60DE-20FE-EA96-8BA182567712}"/>
              </a:ext>
            </a:extLst>
          </p:cNvPr>
          <p:cNvSpPr>
            <a:spLocks noGrp="1"/>
          </p:cNvSpPr>
          <p:nvPr>
            <p:ph type="title"/>
          </p:nvPr>
        </p:nvSpPr>
        <p:spPr>
          <a:xfrm>
            <a:off x="4501714" y="408195"/>
            <a:ext cx="4037763" cy="628680"/>
          </a:xfrm>
        </p:spPr>
        <p:txBody>
          <a:bodyPr>
            <a:normAutofit/>
          </a:bodyPr>
          <a:lstStyle/>
          <a:p>
            <a:r>
              <a:rPr lang="en-US" dirty="0"/>
              <a:t>imitation</a:t>
            </a:r>
          </a:p>
        </p:txBody>
      </p:sp>
      <p:sp>
        <p:nvSpPr>
          <p:cNvPr id="12" name="Title 1">
            <a:extLst>
              <a:ext uri="{FF2B5EF4-FFF2-40B4-BE49-F238E27FC236}">
                <a16:creationId xmlns:a16="http://schemas.microsoft.com/office/drawing/2014/main" id="{07619862-CD1B-CF90-0301-AA2FC6BD1E4E}"/>
              </a:ext>
            </a:extLst>
          </p:cNvPr>
          <p:cNvSpPr txBox="1">
            <a:spLocks/>
          </p:cNvSpPr>
          <p:nvPr/>
        </p:nvSpPr>
        <p:spPr>
          <a:xfrm>
            <a:off x="766250" y="249316"/>
            <a:ext cx="2945715" cy="787559"/>
          </a:xfrm>
          <a:prstGeom prst="rect">
            <a:avLst/>
          </a:prstGeom>
        </p:spPr>
        <p:txBody>
          <a:bodyPr vert="horz" lIns="0" tIns="0" rIns="0" bIns="0" rtlCol="0" anchor="b">
            <a:normAutofit fontScale="75000" lnSpcReduction="200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sz="4400" dirty="0"/>
              <a:t>Mash up</a:t>
            </a:r>
            <a:r>
              <a:rPr lang="en-US" dirty="0"/>
              <a:t>	</a:t>
            </a:r>
          </a:p>
        </p:txBody>
      </p:sp>
      <p:sp>
        <p:nvSpPr>
          <p:cNvPr id="13" name="Title 1">
            <a:extLst>
              <a:ext uri="{FF2B5EF4-FFF2-40B4-BE49-F238E27FC236}">
                <a16:creationId xmlns:a16="http://schemas.microsoft.com/office/drawing/2014/main" id="{24D33035-255B-AD64-FAEA-3C0E8D72B156}"/>
              </a:ext>
            </a:extLst>
          </p:cNvPr>
          <p:cNvSpPr txBox="1">
            <a:spLocks/>
          </p:cNvSpPr>
          <p:nvPr/>
        </p:nvSpPr>
        <p:spPr>
          <a:xfrm>
            <a:off x="9139094" y="408195"/>
            <a:ext cx="3052906"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satire</a:t>
            </a:r>
          </a:p>
        </p:txBody>
      </p:sp>
    </p:spTree>
    <p:extLst>
      <p:ext uri="{BB962C8B-B14F-4D97-AF65-F5344CB8AC3E}">
        <p14:creationId xmlns:p14="http://schemas.microsoft.com/office/powerpoint/2010/main" val="4251866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1113564" y="5922241"/>
            <a:ext cx="55695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‘The East is Red’ propaganda poster, 1969 </a:t>
            </a:r>
          </a:p>
        </p:txBody>
      </p:sp>
      <p:pic>
        <p:nvPicPr>
          <p:cNvPr id="8194" name="Picture 2" descr="page29image2966128">
            <a:extLst>
              <a:ext uri="{FF2B5EF4-FFF2-40B4-BE49-F238E27FC236}">
                <a16:creationId xmlns:a16="http://schemas.microsoft.com/office/drawing/2014/main" id="{FC73C9F9-BE56-8144-A49D-3E7217E47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599" y="2354384"/>
            <a:ext cx="4521200" cy="254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41717E9-8682-0D4D-8039-2041AACFD44D}"/>
              </a:ext>
            </a:extLst>
          </p:cNvPr>
          <p:cNvSpPr txBox="1"/>
          <p:nvPr/>
        </p:nvSpPr>
        <p:spPr>
          <a:xfrm>
            <a:off x="4278630" y="5922241"/>
            <a:ext cx="6101860" cy="369332"/>
          </a:xfrm>
          <a:prstGeom prst="rect">
            <a:avLst/>
          </a:prstGeom>
          <a:noFill/>
        </p:spPr>
        <p:txBody>
          <a:bodyPr wrap="square">
            <a:spAutoFit/>
          </a:bodyPr>
          <a:lstStyle/>
          <a:p>
            <a:pPr algn="r"/>
            <a:r>
              <a:rPr lang="en-GB" dirty="0"/>
              <a:t>‘The Revolution is Now’ advert, 2008 </a:t>
            </a:r>
          </a:p>
        </p:txBody>
      </p:sp>
      <p:pic>
        <p:nvPicPr>
          <p:cNvPr id="11265" name="Picture 1">
            <a:extLst>
              <a:ext uri="{FF2B5EF4-FFF2-40B4-BE49-F238E27FC236}">
                <a16:creationId xmlns:a16="http://schemas.microsoft.com/office/drawing/2014/main" id="{7F087124-7206-AF48-A04E-73652D456AA8}"/>
              </a:ext>
            </a:extLst>
          </p:cNvPr>
          <p:cNvPicPr>
            <a:picLocks noChangeAspect="1" noChangeArrowheads="1"/>
          </p:cNvPicPr>
          <p:nvPr/>
        </p:nvPicPr>
        <p:blipFill>
          <a:blip r:embed="rId3"/>
          <a:srcRect/>
          <a:stretch/>
        </p:blipFill>
        <p:spPr bwMode="auto">
          <a:xfrm>
            <a:off x="1113564" y="1649119"/>
            <a:ext cx="6342964" cy="4224144"/>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a:extLst>
              <a:ext uri="{FF2B5EF4-FFF2-40B4-BE49-F238E27FC236}">
                <a16:creationId xmlns:a16="http://schemas.microsoft.com/office/drawing/2014/main" id="{14FFDD2D-6B64-624F-8904-7F668F7D472D}"/>
              </a:ext>
            </a:extLst>
          </p:cNvPr>
          <p:cNvPicPr>
            <a:picLocks noChangeAspect="1" noChangeArrowheads="1"/>
          </p:cNvPicPr>
          <p:nvPr/>
        </p:nvPicPr>
        <p:blipFill>
          <a:blip r:embed="rId4"/>
          <a:srcRect/>
          <a:stretch/>
        </p:blipFill>
        <p:spPr bwMode="auto">
          <a:xfrm>
            <a:off x="7456528" y="1649119"/>
            <a:ext cx="2923962" cy="422414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8CBCDCC8-43FA-B368-A02E-B6D3702B3A22}"/>
              </a:ext>
            </a:extLst>
          </p:cNvPr>
          <p:cNvSpPr>
            <a:spLocks noGrp="1"/>
          </p:cNvSpPr>
          <p:nvPr>
            <p:ph type="title"/>
          </p:nvPr>
        </p:nvSpPr>
        <p:spPr>
          <a:xfrm>
            <a:off x="741131" y="225083"/>
            <a:ext cx="3916583" cy="846052"/>
          </a:xfrm>
        </p:spPr>
        <p:txBody>
          <a:bodyPr>
            <a:noAutofit/>
          </a:bodyPr>
          <a:lstStyle/>
          <a:p>
            <a:r>
              <a:rPr lang="en-US" dirty="0"/>
              <a:t>plagiarism</a:t>
            </a:r>
          </a:p>
        </p:txBody>
      </p:sp>
      <p:sp>
        <p:nvSpPr>
          <p:cNvPr id="8" name="Title 1">
            <a:extLst>
              <a:ext uri="{FF2B5EF4-FFF2-40B4-BE49-F238E27FC236}">
                <a16:creationId xmlns:a16="http://schemas.microsoft.com/office/drawing/2014/main" id="{E4660A26-19EA-6E2E-DFF2-6FC3D32AF611}"/>
              </a:ext>
            </a:extLst>
          </p:cNvPr>
          <p:cNvSpPr txBox="1">
            <a:spLocks/>
          </p:cNvSpPr>
          <p:nvPr/>
        </p:nvSpPr>
        <p:spPr>
          <a:xfrm>
            <a:off x="5172636" y="442455"/>
            <a:ext cx="2761542"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spoof	</a:t>
            </a:r>
          </a:p>
        </p:txBody>
      </p:sp>
      <p:sp>
        <p:nvSpPr>
          <p:cNvPr id="9" name="Title 1">
            <a:extLst>
              <a:ext uri="{FF2B5EF4-FFF2-40B4-BE49-F238E27FC236}">
                <a16:creationId xmlns:a16="http://schemas.microsoft.com/office/drawing/2014/main" id="{13F13B20-C484-B071-D87F-280529047E6B}"/>
              </a:ext>
            </a:extLst>
          </p:cNvPr>
          <p:cNvSpPr txBox="1">
            <a:spLocks/>
          </p:cNvSpPr>
          <p:nvPr/>
        </p:nvSpPr>
        <p:spPr>
          <a:xfrm>
            <a:off x="8055855" y="442455"/>
            <a:ext cx="3395012" cy="628680"/>
          </a:xfrm>
          <a:prstGeom prst="rect">
            <a:avLst/>
          </a:prstGeom>
        </p:spPr>
        <p:txBody>
          <a:bodyPr vert="horz" lIns="0" tIns="0" rIns="0" bIns="0" rtlCol="0" anchor="b">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r>
              <a:rPr lang="en-US" dirty="0"/>
              <a:t>imitation</a:t>
            </a:r>
          </a:p>
        </p:txBody>
      </p:sp>
    </p:spTree>
    <p:extLst>
      <p:ext uri="{BB962C8B-B14F-4D97-AF65-F5344CB8AC3E}">
        <p14:creationId xmlns:p14="http://schemas.microsoft.com/office/powerpoint/2010/main" val="1809866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2006A-EC80-D064-FC1E-B2A3405EE6C9}"/>
              </a:ext>
            </a:extLst>
          </p:cNvPr>
          <p:cNvSpPr>
            <a:spLocks noGrp="1"/>
          </p:cNvSpPr>
          <p:nvPr>
            <p:ph type="title"/>
          </p:nvPr>
        </p:nvSpPr>
        <p:spPr>
          <a:xfrm>
            <a:off x="1371600" y="457200"/>
            <a:ext cx="4911393" cy="1556724"/>
          </a:xfrm>
        </p:spPr>
        <p:txBody>
          <a:bodyPr vert="horz" lIns="0" tIns="0" rIns="0" bIns="0" rtlCol="0" anchor="b">
            <a:normAutofit/>
          </a:bodyPr>
          <a:lstStyle/>
          <a:p>
            <a:r>
              <a:rPr lang="en-US" sz="3600"/>
              <a:t>Allusion</a:t>
            </a:r>
          </a:p>
        </p:txBody>
      </p:sp>
      <p:sp>
        <p:nvSpPr>
          <p:cNvPr id="4" name="Text Placeholder 3">
            <a:extLst>
              <a:ext uri="{FF2B5EF4-FFF2-40B4-BE49-F238E27FC236}">
                <a16:creationId xmlns:a16="http://schemas.microsoft.com/office/drawing/2014/main" id="{A1B5CFAB-3480-84D3-7049-45E2B1101331}"/>
              </a:ext>
            </a:extLst>
          </p:cNvPr>
          <p:cNvSpPr>
            <a:spLocks noGrp="1"/>
          </p:cNvSpPr>
          <p:nvPr>
            <p:ph type="body" sz="half" idx="2"/>
          </p:nvPr>
        </p:nvSpPr>
        <p:spPr>
          <a:xfrm>
            <a:off x="1371601" y="2345635"/>
            <a:ext cx="4911392" cy="3583940"/>
          </a:xfrm>
        </p:spPr>
        <p:txBody>
          <a:bodyPr vert="horz" lIns="0" tIns="0" rIns="0" bIns="0" rtlCol="0" anchor="t">
            <a:normAutofit/>
          </a:bodyPr>
          <a:lstStyle/>
          <a:p>
            <a:pPr indent="-228600">
              <a:buFont typeface="Arial" panose="020B0604020202020204" pitchFamily="34" charset="0"/>
              <a:buChar char="•"/>
            </a:pPr>
            <a:r>
              <a:rPr lang="en-US" dirty="0"/>
              <a:t>Muhammed Ali’s body is posed in the same position as Saint Sebastien and he is similarly pierced by arrows. </a:t>
            </a:r>
          </a:p>
          <a:p>
            <a:pPr indent="-228600">
              <a:buFont typeface="Arial" panose="020B0604020202020204" pitchFamily="34" charset="0"/>
              <a:buChar char="•"/>
            </a:pPr>
            <a:r>
              <a:rPr lang="en-US" dirty="0"/>
              <a:t>Readers who recognize the </a:t>
            </a:r>
            <a:r>
              <a:rPr lang="en-US" b="1" dirty="0"/>
              <a:t>allusion </a:t>
            </a:r>
            <a:r>
              <a:rPr lang="en-US" dirty="0"/>
              <a:t>will transfer the ideas of suffering and martyrdom onto the figure of Muhammed Ali. Perhaps the writer is also suggesting that Ali is more than mortal through allusion with a divine saint as well.</a:t>
            </a:r>
          </a:p>
        </p:txBody>
      </p:sp>
      <p:pic>
        <p:nvPicPr>
          <p:cNvPr id="5" name="Picture 2" descr="page3image3034992">
            <a:extLst>
              <a:ext uri="{FF2B5EF4-FFF2-40B4-BE49-F238E27FC236}">
                <a16:creationId xmlns:a16="http://schemas.microsoft.com/office/drawing/2014/main" id="{78C70092-0518-1709-72A1-856F402B43C9}"/>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7359" b="17359"/>
          <a:stretch>
            <a:fillRect/>
          </a:stretch>
        </p:blipFill>
        <p:spPr bwMode="auto">
          <a:xfrm>
            <a:off x="6644639" y="1070091"/>
            <a:ext cx="5090161" cy="4246592"/>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193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AC684A-E6C6-28A0-55D8-A31EC62CA82A}"/>
              </a:ext>
            </a:extLst>
          </p:cNvPr>
          <p:cNvSpPr>
            <a:spLocks noGrp="1"/>
          </p:cNvSpPr>
          <p:nvPr>
            <p:ph type="title"/>
          </p:nvPr>
        </p:nvSpPr>
        <p:spPr>
          <a:xfrm>
            <a:off x="1371598" y="462743"/>
            <a:ext cx="5327375" cy="1560022"/>
          </a:xfrm>
        </p:spPr>
        <p:txBody>
          <a:bodyPr vert="horz" lIns="0" tIns="0" rIns="0" bIns="0" rtlCol="0" anchor="b">
            <a:normAutofit/>
          </a:bodyPr>
          <a:lstStyle/>
          <a:p>
            <a:r>
              <a:rPr lang="en-US" sz="3600"/>
              <a:t>Plagiarism</a:t>
            </a:r>
          </a:p>
        </p:txBody>
      </p:sp>
      <p:sp>
        <p:nvSpPr>
          <p:cNvPr id="4" name="Text Placeholder 3">
            <a:extLst>
              <a:ext uri="{FF2B5EF4-FFF2-40B4-BE49-F238E27FC236}">
                <a16:creationId xmlns:a16="http://schemas.microsoft.com/office/drawing/2014/main" id="{89BF6C9B-7A1A-F227-4D0A-E31764E551C9}"/>
              </a:ext>
            </a:extLst>
          </p:cNvPr>
          <p:cNvSpPr>
            <a:spLocks noGrp="1"/>
          </p:cNvSpPr>
          <p:nvPr>
            <p:ph type="body" sz="half" idx="2"/>
          </p:nvPr>
        </p:nvSpPr>
        <p:spPr>
          <a:xfrm>
            <a:off x="1371600" y="2279374"/>
            <a:ext cx="5327373" cy="3601436"/>
          </a:xfrm>
        </p:spPr>
        <p:txBody>
          <a:bodyPr vert="horz" lIns="0" tIns="0" rIns="0" bIns="0" rtlCol="0">
            <a:normAutofit/>
          </a:bodyPr>
          <a:lstStyle/>
          <a:p>
            <a:pPr indent="-228600">
              <a:buFont typeface="Arial" panose="020B0604020202020204" pitchFamily="34" charset="0"/>
              <a:buChar char="•"/>
            </a:pPr>
            <a:r>
              <a:rPr lang="en-US" dirty="0"/>
              <a:t>As straightforward an example of plagiarism as one is likely to see, although </a:t>
            </a:r>
            <a:r>
              <a:rPr lang="en-US"/>
              <a:t>Mr</a:t>
            </a:r>
            <a:r>
              <a:rPr lang="en-US" dirty="0"/>
              <a:t> Brainwash would likely argue he is ‘referencing’ or ‘repurposing’. The image of Banksy’s ‘Girl with a Balloon’ is directly copied and, while many readers will recognize this as Banksy’s girl with a balloon, it is not altered or placed in a new context. Banksy made it as a piece of street art; </a:t>
            </a:r>
            <a:r>
              <a:rPr lang="en-US"/>
              <a:t>Mr</a:t>
            </a:r>
            <a:r>
              <a:rPr lang="en-US" dirty="0"/>
              <a:t> Brainwash uses it as a piece of art resembling street art. </a:t>
            </a:r>
            <a:endParaRPr lang="en-US"/>
          </a:p>
          <a:p>
            <a:pPr indent="-228600">
              <a:buFont typeface="Arial" panose="020B0604020202020204" pitchFamily="34" charset="0"/>
              <a:buChar char="•"/>
            </a:pPr>
            <a:r>
              <a:rPr lang="en-US" dirty="0"/>
              <a:t>Sharp-eyed readers will notice Andy Warhol’s soup cans and other motifs from popular culture in </a:t>
            </a:r>
            <a:r>
              <a:rPr lang="en-US"/>
              <a:t>Mr</a:t>
            </a:r>
            <a:r>
              <a:rPr lang="en-US" dirty="0"/>
              <a:t> </a:t>
            </a:r>
            <a:r>
              <a:rPr lang="en-US"/>
              <a:t>Brainwash’s</a:t>
            </a:r>
            <a:r>
              <a:rPr lang="en-US" dirty="0"/>
              <a:t> work, so this is a </a:t>
            </a:r>
            <a:r>
              <a:rPr lang="en-US" b="1" dirty="0"/>
              <a:t>mash up </a:t>
            </a:r>
            <a:r>
              <a:rPr lang="en-US" dirty="0"/>
              <a:t>as well.</a:t>
            </a:r>
            <a:endParaRPr lang="en-US"/>
          </a:p>
        </p:txBody>
      </p:sp>
      <p:sp>
        <p:nvSpPr>
          <p:cNvPr id="31" name="Rectangle 30">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a:extLst>
              <a:ext uri="{FF2B5EF4-FFF2-40B4-BE49-F238E27FC236}">
                <a16:creationId xmlns:a16="http://schemas.microsoft.com/office/drawing/2014/main" id="{48237FFD-8702-468D-9EA0-CC446155217B}"/>
              </a:ext>
            </a:extLst>
          </p:cNvPr>
          <p:cNvPicPr>
            <a:picLocks noGrp="1" noChangeAspect="1" noChangeArrowheads="1"/>
          </p:cNvPicPr>
          <p:nvPr>
            <p:ph idx="1"/>
          </p:nvPr>
        </p:nvPicPr>
        <p:blipFill>
          <a:blip r:embed="rId2"/>
          <a:stretch/>
        </p:blipFill>
        <p:spPr bwMode="auto">
          <a:xfrm>
            <a:off x="7595284" y="1028699"/>
            <a:ext cx="3651213" cy="485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620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A4850-E238-DA9B-74B0-AD0BAFEAC785}"/>
              </a:ext>
            </a:extLst>
          </p:cNvPr>
          <p:cNvSpPr>
            <a:spLocks noGrp="1"/>
          </p:cNvSpPr>
          <p:nvPr>
            <p:ph type="title"/>
          </p:nvPr>
        </p:nvSpPr>
        <p:spPr>
          <a:xfrm>
            <a:off x="1371600" y="457200"/>
            <a:ext cx="4911393" cy="1556724"/>
          </a:xfrm>
        </p:spPr>
        <p:txBody>
          <a:bodyPr vert="horz" lIns="0" tIns="0" rIns="0" bIns="0" rtlCol="0" anchor="b">
            <a:normAutofit/>
          </a:bodyPr>
          <a:lstStyle/>
          <a:p>
            <a:r>
              <a:rPr lang="en-US" sz="3600"/>
              <a:t>Repurposing</a:t>
            </a:r>
          </a:p>
        </p:txBody>
      </p:sp>
      <p:sp>
        <p:nvSpPr>
          <p:cNvPr id="4" name="Text Placeholder 3">
            <a:extLst>
              <a:ext uri="{FF2B5EF4-FFF2-40B4-BE49-F238E27FC236}">
                <a16:creationId xmlns:a16="http://schemas.microsoft.com/office/drawing/2014/main" id="{129C78FC-7DEB-0A30-D8E6-B56519BE2347}"/>
              </a:ext>
            </a:extLst>
          </p:cNvPr>
          <p:cNvSpPr>
            <a:spLocks noGrp="1"/>
          </p:cNvSpPr>
          <p:nvPr>
            <p:ph type="body" sz="half" idx="2"/>
          </p:nvPr>
        </p:nvSpPr>
        <p:spPr>
          <a:xfrm>
            <a:off x="1371601" y="2345635"/>
            <a:ext cx="4911392" cy="3583940"/>
          </a:xfrm>
        </p:spPr>
        <p:txBody>
          <a:bodyPr vert="horz" lIns="0" tIns="0" rIns="0" bIns="0" rtlCol="0" anchor="t">
            <a:normAutofit/>
          </a:bodyPr>
          <a:lstStyle/>
          <a:p>
            <a:pPr indent="-228600">
              <a:buFont typeface="Arial" panose="020B0604020202020204" pitchFamily="34" charset="0"/>
              <a:buChar char="•"/>
            </a:pPr>
            <a:r>
              <a:rPr lang="en-US" dirty="0" err="1"/>
              <a:t>Oliviero</a:t>
            </a:r>
            <a:r>
              <a:rPr lang="en-US" dirty="0"/>
              <a:t> </a:t>
            </a:r>
            <a:r>
              <a:rPr lang="en-US" dirty="0" err="1"/>
              <a:t>Toscani</a:t>
            </a:r>
            <a:r>
              <a:rPr lang="en-US" dirty="0"/>
              <a:t> takes Therese </a:t>
            </a:r>
            <a:r>
              <a:rPr lang="en-US" dirty="0" err="1"/>
              <a:t>Frare’s</a:t>
            </a:r>
            <a:r>
              <a:rPr lang="en-US" dirty="0"/>
              <a:t> famous photograph from one context and places it in another with a minimum of alteration (he </a:t>
            </a:r>
            <a:r>
              <a:rPr lang="en-US" dirty="0" err="1"/>
              <a:t>colourises</a:t>
            </a:r>
            <a:r>
              <a:rPr lang="en-US" dirty="0"/>
              <a:t> the image and adds the United Colors of Benetton logo in the bottom right corner). </a:t>
            </a:r>
          </a:p>
          <a:p>
            <a:pPr indent="-228600">
              <a:buFont typeface="Arial" panose="020B0604020202020204" pitchFamily="34" charset="0"/>
              <a:buChar char="•"/>
            </a:pPr>
            <a:r>
              <a:rPr lang="en-US" dirty="0"/>
              <a:t>While one might argue the image is still being used to raise awareness, it’s primary purpose has now become entangled with the marketing of a clothing brand, a clear example of repurposing.</a:t>
            </a:r>
          </a:p>
        </p:txBody>
      </p:sp>
      <p:pic>
        <p:nvPicPr>
          <p:cNvPr id="5" name="Picture 1" descr="page19image3081024">
            <a:extLst>
              <a:ext uri="{FF2B5EF4-FFF2-40B4-BE49-F238E27FC236}">
                <a16:creationId xmlns:a16="http://schemas.microsoft.com/office/drawing/2014/main" id="{A733F007-F548-63F2-900A-10CEA1FF15E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44639" y="1399106"/>
            <a:ext cx="5090161" cy="3588563"/>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957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5631F7-31D1-D89B-E7B9-573E067CA984}"/>
              </a:ext>
            </a:extLst>
          </p:cNvPr>
          <p:cNvSpPr>
            <a:spLocks noGrp="1"/>
          </p:cNvSpPr>
          <p:nvPr>
            <p:ph type="title"/>
          </p:nvPr>
        </p:nvSpPr>
        <p:spPr>
          <a:xfrm>
            <a:off x="1371600" y="457200"/>
            <a:ext cx="4911393" cy="1556724"/>
          </a:xfrm>
        </p:spPr>
        <p:txBody>
          <a:bodyPr vert="horz" lIns="0" tIns="0" rIns="0" bIns="0" rtlCol="0" anchor="b">
            <a:normAutofit/>
          </a:bodyPr>
          <a:lstStyle/>
          <a:p>
            <a:r>
              <a:rPr lang="en-US" sz="3600" dirty="0"/>
              <a:t>Parody</a:t>
            </a:r>
          </a:p>
        </p:txBody>
      </p:sp>
      <p:sp>
        <p:nvSpPr>
          <p:cNvPr id="4" name="Text Placeholder 3">
            <a:extLst>
              <a:ext uri="{FF2B5EF4-FFF2-40B4-BE49-F238E27FC236}">
                <a16:creationId xmlns:a16="http://schemas.microsoft.com/office/drawing/2014/main" id="{003BD0DB-D976-752F-F66B-F82F2C27CA72}"/>
              </a:ext>
            </a:extLst>
          </p:cNvPr>
          <p:cNvSpPr>
            <a:spLocks noGrp="1"/>
          </p:cNvSpPr>
          <p:nvPr>
            <p:ph type="body" sz="half" idx="2"/>
          </p:nvPr>
        </p:nvSpPr>
        <p:spPr>
          <a:xfrm>
            <a:off x="1371601" y="2345635"/>
            <a:ext cx="4911392" cy="3583940"/>
          </a:xfrm>
        </p:spPr>
        <p:txBody>
          <a:bodyPr vert="horz" lIns="0" tIns="0" rIns="0" bIns="0" rtlCol="0" anchor="t">
            <a:normAutofit/>
          </a:bodyPr>
          <a:lstStyle/>
          <a:p>
            <a:pPr indent="-228600">
              <a:buFont typeface="Arial" panose="020B0604020202020204" pitchFamily="34" charset="0"/>
              <a:buChar char="•"/>
            </a:pPr>
            <a:r>
              <a:rPr lang="en-US" dirty="0"/>
              <a:t>In order to draw attention to the double standards in the way women’s bodies are distorted and artificially posed in movie marketing and men’s bodies are not, Kevin </a:t>
            </a:r>
            <a:r>
              <a:rPr lang="en-US" dirty="0" err="1"/>
              <a:t>Bolk</a:t>
            </a:r>
            <a:r>
              <a:rPr lang="en-US" dirty="0"/>
              <a:t> made this ad-busting image as a direct parody of the official marketing poster for Avengers Assemble.</a:t>
            </a:r>
          </a:p>
          <a:p>
            <a:pPr indent="-228600">
              <a:buFont typeface="Arial" panose="020B0604020202020204" pitchFamily="34" charset="0"/>
              <a:buChar char="•"/>
            </a:pPr>
            <a:r>
              <a:rPr lang="en-US" dirty="0"/>
              <a:t>It is not a spoof because the genre of superhero action films is not being made fun of, rather the target is the visual language of the original text. It is an effective example of </a:t>
            </a:r>
            <a:r>
              <a:rPr lang="en-US" b="1" dirty="0"/>
              <a:t>culture-jamming</a:t>
            </a:r>
            <a:r>
              <a:rPr lang="en-US" dirty="0"/>
              <a:t> too.</a:t>
            </a:r>
          </a:p>
        </p:txBody>
      </p:sp>
      <p:pic>
        <p:nvPicPr>
          <p:cNvPr id="6" name="Picture Placeholder 5" descr="A picture containing text, several&#10;&#10;Description automatically generated">
            <a:extLst>
              <a:ext uri="{FF2B5EF4-FFF2-40B4-BE49-F238E27FC236}">
                <a16:creationId xmlns:a16="http://schemas.microsoft.com/office/drawing/2014/main" id="{370A8B91-E275-209B-6D18-15EC0CBE34FB}"/>
              </a:ext>
            </a:extLst>
          </p:cNvPr>
          <p:cNvPicPr>
            <a:picLocks noGrp="1" noChangeAspect="1"/>
          </p:cNvPicPr>
          <p:nvPr>
            <p:ph type="pic" idx="1"/>
          </p:nvPr>
        </p:nvPicPr>
        <p:blipFill>
          <a:blip r:embed="rId2"/>
          <a:srcRect l="3511" r="3511"/>
          <a:stretch>
            <a:fillRect/>
          </a:stretch>
        </p:blipFill>
        <p:spPr>
          <a:xfrm>
            <a:off x="6644639" y="1065144"/>
            <a:ext cx="5090161" cy="4256487"/>
          </a:xfrm>
          <a:prstGeom prst="rect">
            <a:avLst/>
          </a:prstGeom>
        </p:spPr>
      </p:pic>
      <p:sp>
        <p:nvSpPr>
          <p:cNvPr id="17" name="Rectangle 16">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2211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31844E-E96C-A214-58AB-B019242413D6}"/>
              </a:ext>
            </a:extLst>
          </p:cNvPr>
          <p:cNvSpPr>
            <a:spLocks noGrp="1"/>
          </p:cNvSpPr>
          <p:nvPr>
            <p:ph type="title"/>
          </p:nvPr>
        </p:nvSpPr>
        <p:spPr>
          <a:xfrm>
            <a:off x="1371598" y="462743"/>
            <a:ext cx="5327375" cy="1560022"/>
          </a:xfrm>
        </p:spPr>
        <p:txBody>
          <a:bodyPr vert="horz" lIns="0" tIns="0" rIns="0" bIns="0" rtlCol="0" anchor="b">
            <a:normAutofit/>
          </a:bodyPr>
          <a:lstStyle/>
          <a:p>
            <a:r>
              <a:rPr lang="en-US" sz="3600"/>
              <a:t>Imitation</a:t>
            </a:r>
          </a:p>
        </p:txBody>
      </p:sp>
      <p:sp>
        <p:nvSpPr>
          <p:cNvPr id="4" name="Text Placeholder 3">
            <a:extLst>
              <a:ext uri="{FF2B5EF4-FFF2-40B4-BE49-F238E27FC236}">
                <a16:creationId xmlns:a16="http://schemas.microsoft.com/office/drawing/2014/main" id="{94455904-AC2E-B933-2282-3821E76A309D}"/>
              </a:ext>
            </a:extLst>
          </p:cNvPr>
          <p:cNvSpPr>
            <a:spLocks noGrp="1"/>
          </p:cNvSpPr>
          <p:nvPr>
            <p:ph type="body" sz="half" idx="2"/>
          </p:nvPr>
        </p:nvSpPr>
        <p:spPr>
          <a:xfrm>
            <a:off x="1371601" y="2279374"/>
            <a:ext cx="4382086" cy="3601436"/>
          </a:xfrm>
        </p:spPr>
        <p:txBody>
          <a:bodyPr vert="horz" lIns="0" tIns="0" rIns="0" bIns="0" rtlCol="0">
            <a:normAutofit lnSpcReduction="10000"/>
          </a:bodyPr>
          <a:lstStyle/>
          <a:p>
            <a:pPr indent="-228600">
              <a:buFont typeface="Arial" panose="020B0604020202020204" pitchFamily="34" charset="0"/>
              <a:buChar char="•"/>
            </a:pPr>
            <a:r>
              <a:rPr lang="en-US" dirty="0"/>
              <a:t>Jeff Rankin directly imitates Shepard Fairey’s style and structure in order to comment on the ‘credentials’ of another president. </a:t>
            </a:r>
          </a:p>
          <a:p>
            <a:pPr indent="-228600">
              <a:buFont typeface="Arial" panose="020B0604020202020204" pitchFamily="34" charset="0"/>
              <a:buChar char="•"/>
            </a:pPr>
            <a:r>
              <a:rPr lang="en-US" dirty="0"/>
              <a:t>Arguably this is also an example of allusion, as readers who recognize Fairey’s style will make a comparison with his work. It’s not a </a:t>
            </a:r>
            <a:r>
              <a:rPr lang="en-US" b="1" dirty="0"/>
              <a:t>satire</a:t>
            </a:r>
            <a:r>
              <a:rPr lang="en-US" dirty="0"/>
              <a:t> or </a:t>
            </a:r>
            <a:r>
              <a:rPr lang="en-US" b="1" dirty="0"/>
              <a:t>parody</a:t>
            </a:r>
            <a:r>
              <a:rPr lang="en-US" dirty="0"/>
              <a:t> because, while his text mocks George W Bush, it is not mocking the original text in any way.</a:t>
            </a:r>
          </a:p>
          <a:p>
            <a:pPr indent="-228600">
              <a:buFont typeface="Arial" panose="020B0604020202020204" pitchFamily="34" charset="0"/>
              <a:buChar char="•"/>
            </a:pPr>
            <a:r>
              <a:rPr lang="en-US" dirty="0"/>
              <a:t>The imitation does, however, flirt with </a:t>
            </a:r>
            <a:r>
              <a:rPr lang="en-US" b="1" dirty="0"/>
              <a:t>plagiarism </a:t>
            </a:r>
            <a:r>
              <a:rPr lang="en-US" dirty="0"/>
              <a:t>although Rankin would probably argue it’s an </a:t>
            </a:r>
            <a:r>
              <a:rPr lang="en-US" b="1" dirty="0"/>
              <a:t>homage</a:t>
            </a:r>
            <a:r>
              <a:rPr lang="en-US" dirty="0"/>
              <a:t>.</a:t>
            </a:r>
          </a:p>
        </p:txBody>
      </p:sp>
      <p:sp>
        <p:nvSpPr>
          <p:cNvPr id="16" name="Rectangle 15">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3" descr="page9image2953696">
            <a:extLst>
              <a:ext uri="{FF2B5EF4-FFF2-40B4-BE49-F238E27FC236}">
                <a16:creationId xmlns:a16="http://schemas.microsoft.com/office/drawing/2014/main" id="{85033E44-BF8D-6E08-0309-4965930995CD}"/>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2862" b="22862"/>
          <a:stretch>
            <a:fillRect/>
          </a:stretch>
        </p:blipFill>
        <p:spPr bwMode="auto">
          <a:xfrm>
            <a:off x="6202945" y="1305657"/>
            <a:ext cx="5085756" cy="424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741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8DBAEF-2865-6FCB-86C7-7EB78F7B644C}"/>
              </a:ext>
            </a:extLst>
          </p:cNvPr>
          <p:cNvSpPr>
            <a:spLocks noGrp="1"/>
          </p:cNvSpPr>
          <p:nvPr>
            <p:ph type="title"/>
          </p:nvPr>
        </p:nvSpPr>
        <p:spPr>
          <a:xfrm>
            <a:off x="1371598" y="462743"/>
            <a:ext cx="5327375" cy="1560022"/>
          </a:xfrm>
        </p:spPr>
        <p:txBody>
          <a:bodyPr vert="horz" lIns="0" tIns="0" rIns="0" bIns="0" rtlCol="0" anchor="b">
            <a:normAutofit/>
          </a:bodyPr>
          <a:lstStyle/>
          <a:p>
            <a:r>
              <a:rPr lang="en-US" sz="3600"/>
              <a:t>imitation</a:t>
            </a:r>
          </a:p>
        </p:txBody>
      </p:sp>
      <p:sp>
        <p:nvSpPr>
          <p:cNvPr id="4" name="Text Placeholder 3">
            <a:extLst>
              <a:ext uri="{FF2B5EF4-FFF2-40B4-BE49-F238E27FC236}">
                <a16:creationId xmlns:a16="http://schemas.microsoft.com/office/drawing/2014/main" id="{E0CBCE43-2B2B-2C31-E2ED-E289A4F34978}"/>
              </a:ext>
            </a:extLst>
          </p:cNvPr>
          <p:cNvSpPr>
            <a:spLocks noGrp="1"/>
          </p:cNvSpPr>
          <p:nvPr>
            <p:ph type="body" sz="half" idx="2"/>
          </p:nvPr>
        </p:nvSpPr>
        <p:spPr>
          <a:xfrm>
            <a:off x="1371600" y="2279374"/>
            <a:ext cx="5327373" cy="3601436"/>
          </a:xfrm>
        </p:spPr>
        <p:txBody>
          <a:bodyPr vert="horz" lIns="0" tIns="0" rIns="0" bIns="0" rtlCol="0">
            <a:normAutofit/>
          </a:bodyPr>
          <a:lstStyle/>
          <a:p>
            <a:pPr indent="-228600">
              <a:buFont typeface="Arial" panose="020B0604020202020204" pitchFamily="34" charset="0"/>
              <a:buChar char="•"/>
            </a:pPr>
            <a:r>
              <a:rPr lang="en-US" dirty="0"/>
              <a:t>This is a tough one as the Austin Powers film is a famous </a:t>
            </a:r>
            <a:r>
              <a:rPr lang="en-US" b="1" dirty="0"/>
              <a:t>spoof</a:t>
            </a:r>
            <a:r>
              <a:rPr lang="en-US" dirty="0"/>
              <a:t> of James Bond spy movies. </a:t>
            </a:r>
          </a:p>
          <a:p>
            <a:pPr indent="-228600">
              <a:buFont typeface="Arial" panose="020B0604020202020204" pitchFamily="34" charset="0"/>
              <a:buChar char="•"/>
            </a:pPr>
            <a:r>
              <a:rPr lang="en-US" dirty="0"/>
              <a:t>However, the poster created to market the film does not exaggerate or distort the conventions or genre of film </a:t>
            </a:r>
            <a:r>
              <a:rPr lang="en-US" i="1" dirty="0"/>
              <a:t>posters</a:t>
            </a:r>
            <a:r>
              <a:rPr lang="en-US" dirty="0"/>
              <a:t>, rather it employs them in a straightforward way to create an effective marketing campaign. So, technically, this is an imitation rather than a spoof. In fact, you could argue it’s an </a:t>
            </a:r>
            <a:r>
              <a:rPr lang="en-US" b="1" dirty="0"/>
              <a:t>homage</a:t>
            </a:r>
            <a:r>
              <a:rPr lang="en-US" dirty="0"/>
              <a:t> to the funky and psychedelic posters of the 1970s too.</a:t>
            </a:r>
          </a:p>
        </p:txBody>
      </p:sp>
      <p:sp>
        <p:nvSpPr>
          <p:cNvPr id="30" name="Rectangle 29">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and person on a cover of a magazine&#10;&#10;Description automatically generated with low confidence">
            <a:extLst>
              <a:ext uri="{FF2B5EF4-FFF2-40B4-BE49-F238E27FC236}">
                <a16:creationId xmlns:a16="http://schemas.microsoft.com/office/drawing/2014/main" id="{CDD2BC74-0659-C290-A39A-0EB6D84D56A3}"/>
              </a:ext>
            </a:extLst>
          </p:cNvPr>
          <p:cNvPicPr>
            <a:picLocks noGrp="1" noChangeAspect="1"/>
          </p:cNvPicPr>
          <p:nvPr>
            <p:ph type="pic" idx="1"/>
          </p:nvPr>
        </p:nvPicPr>
        <p:blipFill rotWithShape="1">
          <a:blip r:embed="rId2"/>
          <a:srcRect l="3146" r="4136" b="3"/>
          <a:stretch/>
        </p:blipFill>
        <p:spPr>
          <a:xfrm>
            <a:off x="7160455" y="637745"/>
            <a:ext cx="3495198" cy="5503060"/>
          </a:xfrm>
          <a:prstGeom prst="rect">
            <a:avLst/>
          </a:prstGeom>
        </p:spPr>
      </p:pic>
    </p:spTree>
    <p:extLst>
      <p:ext uri="{BB962C8B-B14F-4D97-AF65-F5344CB8AC3E}">
        <p14:creationId xmlns:p14="http://schemas.microsoft.com/office/powerpoint/2010/main" val="848894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7F1E15-F2BA-17E6-D062-E6931658D65E}"/>
              </a:ext>
            </a:extLst>
          </p:cNvPr>
          <p:cNvSpPr>
            <a:spLocks noGrp="1"/>
          </p:cNvSpPr>
          <p:nvPr>
            <p:ph type="title"/>
          </p:nvPr>
        </p:nvSpPr>
        <p:spPr>
          <a:xfrm>
            <a:off x="1380236" y="286601"/>
            <a:ext cx="5929422" cy="1852976"/>
          </a:xfrm>
        </p:spPr>
        <p:txBody>
          <a:bodyPr vert="horz" lIns="0" tIns="0" rIns="0" bIns="0" rtlCol="0" anchor="b">
            <a:normAutofit/>
          </a:bodyPr>
          <a:lstStyle/>
          <a:p>
            <a:r>
              <a:rPr lang="en-US" sz="4000"/>
              <a:t>Homage</a:t>
            </a:r>
          </a:p>
        </p:txBody>
      </p:sp>
      <p:sp>
        <p:nvSpPr>
          <p:cNvPr id="4" name="Text Placeholder 3">
            <a:extLst>
              <a:ext uri="{FF2B5EF4-FFF2-40B4-BE49-F238E27FC236}">
                <a16:creationId xmlns:a16="http://schemas.microsoft.com/office/drawing/2014/main" id="{756DF1FF-F1C2-6AC6-E5AE-D116DC39AC28}"/>
              </a:ext>
            </a:extLst>
          </p:cNvPr>
          <p:cNvSpPr>
            <a:spLocks noGrp="1"/>
          </p:cNvSpPr>
          <p:nvPr>
            <p:ph type="body" sz="half" idx="2"/>
          </p:nvPr>
        </p:nvSpPr>
        <p:spPr>
          <a:xfrm>
            <a:off x="1380237" y="2621381"/>
            <a:ext cx="5929422" cy="3322219"/>
          </a:xfrm>
        </p:spPr>
        <p:txBody>
          <a:bodyPr vert="horz" lIns="0" tIns="0" rIns="0" bIns="0" rtlCol="0">
            <a:normAutofit/>
          </a:bodyPr>
          <a:lstStyle/>
          <a:p>
            <a:pPr indent="-228600">
              <a:buFont typeface="Arial" panose="020B0604020202020204" pitchFamily="34" charset="0"/>
              <a:buChar char="•"/>
            </a:pPr>
            <a:r>
              <a:rPr lang="en-US" sz="1800" dirty="0" err="1"/>
              <a:t>McGackin</a:t>
            </a:r>
            <a:r>
              <a:rPr lang="en-US" sz="1800" dirty="0"/>
              <a:t> borrows the form, structure and style of William’s poetry to create his own work in a respectful way that compliments Williams’ famous poem.</a:t>
            </a:r>
          </a:p>
          <a:p>
            <a:pPr indent="-228600">
              <a:buFont typeface="Arial" panose="020B0604020202020204" pitchFamily="34" charset="0"/>
              <a:buChar char="•"/>
            </a:pPr>
            <a:r>
              <a:rPr lang="en-US" sz="1800" dirty="0"/>
              <a:t>You might suggest this piece is an </a:t>
            </a:r>
            <a:r>
              <a:rPr lang="en-US" sz="1800" b="1" dirty="0"/>
              <a:t>allusion</a:t>
            </a:r>
            <a:r>
              <a:rPr lang="en-US" sz="1800" dirty="0"/>
              <a:t> too. As </a:t>
            </a:r>
            <a:r>
              <a:rPr lang="en-US" sz="1800" dirty="0" err="1"/>
              <a:t>Broetry</a:t>
            </a:r>
            <a:r>
              <a:rPr lang="en-US" sz="1800" dirty="0"/>
              <a:t> has its own themes and concerns, I’d argue it’s more than a simple </a:t>
            </a:r>
            <a:r>
              <a:rPr lang="en-US" sz="1800" b="1" dirty="0"/>
              <a:t>imitation</a:t>
            </a:r>
            <a:r>
              <a:rPr lang="en-US" sz="1800" dirty="0"/>
              <a:t>.</a:t>
            </a:r>
          </a:p>
        </p:txBody>
      </p:sp>
      <p:sp>
        <p:nvSpPr>
          <p:cNvPr id="16" name="Rectangle 15">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Yo, Bro! Belly Up To The Bar And Recite 'Broetry' : NPR">
            <a:extLst>
              <a:ext uri="{FF2B5EF4-FFF2-40B4-BE49-F238E27FC236}">
                <a16:creationId xmlns:a16="http://schemas.microsoft.com/office/drawing/2014/main" id="{96199DF8-138E-008D-54E0-549DAF047CA2}"/>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r="3035" b="3"/>
          <a:stretch/>
        </p:blipFill>
        <p:spPr bwMode="auto">
          <a:xfrm>
            <a:off x="8115300" y="-12515"/>
            <a:ext cx="4076700" cy="6418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065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7F1E15-F2BA-17E6-D062-E6931658D65E}"/>
              </a:ext>
            </a:extLst>
          </p:cNvPr>
          <p:cNvSpPr>
            <a:spLocks noGrp="1"/>
          </p:cNvSpPr>
          <p:nvPr>
            <p:ph type="title"/>
          </p:nvPr>
        </p:nvSpPr>
        <p:spPr>
          <a:xfrm>
            <a:off x="1380236" y="286601"/>
            <a:ext cx="5929422" cy="1852976"/>
          </a:xfrm>
        </p:spPr>
        <p:txBody>
          <a:bodyPr vert="horz" lIns="0" tIns="0" rIns="0" bIns="0" rtlCol="0" anchor="b">
            <a:normAutofit/>
          </a:bodyPr>
          <a:lstStyle/>
          <a:p>
            <a:r>
              <a:rPr lang="en-US" sz="4000" dirty="0"/>
              <a:t>Mash up</a:t>
            </a:r>
          </a:p>
        </p:txBody>
      </p:sp>
      <p:sp>
        <p:nvSpPr>
          <p:cNvPr id="4" name="Text Placeholder 3">
            <a:extLst>
              <a:ext uri="{FF2B5EF4-FFF2-40B4-BE49-F238E27FC236}">
                <a16:creationId xmlns:a16="http://schemas.microsoft.com/office/drawing/2014/main" id="{756DF1FF-F1C2-6AC6-E5AE-D116DC39AC28}"/>
              </a:ext>
            </a:extLst>
          </p:cNvPr>
          <p:cNvSpPr>
            <a:spLocks noGrp="1"/>
          </p:cNvSpPr>
          <p:nvPr>
            <p:ph type="body" sz="half" idx="2"/>
          </p:nvPr>
        </p:nvSpPr>
        <p:spPr>
          <a:xfrm>
            <a:off x="1380237" y="2621381"/>
            <a:ext cx="5929422" cy="3322219"/>
          </a:xfrm>
        </p:spPr>
        <p:txBody>
          <a:bodyPr vert="horz" lIns="0" tIns="0" rIns="0" bIns="0" rtlCol="0">
            <a:normAutofit/>
          </a:bodyPr>
          <a:lstStyle/>
          <a:p>
            <a:pPr indent="-228600">
              <a:buFont typeface="Arial" panose="020B0604020202020204" pitchFamily="34" charset="0"/>
              <a:buChar char="•"/>
            </a:pPr>
            <a:r>
              <a:rPr lang="en-US" sz="1800" dirty="0"/>
              <a:t>The writer takes two famous posters for films about powerful black characters and mashes them together to create a clever pun about the phenomenon of Black Panther and the impact it had on American audiences.</a:t>
            </a:r>
          </a:p>
          <a:p>
            <a:pPr indent="-228600">
              <a:buFont typeface="Arial" panose="020B0604020202020204" pitchFamily="34" charset="0"/>
              <a:buChar char="•"/>
            </a:pPr>
            <a:r>
              <a:rPr lang="en-US" sz="1800" dirty="0"/>
              <a:t>The piece is not an </a:t>
            </a:r>
            <a:r>
              <a:rPr lang="en-US" sz="1800" b="1" dirty="0"/>
              <a:t>allusion</a:t>
            </a:r>
            <a:r>
              <a:rPr lang="en-US" sz="1800" dirty="0"/>
              <a:t> as it’s not really a poster for Black Panther. The writer simply swaps out Eddie Murphy for Chadwick Boseman but leaves the original film title in place.</a:t>
            </a:r>
          </a:p>
        </p:txBody>
      </p:sp>
      <p:sp>
        <p:nvSpPr>
          <p:cNvPr id="16" name="Rectangle 15">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96199DF8-138E-008D-54E0-549DAF047CA2}"/>
              </a:ext>
            </a:extLst>
          </p:cNvPr>
          <p:cNvPicPr>
            <a:picLocks noGrp="1" noChangeAspect="1" noChangeArrowheads="1"/>
          </p:cNvPicPr>
          <p:nvPr>
            <p:ph type="pic" idx="1"/>
          </p:nvPr>
        </p:nvPicPr>
        <p:blipFill>
          <a:blip r:embed="rId2"/>
          <a:srcRect l="1491" r="1491"/>
          <a:stretch/>
        </p:blipFill>
        <p:spPr bwMode="auto">
          <a:xfrm>
            <a:off x="8115300" y="-12515"/>
            <a:ext cx="4076700" cy="6418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468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CCB573-A192-AE86-6CF1-4E94E311536A}"/>
              </a:ext>
            </a:extLst>
          </p:cNvPr>
          <p:cNvSpPr>
            <a:spLocks noGrp="1"/>
          </p:cNvSpPr>
          <p:nvPr>
            <p:ph type="title"/>
          </p:nvPr>
        </p:nvSpPr>
        <p:spPr>
          <a:xfrm>
            <a:off x="1371598" y="462743"/>
            <a:ext cx="5327375" cy="1560022"/>
          </a:xfrm>
        </p:spPr>
        <p:txBody>
          <a:bodyPr vert="horz" lIns="0" tIns="0" rIns="0" bIns="0" rtlCol="0" anchor="b">
            <a:normAutofit/>
          </a:bodyPr>
          <a:lstStyle/>
          <a:p>
            <a:r>
              <a:rPr lang="en-US" sz="3600"/>
              <a:t>Parody</a:t>
            </a:r>
          </a:p>
        </p:txBody>
      </p:sp>
      <p:sp>
        <p:nvSpPr>
          <p:cNvPr id="4" name="Text Placeholder 3">
            <a:extLst>
              <a:ext uri="{FF2B5EF4-FFF2-40B4-BE49-F238E27FC236}">
                <a16:creationId xmlns:a16="http://schemas.microsoft.com/office/drawing/2014/main" id="{C68C877C-ECDF-95A6-2A76-17C972F4012C}"/>
              </a:ext>
            </a:extLst>
          </p:cNvPr>
          <p:cNvSpPr>
            <a:spLocks noGrp="1"/>
          </p:cNvSpPr>
          <p:nvPr>
            <p:ph type="body" sz="half" idx="2"/>
          </p:nvPr>
        </p:nvSpPr>
        <p:spPr>
          <a:xfrm>
            <a:off x="1371600" y="2279374"/>
            <a:ext cx="5327373" cy="3601436"/>
          </a:xfrm>
        </p:spPr>
        <p:txBody>
          <a:bodyPr vert="horz" lIns="0" tIns="0" rIns="0" bIns="0" rtlCol="0">
            <a:normAutofit/>
          </a:bodyPr>
          <a:lstStyle/>
          <a:p>
            <a:pPr indent="-228600">
              <a:buFont typeface="Arial" panose="020B0604020202020204" pitchFamily="34" charset="0"/>
              <a:buChar char="•"/>
            </a:pPr>
            <a:r>
              <a:rPr lang="en-US" dirty="0" err="1"/>
              <a:t>Adbusters</a:t>
            </a:r>
            <a:r>
              <a:rPr lang="en-US" dirty="0"/>
              <a:t> are a famous culture jamming organization. This advert responds directly to the successful Absolut Vodka advertising range that has won many awards. </a:t>
            </a:r>
          </a:p>
          <a:p>
            <a:pPr indent="-228600">
              <a:buFont typeface="Arial" panose="020B0604020202020204" pitchFamily="34" charset="0"/>
              <a:buChar char="•"/>
            </a:pPr>
            <a:r>
              <a:rPr lang="en-US" dirty="0"/>
              <a:t>The central premise of this anti-ad campaign is to borrow the structure, style and symbolism of the original advert and call attention to the ill effects caused by consuming alcohol by </a:t>
            </a:r>
            <a:r>
              <a:rPr lang="en-US" b="1" dirty="0"/>
              <a:t>parodying </a:t>
            </a:r>
            <a:r>
              <a:rPr lang="en-US" dirty="0"/>
              <a:t>(make fun of) their message.</a:t>
            </a:r>
          </a:p>
        </p:txBody>
      </p:sp>
      <p:sp>
        <p:nvSpPr>
          <p:cNvPr id="30" name="Rectangle 29">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icture containing text, bottle, indoor, black&#10;&#10;Description automatically generated">
            <a:extLst>
              <a:ext uri="{FF2B5EF4-FFF2-40B4-BE49-F238E27FC236}">
                <a16:creationId xmlns:a16="http://schemas.microsoft.com/office/drawing/2014/main" id="{CD7D0779-BBDD-D294-EC88-B1CD3A3C815E}"/>
              </a:ext>
            </a:extLst>
          </p:cNvPr>
          <p:cNvPicPr>
            <a:picLocks noGrp="1" noChangeAspect="1"/>
          </p:cNvPicPr>
          <p:nvPr>
            <p:ph type="pic" idx="1"/>
          </p:nvPr>
        </p:nvPicPr>
        <p:blipFill rotWithShape="1">
          <a:blip r:embed="rId2"/>
          <a:srcRect l="7340" r="6542" b="3"/>
          <a:stretch/>
        </p:blipFill>
        <p:spPr>
          <a:xfrm>
            <a:off x="7167934" y="366133"/>
            <a:ext cx="3607739" cy="5680233"/>
          </a:xfrm>
          <a:prstGeom prst="rect">
            <a:avLst/>
          </a:prstGeom>
        </p:spPr>
      </p:pic>
    </p:spTree>
    <p:extLst>
      <p:ext uri="{BB962C8B-B14F-4D97-AF65-F5344CB8AC3E}">
        <p14:creationId xmlns:p14="http://schemas.microsoft.com/office/powerpoint/2010/main" val="3916138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EB13AB-85D0-0E41-CA74-548812269B71}"/>
              </a:ext>
            </a:extLst>
          </p:cNvPr>
          <p:cNvSpPr>
            <a:spLocks noGrp="1"/>
          </p:cNvSpPr>
          <p:nvPr>
            <p:ph type="title"/>
          </p:nvPr>
        </p:nvSpPr>
        <p:spPr>
          <a:xfrm>
            <a:off x="1371600" y="457200"/>
            <a:ext cx="4911393" cy="1556724"/>
          </a:xfrm>
        </p:spPr>
        <p:txBody>
          <a:bodyPr vert="horz" lIns="0" tIns="0" rIns="0" bIns="0" rtlCol="0" anchor="b">
            <a:normAutofit/>
          </a:bodyPr>
          <a:lstStyle/>
          <a:p>
            <a:r>
              <a:rPr lang="en-US" sz="3600"/>
              <a:t>allusion</a:t>
            </a:r>
          </a:p>
        </p:txBody>
      </p:sp>
      <p:sp>
        <p:nvSpPr>
          <p:cNvPr id="4" name="Text Placeholder 3">
            <a:extLst>
              <a:ext uri="{FF2B5EF4-FFF2-40B4-BE49-F238E27FC236}">
                <a16:creationId xmlns:a16="http://schemas.microsoft.com/office/drawing/2014/main" id="{44A92AE3-B5C8-D524-3149-924F333A70FB}"/>
              </a:ext>
            </a:extLst>
          </p:cNvPr>
          <p:cNvSpPr>
            <a:spLocks noGrp="1"/>
          </p:cNvSpPr>
          <p:nvPr>
            <p:ph type="body" sz="half" idx="2"/>
          </p:nvPr>
        </p:nvSpPr>
        <p:spPr>
          <a:xfrm>
            <a:off x="1371601" y="2345635"/>
            <a:ext cx="4911392" cy="3583940"/>
          </a:xfrm>
        </p:spPr>
        <p:txBody>
          <a:bodyPr vert="horz" lIns="0" tIns="0" rIns="0" bIns="0" rtlCol="0" anchor="t">
            <a:normAutofit lnSpcReduction="10000"/>
          </a:bodyPr>
          <a:lstStyle/>
          <a:p>
            <a:pPr indent="-228600">
              <a:buFont typeface="Arial" panose="020B0604020202020204" pitchFamily="34" charset="0"/>
              <a:buChar char="•"/>
            </a:pPr>
            <a:r>
              <a:rPr lang="en-US" sz="1500" dirty="0"/>
              <a:t>Luckovich’s cartoon features the soldiers of Ukraine hoisting their flag in resistance. The composition of the picture imitates the famous picture taken of American soldiers fighting in the Pacific during World War Two. Through </a:t>
            </a:r>
            <a:r>
              <a:rPr lang="en-US" sz="1500" b="1" dirty="0"/>
              <a:t>allusion</a:t>
            </a:r>
            <a:r>
              <a:rPr lang="en-US" sz="1500" dirty="0"/>
              <a:t>, readers will transport values such as courage, bravery and resistance onto the Ukrainian soldiers.</a:t>
            </a:r>
          </a:p>
          <a:p>
            <a:pPr indent="-228600">
              <a:buFont typeface="Arial" panose="020B0604020202020204" pitchFamily="34" charset="0"/>
              <a:buChar char="•"/>
            </a:pPr>
            <a:r>
              <a:rPr lang="en-US" sz="1500" dirty="0"/>
              <a:t>The image also</a:t>
            </a:r>
            <a:r>
              <a:rPr lang="en-US" sz="1500" b="1" dirty="0"/>
              <a:t> satirizes </a:t>
            </a:r>
            <a:r>
              <a:rPr lang="en-US" sz="1500" dirty="0"/>
              <a:t>US declarations of support for Ukraine during this conflict. In the original text the US soldiers were front and center. In the imitation, America / </a:t>
            </a:r>
            <a:r>
              <a:rPr lang="en-US" sz="1500" dirty="0" err="1"/>
              <a:t>Nato</a:t>
            </a:r>
            <a:r>
              <a:rPr lang="en-US" sz="1500" dirty="0"/>
              <a:t> does not want to be seen overtly helping Ukraine, so are drawn out of the picture. However, it’s not a satire or parody per se, as the original text is not mocked.</a:t>
            </a:r>
          </a:p>
        </p:txBody>
      </p:sp>
      <p:pic>
        <p:nvPicPr>
          <p:cNvPr id="5" name="Picture 4" descr="A picture containing text&#10;&#10;Description automatically generated">
            <a:extLst>
              <a:ext uri="{FF2B5EF4-FFF2-40B4-BE49-F238E27FC236}">
                <a16:creationId xmlns:a16="http://schemas.microsoft.com/office/drawing/2014/main" id="{D321C0D0-C2D2-9458-1B47-894AF0BFE1A3}"/>
              </a:ext>
            </a:extLst>
          </p:cNvPr>
          <p:cNvPicPr>
            <a:picLocks noChangeAspect="1"/>
          </p:cNvPicPr>
          <p:nvPr/>
        </p:nvPicPr>
        <p:blipFill rotWithShape="1">
          <a:blip r:embed="rId2"/>
          <a:srcRect l="9522" r="10198"/>
          <a:stretch/>
        </p:blipFill>
        <p:spPr>
          <a:xfrm>
            <a:off x="6644639" y="1410119"/>
            <a:ext cx="5090161" cy="3566536"/>
          </a:xfrm>
          <a:prstGeom prst="rect">
            <a:avLst/>
          </a:prstGeom>
        </p:spPr>
      </p:pic>
      <p:sp>
        <p:nvSpPr>
          <p:cNvPr id="16" name="Rectangle 15">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6764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0BCC4C-FBF8-E964-B695-5C50F09FDBC8}"/>
              </a:ext>
            </a:extLst>
          </p:cNvPr>
          <p:cNvSpPr>
            <a:spLocks noGrp="1"/>
          </p:cNvSpPr>
          <p:nvPr>
            <p:ph type="title"/>
          </p:nvPr>
        </p:nvSpPr>
        <p:spPr>
          <a:xfrm>
            <a:off x="1371598" y="462743"/>
            <a:ext cx="5327375" cy="1560022"/>
          </a:xfrm>
        </p:spPr>
        <p:txBody>
          <a:bodyPr vert="horz" lIns="0" tIns="0" rIns="0" bIns="0" rtlCol="0" anchor="b">
            <a:normAutofit/>
          </a:bodyPr>
          <a:lstStyle/>
          <a:p>
            <a:r>
              <a:rPr lang="en-US" sz="3600"/>
              <a:t>imitation</a:t>
            </a:r>
          </a:p>
        </p:txBody>
      </p:sp>
      <p:sp>
        <p:nvSpPr>
          <p:cNvPr id="4" name="Text Placeholder 3">
            <a:extLst>
              <a:ext uri="{FF2B5EF4-FFF2-40B4-BE49-F238E27FC236}">
                <a16:creationId xmlns:a16="http://schemas.microsoft.com/office/drawing/2014/main" id="{E8E96137-2E6D-F8E3-DD50-D7F43C232ED6}"/>
              </a:ext>
            </a:extLst>
          </p:cNvPr>
          <p:cNvSpPr>
            <a:spLocks noGrp="1"/>
          </p:cNvSpPr>
          <p:nvPr>
            <p:ph type="body" sz="half" idx="2"/>
          </p:nvPr>
        </p:nvSpPr>
        <p:spPr>
          <a:xfrm>
            <a:off x="1371600" y="2279374"/>
            <a:ext cx="5327373" cy="3601436"/>
          </a:xfrm>
        </p:spPr>
        <p:txBody>
          <a:bodyPr vert="horz" lIns="0" tIns="0" rIns="0" bIns="0" rtlCol="0">
            <a:normAutofit/>
          </a:bodyPr>
          <a:lstStyle/>
          <a:p>
            <a:pPr indent="-228600">
              <a:buFont typeface="Arial" panose="020B0604020202020204" pitchFamily="34" charset="0"/>
              <a:buChar char="•"/>
            </a:pPr>
            <a:r>
              <a:rPr lang="en-US" dirty="0"/>
              <a:t>Flagg </a:t>
            </a:r>
            <a:r>
              <a:rPr lang="en-US" b="1" dirty="0"/>
              <a:t>imitates</a:t>
            </a:r>
            <a:r>
              <a:rPr lang="en-US" dirty="0"/>
              <a:t> the style and structure of famous World War One recruitment posters in this World War Two era painting. </a:t>
            </a:r>
          </a:p>
          <a:p>
            <a:pPr indent="-228600">
              <a:buFont typeface="Arial" panose="020B0604020202020204" pitchFamily="34" charset="0"/>
              <a:buChar char="•"/>
            </a:pPr>
            <a:r>
              <a:rPr lang="en-US" dirty="0"/>
              <a:t>You might argue this is an</a:t>
            </a:r>
            <a:r>
              <a:rPr lang="en-US" b="1" dirty="0"/>
              <a:t> allusion</a:t>
            </a:r>
            <a:r>
              <a:rPr lang="en-US" dirty="0"/>
              <a:t>, as both texts share a common purpose. And perhaps this imitation also </a:t>
            </a:r>
            <a:r>
              <a:rPr lang="en-US" b="1" dirty="0"/>
              <a:t>homages</a:t>
            </a:r>
            <a:r>
              <a:rPr lang="en-US" dirty="0"/>
              <a:t> or </a:t>
            </a:r>
            <a:r>
              <a:rPr lang="en-US" b="1" dirty="0"/>
              <a:t>pastiches</a:t>
            </a:r>
            <a:r>
              <a:rPr lang="en-US" dirty="0"/>
              <a:t> the original text, which was simple and effective in design.</a:t>
            </a:r>
          </a:p>
        </p:txBody>
      </p:sp>
      <p:sp>
        <p:nvSpPr>
          <p:cNvPr id="16" name="Rectangle 15">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page15image2919680">
            <a:extLst>
              <a:ext uri="{FF2B5EF4-FFF2-40B4-BE49-F238E27FC236}">
                <a16:creationId xmlns:a16="http://schemas.microsoft.com/office/drawing/2014/main" id="{3999537E-9136-9969-81A7-DAA0BDA1000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76518" y="1002730"/>
            <a:ext cx="3602692" cy="485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6179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59765-C721-5EB7-2781-C68F78329C8C}"/>
              </a:ext>
            </a:extLst>
          </p:cNvPr>
          <p:cNvSpPr>
            <a:spLocks noGrp="1"/>
          </p:cNvSpPr>
          <p:nvPr>
            <p:ph type="title"/>
          </p:nvPr>
        </p:nvSpPr>
        <p:spPr>
          <a:xfrm>
            <a:off x="1371598" y="462743"/>
            <a:ext cx="5327375" cy="1560022"/>
          </a:xfrm>
        </p:spPr>
        <p:txBody>
          <a:bodyPr vert="horz" lIns="0" tIns="0" rIns="0" bIns="0" rtlCol="0" anchor="b">
            <a:normAutofit/>
          </a:bodyPr>
          <a:lstStyle/>
          <a:p>
            <a:r>
              <a:rPr lang="en-US" sz="3600"/>
              <a:t>Mash up</a:t>
            </a:r>
          </a:p>
        </p:txBody>
      </p:sp>
      <p:sp>
        <p:nvSpPr>
          <p:cNvPr id="4" name="Text Placeholder 3">
            <a:extLst>
              <a:ext uri="{FF2B5EF4-FFF2-40B4-BE49-F238E27FC236}">
                <a16:creationId xmlns:a16="http://schemas.microsoft.com/office/drawing/2014/main" id="{1C517F86-F990-557C-3183-433CD0B5DD4C}"/>
              </a:ext>
            </a:extLst>
          </p:cNvPr>
          <p:cNvSpPr>
            <a:spLocks noGrp="1"/>
          </p:cNvSpPr>
          <p:nvPr>
            <p:ph type="body" sz="half" idx="2"/>
          </p:nvPr>
        </p:nvSpPr>
        <p:spPr>
          <a:xfrm>
            <a:off x="1371600" y="2279374"/>
            <a:ext cx="4076701" cy="3601436"/>
          </a:xfrm>
        </p:spPr>
        <p:txBody>
          <a:bodyPr vert="horz" lIns="0" tIns="0" rIns="0" bIns="0" rtlCol="0">
            <a:normAutofit/>
          </a:bodyPr>
          <a:lstStyle/>
          <a:p>
            <a:pPr indent="-228600">
              <a:buFont typeface="Arial" panose="020B0604020202020204" pitchFamily="34" charset="0"/>
              <a:buChar char="•"/>
            </a:pPr>
            <a:r>
              <a:rPr lang="en-US" dirty="0"/>
              <a:t>By borrowing elements of style and content from two different sources and combining them in an original piece, </a:t>
            </a:r>
            <a:r>
              <a:rPr lang="en-US" dirty="0" err="1"/>
              <a:t>Nestler</a:t>
            </a:r>
            <a:r>
              <a:rPr lang="en-US" dirty="0"/>
              <a:t> has created a </a:t>
            </a:r>
            <a:r>
              <a:rPr lang="en-US" b="1" dirty="0"/>
              <a:t>mash up</a:t>
            </a:r>
            <a:r>
              <a:rPr lang="en-US" dirty="0"/>
              <a:t>. And it’s a pretty good one too.</a:t>
            </a:r>
          </a:p>
          <a:p>
            <a:pPr indent="-228600">
              <a:buFont typeface="Arial" panose="020B0604020202020204" pitchFamily="34" charset="0"/>
              <a:buChar char="•"/>
            </a:pPr>
            <a:r>
              <a:rPr lang="en-US" dirty="0"/>
              <a:t>This is not </a:t>
            </a:r>
            <a:r>
              <a:rPr lang="en-US" b="1" dirty="0"/>
              <a:t>plagiarism</a:t>
            </a:r>
            <a:r>
              <a:rPr lang="en-US" dirty="0"/>
              <a:t>, as </a:t>
            </a:r>
            <a:r>
              <a:rPr lang="en-US" dirty="0" err="1"/>
              <a:t>Nestler</a:t>
            </a:r>
            <a:r>
              <a:rPr lang="en-US" dirty="0"/>
              <a:t> has used his own distinctive style of art and posed the characters in a fresh way. Compare to </a:t>
            </a:r>
            <a:r>
              <a:rPr lang="en-US" dirty="0" err="1"/>
              <a:t>Mr</a:t>
            </a:r>
            <a:r>
              <a:rPr lang="en-US" dirty="0"/>
              <a:t> Brainwash, who simply replicated Banksy’s original ‘Balloon Girl.’</a:t>
            </a:r>
          </a:p>
        </p:txBody>
      </p:sp>
      <p:sp>
        <p:nvSpPr>
          <p:cNvPr id="16" name="Rectangle 15">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Placeholder 4">
            <a:extLst>
              <a:ext uri="{FF2B5EF4-FFF2-40B4-BE49-F238E27FC236}">
                <a16:creationId xmlns:a16="http://schemas.microsoft.com/office/drawing/2014/main" id="{58533BE8-458D-761F-205C-28FA3B816363}"/>
              </a:ext>
            </a:extLst>
          </p:cNvPr>
          <p:cNvPicPr>
            <a:picLocks noGrp="1" noChangeAspect="1"/>
          </p:cNvPicPr>
          <p:nvPr>
            <p:ph type="pic" idx="1"/>
          </p:nvPr>
        </p:nvPicPr>
        <p:blipFill>
          <a:blip r:embed="rId2"/>
          <a:srcRect l="11455" r="11455"/>
          <a:stretch/>
        </p:blipFill>
        <p:spPr>
          <a:xfrm>
            <a:off x="5901866" y="1028698"/>
            <a:ext cx="5344631" cy="4471769"/>
          </a:xfrm>
          <a:prstGeom prst="rect">
            <a:avLst/>
          </a:prstGeom>
        </p:spPr>
      </p:pic>
    </p:spTree>
    <p:extLst>
      <p:ext uri="{BB962C8B-B14F-4D97-AF65-F5344CB8AC3E}">
        <p14:creationId xmlns:p14="http://schemas.microsoft.com/office/powerpoint/2010/main" val="625943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B34B2F-0BF8-F1E7-7EAB-576239FC8020}"/>
              </a:ext>
            </a:extLst>
          </p:cNvPr>
          <p:cNvSpPr>
            <a:spLocks noGrp="1"/>
          </p:cNvSpPr>
          <p:nvPr>
            <p:ph type="title"/>
          </p:nvPr>
        </p:nvSpPr>
        <p:spPr>
          <a:xfrm>
            <a:off x="1380236" y="286601"/>
            <a:ext cx="5929422" cy="1852976"/>
          </a:xfrm>
        </p:spPr>
        <p:txBody>
          <a:bodyPr vert="horz" lIns="0" tIns="0" rIns="0" bIns="0" rtlCol="0" anchor="b">
            <a:normAutofit/>
          </a:bodyPr>
          <a:lstStyle/>
          <a:p>
            <a:r>
              <a:rPr lang="en-US" sz="4000"/>
              <a:t>imitation</a:t>
            </a:r>
          </a:p>
        </p:txBody>
      </p:sp>
      <p:sp>
        <p:nvSpPr>
          <p:cNvPr id="4" name="Text Placeholder 3">
            <a:extLst>
              <a:ext uri="{FF2B5EF4-FFF2-40B4-BE49-F238E27FC236}">
                <a16:creationId xmlns:a16="http://schemas.microsoft.com/office/drawing/2014/main" id="{165FBC84-1098-5036-D9B3-7F0D02122EDF}"/>
              </a:ext>
            </a:extLst>
          </p:cNvPr>
          <p:cNvSpPr>
            <a:spLocks noGrp="1"/>
          </p:cNvSpPr>
          <p:nvPr>
            <p:ph type="body" sz="half" idx="2"/>
          </p:nvPr>
        </p:nvSpPr>
        <p:spPr>
          <a:xfrm>
            <a:off x="1380237" y="2426179"/>
            <a:ext cx="5929422" cy="3552590"/>
          </a:xfrm>
        </p:spPr>
        <p:txBody>
          <a:bodyPr vert="horz" lIns="0" tIns="0" rIns="0" bIns="0" rtlCol="0">
            <a:normAutofit/>
          </a:bodyPr>
          <a:lstStyle/>
          <a:p>
            <a:pPr indent="-228600">
              <a:buFont typeface="Arial" panose="020B0604020202020204" pitchFamily="34" charset="0"/>
              <a:buChar char="•"/>
            </a:pPr>
            <a:r>
              <a:rPr lang="en-US" sz="1800" dirty="0"/>
              <a:t>The writers of this text </a:t>
            </a:r>
            <a:r>
              <a:rPr lang="en-US" sz="1800" b="1" dirty="0"/>
              <a:t>imitate</a:t>
            </a:r>
            <a:r>
              <a:rPr lang="en-US" sz="1800" dirty="0"/>
              <a:t> the structure and style of Communist propaganda posters to sell their chocolatey products.</a:t>
            </a:r>
          </a:p>
          <a:p>
            <a:pPr indent="-228600">
              <a:buFont typeface="Arial" panose="020B0604020202020204" pitchFamily="34" charset="0"/>
              <a:buChar char="•"/>
            </a:pPr>
            <a:r>
              <a:rPr lang="en-US" sz="1800" dirty="0"/>
              <a:t>Is this a </a:t>
            </a:r>
            <a:r>
              <a:rPr lang="en-US" sz="1800" b="1" dirty="0"/>
              <a:t>parody</a:t>
            </a:r>
            <a:r>
              <a:rPr lang="en-US" sz="1800" dirty="0"/>
              <a:t> or even </a:t>
            </a:r>
            <a:r>
              <a:rPr lang="en-US" sz="1800" b="1" dirty="0"/>
              <a:t>homage</a:t>
            </a:r>
            <a:r>
              <a:rPr lang="en-US" sz="1800" dirty="0"/>
              <a:t> of the original poster designs? I don’t think so. Beyond borrowing stylistic elements, I’m not sure the new text has anything to say about the original posters. You may feel that the genre of Mao or Soviet era propaganda is being </a:t>
            </a:r>
            <a:r>
              <a:rPr lang="en-US" sz="1800" b="1" dirty="0"/>
              <a:t>spoofed</a:t>
            </a:r>
            <a:r>
              <a:rPr lang="en-US" sz="1800" dirty="0"/>
              <a:t>, which is fair enough, although it probably wasn’t the writers’ primary intention.</a:t>
            </a:r>
          </a:p>
        </p:txBody>
      </p:sp>
      <p:sp>
        <p:nvSpPr>
          <p:cNvPr id="17" name="Rectangle 16">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picture containing text&#10;&#10;Description automatically generated">
            <a:extLst>
              <a:ext uri="{FF2B5EF4-FFF2-40B4-BE49-F238E27FC236}">
                <a16:creationId xmlns:a16="http://schemas.microsoft.com/office/drawing/2014/main" id="{73331F7B-9C52-11B3-86CC-7E048F40EB0C}"/>
              </a:ext>
            </a:extLst>
          </p:cNvPr>
          <p:cNvPicPr>
            <a:picLocks noGrp="1" noChangeAspect="1"/>
          </p:cNvPicPr>
          <p:nvPr>
            <p:ph type="pic" idx="1"/>
          </p:nvPr>
        </p:nvPicPr>
        <p:blipFill rotWithShape="1">
          <a:blip r:embed="rId2"/>
          <a:srcRect l="4442" r="3844" b="3"/>
          <a:stretch/>
        </p:blipFill>
        <p:spPr>
          <a:xfrm>
            <a:off x="8115300" y="-12515"/>
            <a:ext cx="4076700" cy="6418631"/>
          </a:xfrm>
          <a:prstGeom prst="rect">
            <a:avLst/>
          </a:prstGeom>
        </p:spPr>
      </p:pic>
    </p:spTree>
    <p:extLst>
      <p:ext uri="{BB962C8B-B14F-4D97-AF65-F5344CB8AC3E}">
        <p14:creationId xmlns:p14="http://schemas.microsoft.com/office/powerpoint/2010/main" val="2403502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B4DB1-552F-2D4C-AB3B-72F58B81FBBA}"/>
              </a:ext>
            </a:extLst>
          </p:cNvPr>
          <p:cNvSpPr>
            <a:spLocks noGrp="1"/>
          </p:cNvSpPr>
          <p:nvPr>
            <p:ph idx="1"/>
          </p:nvPr>
        </p:nvSpPr>
        <p:spPr>
          <a:xfrm>
            <a:off x="404447" y="1225999"/>
            <a:ext cx="9952891" cy="4594509"/>
          </a:xfrm>
        </p:spPr>
        <p:txBody>
          <a:bodyPr>
            <a:normAutofit/>
          </a:bodyPr>
          <a:lstStyle/>
          <a:p>
            <a:pPr marL="0" indent="0">
              <a:buNone/>
            </a:pPr>
            <a:endParaRPr lang="en-GB" dirty="0">
              <a:solidFill>
                <a:schemeClr val="tx1">
                  <a:lumMod val="65000"/>
                  <a:lumOff val="35000"/>
                </a:schemeClr>
              </a:solidFill>
            </a:endParaRPr>
          </a:p>
          <a:p>
            <a:pPr lvl="1"/>
            <a:r>
              <a:rPr lang="en-GB" dirty="0">
                <a:solidFill>
                  <a:schemeClr val="tx1">
                    <a:lumMod val="65000"/>
                    <a:lumOff val="35000"/>
                  </a:schemeClr>
                </a:solidFill>
              </a:rPr>
              <a:t>Did you agree on the relationships between each pair of texts?</a:t>
            </a:r>
          </a:p>
          <a:p>
            <a:pPr lvl="1"/>
            <a:r>
              <a:rPr lang="en-GB" dirty="0">
                <a:solidFill>
                  <a:schemeClr val="tx1">
                    <a:lumMod val="65000"/>
                    <a:lumOff val="35000"/>
                  </a:schemeClr>
                </a:solidFill>
              </a:rPr>
              <a:t>Did you find any particular relationships harder to define than others? Why?</a:t>
            </a:r>
          </a:p>
          <a:p>
            <a:pPr lvl="1"/>
            <a:r>
              <a:rPr lang="en-GB" dirty="0">
                <a:solidFill>
                  <a:schemeClr val="tx1">
                    <a:lumMod val="65000"/>
                    <a:lumOff val="35000"/>
                  </a:schemeClr>
                </a:solidFill>
              </a:rPr>
              <a:t>Is it possible for one reader’s ‘imitation’ to be another person’s ‘parody’? How might two different readers respond differently to the same texts?</a:t>
            </a:r>
          </a:p>
          <a:p>
            <a:pPr lvl="1"/>
            <a:r>
              <a:rPr lang="en-GB" dirty="0">
                <a:solidFill>
                  <a:schemeClr val="tx1">
                    <a:lumMod val="65000"/>
                    <a:lumOff val="35000"/>
                  </a:schemeClr>
                </a:solidFill>
              </a:rPr>
              <a:t>How can texts offer different perspectives on a topic, issue or theme?</a:t>
            </a:r>
          </a:p>
          <a:p>
            <a:pPr lvl="1"/>
            <a:r>
              <a:rPr lang="en-GB" dirty="0">
                <a:solidFill>
                  <a:schemeClr val="tx1">
                    <a:lumMod val="65000"/>
                    <a:lumOff val="35000"/>
                  </a:schemeClr>
                </a:solidFill>
              </a:rPr>
              <a:t>How does a text's meaning change when explored alongside another text?</a:t>
            </a:r>
          </a:p>
          <a:p>
            <a:pPr lvl="1"/>
            <a:r>
              <a:rPr lang="en-GB" dirty="0">
                <a:solidFill>
                  <a:schemeClr val="tx1">
                    <a:lumMod val="65000"/>
                    <a:lumOff val="35000"/>
                  </a:schemeClr>
                </a:solidFill>
              </a:rPr>
              <a:t>How can comparing and interpreting texts be transformative for the reader?</a:t>
            </a:r>
          </a:p>
          <a:p>
            <a:pPr marL="457200" lvl="1" indent="0">
              <a:buNone/>
            </a:pPr>
            <a:r>
              <a:rPr lang="en-GB" dirty="0">
                <a:solidFill>
                  <a:schemeClr val="tx1">
                    <a:lumMod val="65000"/>
                    <a:lumOff val="35000"/>
                  </a:schemeClr>
                </a:solidFill>
              </a:rPr>
              <a:t> </a:t>
            </a:r>
            <a:endParaRPr lang="en-US" dirty="0">
              <a:solidFill>
                <a:schemeClr val="tx1">
                  <a:lumMod val="65000"/>
                  <a:lumOff val="35000"/>
                </a:schemeClr>
              </a:solidFill>
            </a:endParaRPr>
          </a:p>
          <a:p>
            <a:pPr lvl="1"/>
            <a:endParaRPr lang="en-GB" dirty="0">
              <a:solidFill>
                <a:schemeClr val="tx1">
                  <a:lumMod val="65000"/>
                  <a:lumOff val="35000"/>
                </a:schemeClr>
              </a:solidFill>
            </a:endParaRPr>
          </a:p>
        </p:txBody>
      </p:sp>
      <p:sp>
        <p:nvSpPr>
          <p:cNvPr id="4" name="Title 1">
            <a:extLst>
              <a:ext uri="{FF2B5EF4-FFF2-40B4-BE49-F238E27FC236}">
                <a16:creationId xmlns:a16="http://schemas.microsoft.com/office/drawing/2014/main" id="{0B0D4543-4970-2344-909D-65E30D1659E8}"/>
              </a:ext>
            </a:extLst>
          </p:cNvPr>
          <p:cNvSpPr>
            <a:spLocks noGrp="1"/>
          </p:cNvSpPr>
          <p:nvPr>
            <p:ph type="title"/>
          </p:nvPr>
        </p:nvSpPr>
        <p:spPr>
          <a:xfrm>
            <a:off x="975360" y="619682"/>
            <a:ext cx="10241280" cy="417810"/>
          </a:xfrm>
        </p:spPr>
        <p:txBody>
          <a:bodyPr>
            <a:normAutofit fontScale="90000"/>
          </a:bodyPr>
          <a:lstStyle/>
          <a:p>
            <a:r>
              <a:rPr lang="en-US" dirty="0">
                <a:solidFill>
                  <a:schemeClr val="tx1">
                    <a:lumMod val="65000"/>
                    <a:lumOff val="35000"/>
                  </a:schemeClr>
                </a:solidFill>
              </a:rPr>
              <a:t>Discussion points / reflection</a:t>
            </a:r>
          </a:p>
        </p:txBody>
      </p:sp>
    </p:spTree>
    <p:extLst>
      <p:ext uri="{BB962C8B-B14F-4D97-AF65-F5344CB8AC3E}">
        <p14:creationId xmlns:p14="http://schemas.microsoft.com/office/powerpoint/2010/main" val="188123898"/>
      </p:ext>
    </p:extLst>
  </p:cSld>
  <p:clrMapOvr>
    <a:masterClrMapping/>
  </p:clrMapOvr>
</p:sld>
</file>

<file path=ppt/theme/theme1.xml><?xml version="1.0" encoding="utf-8"?>
<a:theme xmlns:a="http://schemas.openxmlformats.org/drawingml/2006/main" name="GradientRiseVTI">
  <a:themeElements>
    <a:clrScheme name="AnalogousFromRegularSeedLeftStep">
      <a:dk1>
        <a:srgbClr val="000000"/>
      </a:dk1>
      <a:lt1>
        <a:srgbClr val="FFFFFF"/>
      </a:lt1>
      <a:dk2>
        <a:srgbClr val="1A1633"/>
      </a:dk2>
      <a:lt2>
        <a:srgbClr val="F1F0F3"/>
      </a:lt2>
      <a:accent1>
        <a:srgbClr val="7CB11F"/>
      </a:accent1>
      <a:accent2>
        <a:srgbClr val="ACA413"/>
      </a:accent2>
      <a:accent3>
        <a:srgbClr val="E68A23"/>
      </a:accent3>
      <a:accent4>
        <a:srgbClr val="D52D17"/>
      </a:accent4>
      <a:accent5>
        <a:srgbClr val="E72963"/>
      </a:accent5>
      <a:accent6>
        <a:srgbClr val="D517A0"/>
      </a:accent6>
      <a:hlink>
        <a:srgbClr val="794FC4"/>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emplate>{F68ADFAF-3A55-BD4F-AA36-5FF992BF997C}tf10001061</Template>
  <TotalTime>1199</TotalTime>
  <Words>1778</Words>
  <Application>Microsoft Macintosh PowerPoint</Application>
  <PresentationFormat>Widescreen</PresentationFormat>
  <Paragraphs>131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Avenir Next LT Pro</vt:lpstr>
      <vt:lpstr>GradientRiseVTI</vt:lpstr>
      <vt:lpstr>Intertextuality</vt:lpstr>
      <vt:lpstr>Introduction</vt:lpstr>
      <vt:lpstr>Connecting texts</vt:lpstr>
      <vt:lpstr>allusion </vt:lpstr>
      <vt:lpstr>plagiarism</vt:lpstr>
      <vt:lpstr>repurposing</vt:lpstr>
      <vt:lpstr>Parody </vt:lpstr>
      <vt:lpstr>Imitation</vt:lpstr>
      <vt:lpstr>spoof</vt:lpstr>
      <vt:lpstr>homage</vt:lpstr>
      <vt:lpstr>Mash up</vt:lpstr>
      <vt:lpstr>Parody </vt:lpstr>
      <vt:lpstr>Allusion</vt:lpstr>
      <vt:lpstr>imitation</vt:lpstr>
      <vt:lpstr>imitation</vt:lpstr>
      <vt:lpstr>plagiarism</vt:lpstr>
      <vt:lpstr>Allusion</vt:lpstr>
      <vt:lpstr>Plagiarism</vt:lpstr>
      <vt:lpstr>Repurposing</vt:lpstr>
      <vt:lpstr>Parody</vt:lpstr>
      <vt:lpstr>Imitation</vt:lpstr>
      <vt:lpstr>imitation</vt:lpstr>
      <vt:lpstr>Homage</vt:lpstr>
      <vt:lpstr>Mash up</vt:lpstr>
      <vt:lpstr>Parody</vt:lpstr>
      <vt:lpstr>allusion</vt:lpstr>
      <vt:lpstr>imitation</vt:lpstr>
      <vt:lpstr>Mash up</vt:lpstr>
      <vt:lpstr>imitation</vt:lpstr>
      <vt:lpstr>Discussion points / 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IB</dc:title>
  <dc:creator>Lucy O'Neill</dc:creator>
  <cp:lastModifiedBy>Doug Sillett</cp:lastModifiedBy>
  <cp:revision>71</cp:revision>
  <dcterms:created xsi:type="dcterms:W3CDTF">2022-05-23T05:11:07Z</dcterms:created>
  <dcterms:modified xsi:type="dcterms:W3CDTF">2026-01-04T05:08:37Z</dcterms:modified>
</cp:coreProperties>
</file>