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2" r:id="rId14"/>
    <p:sldId id="270" r:id="rId15"/>
    <p:sldId id="271" r:id="rId16"/>
    <p:sldId id="268" r:id="rId17"/>
    <p:sldId id="275" r:id="rId18"/>
    <p:sldId id="269" r:id="rId19"/>
    <p:sldId id="274" r:id="rId20"/>
    <p:sldId id="273" r:id="rId21"/>
    <p:sldId id="276" r:id="rId22"/>
    <p:sldId id="277" r:id="rId23"/>
    <p:sldId id="27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45"/>
    <p:restoredTop sz="94699"/>
  </p:normalViewPr>
  <p:slideViewPr>
    <p:cSldViewPr snapToGrid="0">
      <p:cViewPr>
        <p:scale>
          <a:sx n="112" d="100"/>
          <a:sy n="112" d="100"/>
        </p:scale>
        <p:origin x="504"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2848F1-2377-B24D-AE4B-40746484F4BE}" type="datetimeFigureOut">
              <a:rPr lang="en-US" smtClean="0"/>
              <a:t>1/7/26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2051A9-248B-084B-95B5-6BDE0B45167F}" type="slidenum">
              <a:rPr lang="en-US" smtClean="0"/>
              <a:t>‹#›</a:t>
            </a:fld>
            <a:endParaRPr lang="en-US"/>
          </a:p>
        </p:txBody>
      </p:sp>
    </p:spTree>
    <p:extLst>
      <p:ext uri="{BB962C8B-B14F-4D97-AF65-F5344CB8AC3E}">
        <p14:creationId xmlns:p14="http://schemas.microsoft.com/office/powerpoint/2010/main" val="4060352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Small-Town Pastoralism / Social Order:</a:t>
            </a:r>
            <a:r>
              <a:rPr lang="en-GB" sz="1200" kern="1200" dirty="0">
                <a:solidFill>
                  <a:schemeClr val="tx1"/>
                </a:solidFill>
                <a:effectLst/>
                <a:latin typeface="+mn-lt"/>
                <a:ea typeface="+mn-ea"/>
                <a:cs typeface="+mn-cs"/>
              </a:rPr>
              <a:t> romanticizes rural solidarity and the return to stability.</a:t>
            </a:r>
            <a:r>
              <a:rPr lang="en-GB" dirty="0">
                <a:effectLst/>
              </a:rPr>
              <a:t> </a:t>
            </a:r>
            <a:endParaRPr lang="en-US" dirty="0"/>
          </a:p>
        </p:txBody>
      </p:sp>
      <p:sp>
        <p:nvSpPr>
          <p:cNvPr id="4" name="Slide Number Placeholder 3"/>
          <p:cNvSpPr>
            <a:spLocks noGrp="1"/>
          </p:cNvSpPr>
          <p:nvPr>
            <p:ph type="sldNum" sz="quarter" idx="5"/>
          </p:nvPr>
        </p:nvSpPr>
        <p:spPr/>
        <p:txBody>
          <a:bodyPr/>
          <a:lstStyle/>
          <a:p>
            <a:fld id="{252051A9-248B-084B-95B5-6BDE0B45167F}" type="slidenum">
              <a:rPr lang="en-US" smtClean="0"/>
              <a:t>13</a:t>
            </a:fld>
            <a:endParaRPr lang="en-US"/>
          </a:p>
        </p:txBody>
      </p:sp>
    </p:spTree>
    <p:extLst>
      <p:ext uri="{BB962C8B-B14F-4D97-AF65-F5344CB8AC3E}">
        <p14:creationId xmlns:p14="http://schemas.microsoft.com/office/powerpoint/2010/main" val="2358603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Altruistic Democracy / Leadership:</a:t>
            </a:r>
            <a:r>
              <a:rPr lang="en-GB" sz="1200" kern="1200" dirty="0">
                <a:solidFill>
                  <a:schemeClr val="tx1"/>
                </a:solidFill>
                <a:effectLst/>
                <a:latin typeface="+mn-lt"/>
                <a:ea typeface="+mn-ea"/>
                <a:cs typeface="+mn-cs"/>
              </a:rPr>
              <a:t> highlights democratic accountability through strong leadership.</a:t>
            </a:r>
            <a:endParaRPr lang="en-US" dirty="0"/>
          </a:p>
        </p:txBody>
      </p:sp>
      <p:sp>
        <p:nvSpPr>
          <p:cNvPr id="4" name="Slide Number Placeholder 3"/>
          <p:cNvSpPr>
            <a:spLocks noGrp="1"/>
          </p:cNvSpPr>
          <p:nvPr>
            <p:ph type="sldNum" sz="quarter" idx="5"/>
          </p:nvPr>
        </p:nvSpPr>
        <p:spPr/>
        <p:txBody>
          <a:bodyPr/>
          <a:lstStyle/>
          <a:p>
            <a:fld id="{252051A9-248B-084B-95B5-6BDE0B45167F}" type="slidenum">
              <a:rPr lang="en-US" smtClean="0"/>
              <a:t>14</a:t>
            </a:fld>
            <a:endParaRPr lang="en-US"/>
          </a:p>
        </p:txBody>
      </p:sp>
    </p:spTree>
    <p:extLst>
      <p:ext uri="{BB962C8B-B14F-4D97-AF65-F5344CB8AC3E}">
        <p14:creationId xmlns:p14="http://schemas.microsoft.com/office/powerpoint/2010/main" val="3917406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Responsible Capitalism / Individualism:</a:t>
            </a:r>
            <a:r>
              <a:rPr lang="en-GB" sz="1200" kern="1200" dirty="0">
                <a:solidFill>
                  <a:schemeClr val="tx1"/>
                </a:solidFill>
                <a:effectLst/>
                <a:latin typeface="+mn-lt"/>
                <a:ea typeface="+mn-ea"/>
                <a:cs typeface="+mn-cs"/>
              </a:rPr>
              <a:t> celebrates personal success being tied to socially responsible business practices.</a:t>
            </a:r>
            <a:endParaRPr lang="en-US" dirty="0"/>
          </a:p>
        </p:txBody>
      </p:sp>
      <p:sp>
        <p:nvSpPr>
          <p:cNvPr id="4" name="Slide Number Placeholder 3"/>
          <p:cNvSpPr>
            <a:spLocks noGrp="1"/>
          </p:cNvSpPr>
          <p:nvPr>
            <p:ph type="sldNum" sz="quarter" idx="5"/>
          </p:nvPr>
        </p:nvSpPr>
        <p:spPr/>
        <p:txBody>
          <a:bodyPr/>
          <a:lstStyle/>
          <a:p>
            <a:fld id="{252051A9-248B-084B-95B5-6BDE0B45167F}" type="slidenum">
              <a:rPr lang="en-US" smtClean="0"/>
              <a:t>15</a:t>
            </a:fld>
            <a:endParaRPr lang="en-US"/>
          </a:p>
        </p:txBody>
      </p:sp>
    </p:spTree>
    <p:extLst>
      <p:ext uri="{BB962C8B-B14F-4D97-AF65-F5344CB8AC3E}">
        <p14:creationId xmlns:p14="http://schemas.microsoft.com/office/powerpoint/2010/main" val="1034394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Ethnocentrism / Altruistic Democracy:</a:t>
            </a:r>
            <a:r>
              <a:rPr lang="en-GB" sz="1200" kern="1200" dirty="0">
                <a:solidFill>
                  <a:schemeClr val="tx1"/>
                </a:solidFill>
                <a:effectLst/>
                <a:latin typeface="+mn-lt"/>
                <a:ea typeface="+mn-ea"/>
                <a:cs typeface="+mn-cs"/>
              </a:rPr>
              <a:t> frames another country’s reforms as progress toward Western-style democracy.</a:t>
            </a:r>
          </a:p>
          <a:p>
            <a:endParaRPr lang="en-US" dirty="0"/>
          </a:p>
        </p:txBody>
      </p:sp>
      <p:sp>
        <p:nvSpPr>
          <p:cNvPr id="4" name="Slide Number Placeholder 3"/>
          <p:cNvSpPr>
            <a:spLocks noGrp="1"/>
          </p:cNvSpPr>
          <p:nvPr>
            <p:ph type="sldNum" sz="quarter" idx="5"/>
          </p:nvPr>
        </p:nvSpPr>
        <p:spPr/>
        <p:txBody>
          <a:bodyPr/>
          <a:lstStyle/>
          <a:p>
            <a:fld id="{252051A9-248B-084B-95B5-6BDE0B45167F}" type="slidenum">
              <a:rPr lang="en-US" smtClean="0"/>
              <a:t>16</a:t>
            </a:fld>
            <a:endParaRPr lang="en-US"/>
          </a:p>
        </p:txBody>
      </p:sp>
    </p:spTree>
    <p:extLst>
      <p:ext uri="{BB962C8B-B14F-4D97-AF65-F5344CB8AC3E}">
        <p14:creationId xmlns:p14="http://schemas.microsoft.com/office/powerpoint/2010/main" val="952951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Moderatism / Social Order:</a:t>
            </a:r>
            <a:r>
              <a:rPr lang="en-GB" sz="1200" kern="1200" dirty="0">
                <a:solidFill>
                  <a:schemeClr val="tx1"/>
                </a:solidFill>
                <a:effectLst/>
                <a:latin typeface="+mn-lt"/>
                <a:ea typeface="+mn-ea"/>
                <a:cs typeface="+mn-cs"/>
              </a:rPr>
              <a:t> frames moderation as the solution to restore harmony.</a:t>
            </a:r>
            <a:r>
              <a:rPr lang="en-GB" dirty="0">
                <a:effectLst/>
              </a:rPr>
              <a:t> </a:t>
            </a:r>
            <a:endParaRPr lang="en-US" dirty="0"/>
          </a:p>
        </p:txBody>
      </p:sp>
      <p:sp>
        <p:nvSpPr>
          <p:cNvPr id="4" name="Slide Number Placeholder 3"/>
          <p:cNvSpPr>
            <a:spLocks noGrp="1"/>
          </p:cNvSpPr>
          <p:nvPr>
            <p:ph type="sldNum" sz="quarter" idx="5"/>
          </p:nvPr>
        </p:nvSpPr>
        <p:spPr/>
        <p:txBody>
          <a:bodyPr/>
          <a:lstStyle/>
          <a:p>
            <a:fld id="{252051A9-248B-084B-95B5-6BDE0B45167F}" type="slidenum">
              <a:rPr lang="en-US" smtClean="0"/>
              <a:t>17</a:t>
            </a:fld>
            <a:endParaRPr lang="en-US"/>
          </a:p>
        </p:txBody>
      </p:sp>
    </p:spTree>
    <p:extLst>
      <p:ext uri="{BB962C8B-B14F-4D97-AF65-F5344CB8AC3E}">
        <p14:creationId xmlns:p14="http://schemas.microsoft.com/office/powerpoint/2010/main" val="108546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Ethnocentrism / Responsible Capitalism:</a:t>
            </a:r>
            <a:r>
              <a:rPr lang="en-GB" sz="1200" kern="1200" dirty="0">
                <a:solidFill>
                  <a:schemeClr val="tx1"/>
                </a:solidFill>
                <a:effectLst/>
                <a:latin typeface="+mn-lt"/>
                <a:ea typeface="+mn-ea"/>
                <a:cs typeface="+mn-cs"/>
              </a:rPr>
              <a:t> suggests Western economic standards as the benchmark for ethical growth.</a:t>
            </a:r>
            <a:r>
              <a:rPr lang="en-GB" dirty="0">
                <a:effectLst/>
              </a:rPr>
              <a:t> </a:t>
            </a:r>
            <a:endParaRPr lang="en-US" dirty="0"/>
          </a:p>
        </p:txBody>
      </p:sp>
      <p:sp>
        <p:nvSpPr>
          <p:cNvPr id="4" name="Slide Number Placeholder 3"/>
          <p:cNvSpPr>
            <a:spLocks noGrp="1"/>
          </p:cNvSpPr>
          <p:nvPr>
            <p:ph type="sldNum" sz="quarter" idx="5"/>
          </p:nvPr>
        </p:nvSpPr>
        <p:spPr/>
        <p:txBody>
          <a:bodyPr/>
          <a:lstStyle/>
          <a:p>
            <a:fld id="{252051A9-248B-084B-95B5-6BDE0B45167F}" type="slidenum">
              <a:rPr lang="en-US" smtClean="0"/>
              <a:t>18</a:t>
            </a:fld>
            <a:endParaRPr lang="en-US"/>
          </a:p>
        </p:txBody>
      </p:sp>
    </p:spTree>
    <p:extLst>
      <p:ext uri="{BB962C8B-B14F-4D97-AF65-F5344CB8AC3E}">
        <p14:creationId xmlns:p14="http://schemas.microsoft.com/office/powerpoint/2010/main" val="2965072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Individualism / Leadership:</a:t>
            </a:r>
            <a:r>
              <a:rPr lang="en-GB" sz="1200" kern="1200" dirty="0">
                <a:solidFill>
                  <a:schemeClr val="tx1"/>
                </a:solidFill>
                <a:effectLst/>
                <a:latin typeface="+mn-lt"/>
                <a:ea typeface="+mn-ea"/>
                <a:cs typeface="+mn-cs"/>
              </a:rPr>
              <a:t> focuses on one leader’s decisive role in corporate success.</a:t>
            </a:r>
            <a:r>
              <a:rPr lang="en-GB" dirty="0">
                <a:effectLst/>
              </a:rPr>
              <a:t> </a:t>
            </a:r>
            <a:endParaRPr lang="en-US" dirty="0"/>
          </a:p>
        </p:txBody>
      </p:sp>
      <p:sp>
        <p:nvSpPr>
          <p:cNvPr id="4" name="Slide Number Placeholder 3"/>
          <p:cNvSpPr>
            <a:spLocks noGrp="1"/>
          </p:cNvSpPr>
          <p:nvPr>
            <p:ph type="sldNum" sz="quarter" idx="5"/>
          </p:nvPr>
        </p:nvSpPr>
        <p:spPr/>
        <p:txBody>
          <a:bodyPr/>
          <a:lstStyle/>
          <a:p>
            <a:fld id="{252051A9-248B-084B-95B5-6BDE0B45167F}" type="slidenum">
              <a:rPr lang="en-US" smtClean="0"/>
              <a:t>19</a:t>
            </a:fld>
            <a:endParaRPr lang="en-US"/>
          </a:p>
        </p:txBody>
      </p:sp>
    </p:spTree>
    <p:extLst>
      <p:ext uri="{BB962C8B-B14F-4D97-AF65-F5344CB8AC3E}">
        <p14:creationId xmlns:p14="http://schemas.microsoft.com/office/powerpoint/2010/main" val="41123518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Small-Town Pastoralism / Moderatism / Leadership:</a:t>
            </a:r>
            <a:r>
              <a:rPr lang="en-GB" sz="1200" kern="1200" dirty="0">
                <a:solidFill>
                  <a:schemeClr val="tx1"/>
                </a:solidFill>
                <a:effectLst/>
                <a:latin typeface="+mn-lt"/>
                <a:ea typeface="+mn-ea"/>
                <a:cs typeface="+mn-cs"/>
              </a:rPr>
              <a:t> emphasizes rural values while advocating moderate reforms driven by local leaders</a:t>
            </a:r>
            <a:endParaRPr lang="en-US" dirty="0"/>
          </a:p>
        </p:txBody>
      </p:sp>
      <p:sp>
        <p:nvSpPr>
          <p:cNvPr id="4" name="Slide Number Placeholder 3"/>
          <p:cNvSpPr>
            <a:spLocks noGrp="1"/>
          </p:cNvSpPr>
          <p:nvPr>
            <p:ph type="sldNum" sz="quarter" idx="5"/>
          </p:nvPr>
        </p:nvSpPr>
        <p:spPr/>
        <p:txBody>
          <a:bodyPr/>
          <a:lstStyle/>
          <a:p>
            <a:fld id="{252051A9-248B-084B-95B5-6BDE0B45167F}" type="slidenum">
              <a:rPr lang="en-US" smtClean="0"/>
              <a:t>20</a:t>
            </a:fld>
            <a:endParaRPr lang="en-US"/>
          </a:p>
        </p:txBody>
      </p:sp>
    </p:spTree>
    <p:extLst>
      <p:ext uri="{BB962C8B-B14F-4D97-AF65-F5344CB8AC3E}">
        <p14:creationId xmlns:p14="http://schemas.microsoft.com/office/powerpoint/2010/main" val="7340655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Responsible Capitalism / Social Order:</a:t>
            </a:r>
            <a:r>
              <a:rPr lang="en-GB" sz="1200" kern="1200" dirty="0">
                <a:solidFill>
                  <a:schemeClr val="tx1"/>
                </a:solidFill>
                <a:effectLst/>
                <a:latin typeface="+mn-lt"/>
                <a:ea typeface="+mn-ea"/>
                <a:cs typeface="+mn-cs"/>
              </a:rPr>
              <a:t> links ethical business practices to maintaining societal stability.</a:t>
            </a:r>
            <a:r>
              <a:rPr lang="en-GB" dirty="0">
                <a:effectLst/>
              </a:rPr>
              <a:t> </a:t>
            </a:r>
            <a:endParaRPr lang="en-US" dirty="0"/>
          </a:p>
        </p:txBody>
      </p:sp>
      <p:sp>
        <p:nvSpPr>
          <p:cNvPr id="4" name="Slide Number Placeholder 3"/>
          <p:cNvSpPr>
            <a:spLocks noGrp="1"/>
          </p:cNvSpPr>
          <p:nvPr>
            <p:ph type="sldNum" sz="quarter" idx="5"/>
          </p:nvPr>
        </p:nvSpPr>
        <p:spPr/>
        <p:txBody>
          <a:bodyPr/>
          <a:lstStyle/>
          <a:p>
            <a:fld id="{252051A9-248B-084B-95B5-6BDE0B45167F}" type="slidenum">
              <a:rPr lang="en-US" smtClean="0"/>
              <a:t>21</a:t>
            </a:fld>
            <a:endParaRPr lang="en-US"/>
          </a:p>
        </p:txBody>
      </p:sp>
    </p:spTree>
    <p:extLst>
      <p:ext uri="{BB962C8B-B14F-4D97-AF65-F5344CB8AC3E}">
        <p14:creationId xmlns:p14="http://schemas.microsoft.com/office/powerpoint/2010/main" val="2285107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Individualism / Small-Town Pastoralism:</a:t>
            </a:r>
            <a:r>
              <a:rPr lang="en-GB" sz="1200" kern="1200" dirty="0">
                <a:solidFill>
                  <a:schemeClr val="tx1"/>
                </a:solidFill>
                <a:effectLst/>
                <a:latin typeface="+mn-lt"/>
                <a:ea typeface="+mn-ea"/>
                <a:cs typeface="+mn-cs"/>
              </a:rPr>
              <a:t> celebrates personal initiative improving a traditional community.</a:t>
            </a:r>
            <a:r>
              <a:rPr lang="en-GB" dirty="0">
                <a:effectLst/>
              </a:rPr>
              <a:t> </a:t>
            </a:r>
            <a:endParaRPr lang="en-US" dirty="0"/>
          </a:p>
        </p:txBody>
      </p:sp>
      <p:sp>
        <p:nvSpPr>
          <p:cNvPr id="4" name="Slide Number Placeholder 3"/>
          <p:cNvSpPr>
            <a:spLocks noGrp="1"/>
          </p:cNvSpPr>
          <p:nvPr>
            <p:ph type="sldNum" sz="quarter" idx="5"/>
          </p:nvPr>
        </p:nvSpPr>
        <p:spPr/>
        <p:txBody>
          <a:bodyPr/>
          <a:lstStyle/>
          <a:p>
            <a:fld id="{252051A9-248B-084B-95B5-6BDE0B45167F}" type="slidenum">
              <a:rPr lang="en-US" smtClean="0"/>
              <a:t>22</a:t>
            </a:fld>
            <a:endParaRPr lang="en-US"/>
          </a:p>
        </p:txBody>
      </p:sp>
    </p:spTree>
    <p:extLst>
      <p:ext uri="{BB962C8B-B14F-4D97-AF65-F5344CB8AC3E}">
        <p14:creationId xmlns:p14="http://schemas.microsoft.com/office/powerpoint/2010/main" val="1960981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1/7/26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947913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1/7/26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141483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1/7/26</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084701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1/7/26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18840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1/7/26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381910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1/7/26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56919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1/7/26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19295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1/7/26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032923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1/7/26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6512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1/7/26</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009310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1/7/26</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747474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1/7/26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285302577"/>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E5473D2-DD46-DFAF-84EC-264D6CE58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8FED76-47D8-8215-C08B-2164F382C3A9}"/>
              </a:ext>
            </a:extLst>
          </p:cNvPr>
          <p:cNvSpPr>
            <a:spLocks noGrp="1"/>
          </p:cNvSpPr>
          <p:nvPr>
            <p:ph type="ctrTitle"/>
          </p:nvPr>
        </p:nvSpPr>
        <p:spPr>
          <a:xfrm>
            <a:off x="7843394" y="1585762"/>
            <a:ext cx="3788767" cy="2811737"/>
          </a:xfrm>
        </p:spPr>
        <p:txBody>
          <a:bodyPr>
            <a:normAutofit/>
          </a:bodyPr>
          <a:lstStyle/>
          <a:p>
            <a:pPr algn="l"/>
            <a:r>
              <a:rPr lang="en-US" sz="4400"/>
              <a:t>Gans’ Inherent News Values</a:t>
            </a:r>
          </a:p>
        </p:txBody>
      </p:sp>
      <p:sp>
        <p:nvSpPr>
          <p:cNvPr id="3" name="Subtitle 2">
            <a:extLst>
              <a:ext uri="{FF2B5EF4-FFF2-40B4-BE49-F238E27FC236}">
                <a16:creationId xmlns:a16="http://schemas.microsoft.com/office/drawing/2014/main" id="{107337F6-3715-2BE8-3490-1EF7A534213A}"/>
              </a:ext>
            </a:extLst>
          </p:cNvPr>
          <p:cNvSpPr>
            <a:spLocks noGrp="1"/>
          </p:cNvSpPr>
          <p:nvPr>
            <p:ph type="subTitle" idx="1"/>
          </p:nvPr>
        </p:nvSpPr>
        <p:spPr>
          <a:xfrm>
            <a:off x="7843395" y="4524046"/>
            <a:ext cx="3614857" cy="1319951"/>
          </a:xfrm>
        </p:spPr>
        <p:txBody>
          <a:bodyPr>
            <a:normAutofit/>
          </a:bodyPr>
          <a:lstStyle/>
          <a:p>
            <a:pPr algn="l"/>
            <a:endParaRPr lang="en-US"/>
          </a:p>
        </p:txBody>
      </p:sp>
      <p:pic>
        <p:nvPicPr>
          <p:cNvPr id="4" name="Picture 3">
            <a:extLst>
              <a:ext uri="{FF2B5EF4-FFF2-40B4-BE49-F238E27FC236}">
                <a16:creationId xmlns:a16="http://schemas.microsoft.com/office/drawing/2014/main" id="{B893F9CB-B0C5-E298-09AF-0D4B28DF41E6}"/>
              </a:ext>
            </a:extLst>
          </p:cNvPr>
          <p:cNvPicPr>
            <a:picLocks noChangeAspect="1"/>
          </p:cNvPicPr>
          <p:nvPr/>
        </p:nvPicPr>
        <p:blipFill>
          <a:blip r:embed="rId2"/>
          <a:srcRect r="28287" b="-1"/>
          <a:stretch>
            <a:fillRect/>
          </a:stretch>
        </p:blipFill>
        <p:spPr>
          <a:xfrm>
            <a:off x="2" y="10"/>
            <a:ext cx="7367752" cy="6857990"/>
          </a:xfrm>
          <a:prstGeom prst="rect">
            <a:avLst/>
          </a:prstGeom>
        </p:spPr>
      </p:pic>
    </p:spTree>
    <p:extLst>
      <p:ext uri="{BB962C8B-B14F-4D97-AF65-F5344CB8AC3E}">
        <p14:creationId xmlns:p14="http://schemas.microsoft.com/office/powerpoint/2010/main" val="2237292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E6F4F2-C0DA-6C5C-9B54-42A133EF60FE}"/>
              </a:ext>
            </a:extLst>
          </p:cNvPr>
          <p:cNvSpPr>
            <a:spLocks noGrp="1"/>
          </p:cNvSpPr>
          <p:nvPr>
            <p:ph type="title"/>
          </p:nvPr>
        </p:nvSpPr>
        <p:spPr>
          <a:xfrm>
            <a:off x="612647" y="348018"/>
            <a:ext cx="6035040" cy="758406"/>
          </a:xfrm>
        </p:spPr>
        <p:txBody>
          <a:bodyPr anchor="b">
            <a:normAutofit/>
          </a:bodyPr>
          <a:lstStyle/>
          <a:p>
            <a:pPr algn="ctr"/>
            <a:r>
              <a:rPr lang="en-US" dirty="0">
                <a:solidFill>
                  <a:schemeClr val="tx1">
                    <a:lumMod val="65000"/>
                    <a:lumOff val="35000"/>
                  </a:schemeClr>
                </a:solidFill>
              </a:rPr>
              <a:t>Introduction</a:t>
            </a:r>
          </a:p>
        </p:txBody>
      </p:sp>
      <p:sp>
        <p:nvSpPr>
          <p:cNvPr id="3" name="Content Placeholder 2">
            <a:extLst>
              <a:ext uri="{FF2B5EF4-FFF2-40B4-BE49-F238E27FC236}">
                <a16:creationId xmlns:a16="http://schemas.microsoft.com/office/drawing/2014/main" id="{2C178F31-CFC2-AAFB-92B6-EA7582E2EF91}"/>
              </a:ext>
            </a:extLst>
          </p:cNvPr>
          <p:cNvSpPr>
            <a:spLocks noGrp="1"/>
          </p:cNvSpPr>
          <p:nvPr>
            <p:ph idx="1"/>
          </p:nvPr>
        </p:nvSpPr>
        <p:spPr>
          <a:xfrm>
            <a:off x="612647" y="1454442"/>
            <a:ext cx="6035041" cy="4854918"/>
          </a:xfrm>
        </p:spPr>
        <p:txBody>
          <a:bodyPr>
            <a:normAutofit/>
          </a:bodyPr>
          <a:lstStyle/>
          <a:p>
            <a:pPr marL="0" indent="0">
              <a:lnSpc>
                <a:spcPct val="125000"/>
              </a:lnSpc>
              <a:buNone/>
            </a:pPr>
            <a:r>
              <a:rPr lang="en-GB" dirty="0">
                <a:solidFill>
                  <a:schemeClr val="tx1">
                    <a:lumMod val="65000"/>
                    <a:lumOff val="35000"/>
                  </a:schemeClr>
                </a:solidFill>
              </a:rPr>
              <a:t>Herbert J. Gans (1927 – 2025), a leading German-born American sociologist, reshaped the understanding of journalism with his seminal book </a:t>
            </a:r>
            <a:r>
              <a:rPr lang="en-GB" i="1" dirty="0">
                <a:solidFill>
                  <a:schemeClr val="tx1">
                    <a:lumMod val="65000"/>
                    <a:lumOff val="35000"/>
                  </a:schemeClr>
                </a:solidFill>
              </a:rPr>
              <a:t>Deciding What’s News</a:t>
            </a:r>
            <a:r>
              <a:rPr lang="en-GB" dirty="0">
                <a:solidFill>
                  <a:schemeClr val="tx1">
                    <a:lumMod val="65000"/>
                    <a:lumOff val="35000"/>
                  </a:schemeClr>
                </a:solidFill>
              </a:rPr>
              <a:t> (1979). In this work, Gans argued that news is not a neutral reflection of reality but a ‘product’ shaped by underlying values. He identified eight ‘inherent news values’ that influence what stories are selected and how they are framed. These values guide reporting in subtle ways, revealing the biases and assumptions embedded in modern media.</a:t>
            </a:r>
          </a:p>
          <a:p>
            <a:endParaRPr lang="en-US" sz="1800" dirty="0"/>
          </a:p>
        </p:txBody>
      </p:sp>
      <p:pic>
        <p:nvPicPr>
          <p:cNvPr id="5" name="Picture 4" descr="A person holding glasses and looking at the camera&#10;&#10;AI-generated content may be incorrect.">
            <a:extLst>
              <a:ext uri="{FF2B5EF4-FFF2-40B4-BE49-F238E27FC236}">
                <a16:creationId xmlns:a16="http://schemas.microsoft.com/office/drawing/2014/main" id="{B7E8C9B9-8B67-7491-3ADD-11076150C418}"/>
              </a:ext>
            </a:extLst>
          </p:cNvPr>
          <p:cNvPicPr>
            <a:picLocks noChangeAspect="1"/>
          </p:cNvPicPr>
          <p:nvPr/>
        </p:nvPicPr>
        <p:blipFill>
          <a:blip r:embed="rId2"/>
          <a:srcRect r="5145"/>
          <a:stretch>
            <a:fillRect/>
          </a:stretch>
        </p:blipFill>
        <p:spPr>
          <a:xfrm>
            <a:off x="7345680" y="10"/>
            <a:ext cx="4846320" cy="6857990"/>
          </a:xfrm>
          <a:prstGeom prst="rect">
            <a:avLst/>
          </a:prstGeom>
        </p:spPr>
      </p:pic>
    </p:spTree>
    <p:extLst>
      <p:ext uri="{BB962C8B-B14F-4D97-AF65-F5344CB8AC3E}">
        <p14:creationId xmlns:p14="http://schemas.microsoft.com/office/powerpoint/2010/main" val="2883241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B97D49-F620-2C82-FE25-C2F4D6FB379E}"/>
              </a:ext>
            </a:extLst>
          </p:cNvPr>
          <p:cNvSpPr>
            <a:spLocks noGrp="1"/>
          </p:cNvSpPr>
          <p:nvPr>
            <p:ph type="title"/>
          </p:nvPr>
        </p:nvSpPr>
        <p:spPr>
          <a:xfrm>
            <a:off x="5906802" y="517252"/>
            <a:ext cx="5577902" cy="969409"/>
          </a:xfrm>
        </p:spPr>
        <p:txBody>
          <a:bodyPr anchor="b">
            <a:normAutofit/>
          </a:bodyPr>
          <a:lstStyle/>
          <a:p>
            <a:pPr algn="ctr"/>
            <a:r>
              <a:rPr lang="en-US" dirty="0">
                <a:solidFill>
                  <a:schemeClr val="tx1">
                    <a:lumMod val="65000"/>
                    <a:lumOff val="35000"/>
                  </a:schemeClr>
                </a:solidFill>
              </a:rPr>
              <a:t>Ethnocentrism</a:t>
            </a:r>
          </a:p>
        </p:txBody>
      </p:sp>
      <p:pic>
        <p:nvPicPr>
          <p:cNvPr id="4" name="Picture 2">
            <a:extLst>
              <a:ext uri="{FF2B5EF4-FFF2-40B4-BE49-F238E27FC236}">
                <a16:creationId xmlns:a16="http://schemas.microsoft.com/office/drawing/2014/main" id="{89DBE485-33FE-6C11-DA58-5DD68E5509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612648" y="517252"/>
            <a:ext cx="4681506" cy="585188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BBE96707-3EAA-B975-0BCD-FA7A21560504}"/>
              </a:ext>
            </a:extLst>
          </p:cNvPr>
          <p:cNvSpPr>
            <a:spLocks noGrp="1"/>
          </p:cNvSpPr>
          <p:nvPr>
            <p:ph idx="1"/>
          </p:nvPr>
        </p:nvSpPr>
        <p:spPr>
          <a:xfrm>
            <a:off x="5906802" y="1809387"/>
            <a:ext cx="5577902" cy="4725887"/>
          </a:xfrm>
        </p:spPr>
        <p:txBody>
          <a:bodyPr>
            <a:normAutofit/>
          </a:bodyPr>
          <a:lstStyle/>
          <a:p>
            <a:pPr marL="0" indent="0">
              <a:lnSpc>
                <a:spcPct val="125000"/>
              </a:lnSpc>
              <a:buNone/>
            </a:pPr>
            <a:r>
              <a:rPr lang="en-GB" sz="1500" dirty="0">
                <a:solidFill>
                  <a:schemeClr val="tx1">
                    <a:lumMod val="65000"/>
                    <a:lumOff val="35000"/>
                  </a:schemeClr>
                </a:solidFill>
              </a:rPr>
              <a:t>The tendency of news media to judge other countries and cultures according to their own national values and norms. Journalists often assume their own society’s political system, economic structure, and cultural practices are superior, and they frame stories about other nations accordingly.</a:t>
            </a:r>
          </a:p>
          <a:p>
            <a:pPr marL="0" indent="0">
              <a:lnSpc>
                <a:spcPct val="125000"/>
              </a:lnSpc>
              <a:buNone/>
            </a:pPr>
            <a:r>
              <a:rPr lang="en-GB" sz="1500" dirty="0">
                <a:solidFill>
                  <a:schemeClr val="tx1">
                    <a:lumMod val="65000"/>
                    <a:lumOff val="35000"/>
                  </a:schemeClr>
                </a:solidFill>
              </a:rPr>
              <a:t>When U.S. media reports on elections in another country, the coverage often emphasizes whether that nation is ‘moving toward democracy’ or ‘falling short of democratic ideals.’ This assumes that democracy, as practiced in the United States, is the benchmark for good governance. Similarly, in conflict reporting, the focus is on how events abroad affect ‘our’ security, rather than exploring the local perspective.</a:t>
            </a:r>
          </a:p>
          <a:p>
            <a:pPr>
              <a:lnSpc>
                <a:spcPct val="110000"/>
              </a:lnSpc>
            </a:pPr>
            <a:endParaRPr lang="en-US" sz="1500" dirty="0"/>
          </a:p>
        </p:txBody>
      </p:sp>
      <p:sp>
        <p:nvSpPr>
          <p:cNvPr id="5" name="TextBox 4">
            <a:extLst>
              <a:ext uri="{FF2B5EF4-FFF2-40B4-BE49-F238E27FC236}">
                <a16:creationId xmlns:a16="http://schemas.microsoft.com/office/drawing/2014/main" id="{DC3B891E-40BF-23BE-7D0B-49A69425D70E}"/>
              </a:ext>
            </a:extLst>
          </p:cNvPr>
          <p:cNvSpPr txBox="1"/>
          <p:nvPr/>
        </p:nvSpPr>
        <p:spPr>
          <a:xfrm>
            <a:off x="5906802" y="6086832"/>
            <a:ext cx="4863832" cy="253916"/>
          </a:xfrm>
          <a:prstGeom prst="rect">
            <a:avLst/>
          </a:prstGeom>
          <a:noFill/>
        </p:spPr>
        <p:txBody>
          <a:bodyPr wrap="none" rtlCol="0">
            <a:spAutoFit/>
          </a:bodyPr>
          <a:lstStyle/>
          <a:p>
            <a:r>
              <a:rPr lang="en-US" sz="1050" dirty="0">
                <a:solidFill>
                  <a:schemeClr val="tx1">
                    <a:lumMod val="65000"/>
                    <a:lumOff val="35000"/>
                  </a:schemeClr>
                </a:solidFill>
              </a:rPr>
              <a:t>https://</a:t>
            </a:r>
            <a:r>
              <a:rPr lang="en-US" sz="1050" dirty="0" err="1">
                <a:solidFill>
                  <a:schemeClr val="tx1">
                    <a:lumMod val="65000"/>
                    <a:lumOff val="35000"/>
                  </a:schemeClr>
                </a:solidFill>
              </a:rPr>
              <a:t>www.localsyr.com</a:t>
            </a:r>
            <a:r>
              <a:rPr lang="en-US" sz="1050" dirty="0">
                <a:solidFill>
                  <a:schemeClr val="tx1">
                    <a:lumMod val="65000"/>
                    <a:lumOff val="35000"/>
                  </a:schemeClr>
                </a:solidFill>
              </a:rPr>
              <a:t>/news/</a:t>
            </a:r>
            <a:r>
              <a:rPr lang="en-US" sz="1050" dirty="0" err="1">
                <a:solidFill>
                  <a:schemeClr val="tx1">
                    <a:lumMod val="65000"/>
                    <a:lumOff val="35000"/>
                  </a:schemeClr>
                </a:solidFill>
              </a:rPr>
              <a:t>ny</a:t>
            </a:r>
            <a:r>
              <a:rPr lang="en-US" sz="1050" dirty="0">
                <a:solidFill>
                  <a:schemeClr val="tx1">
                    <a:lumMod val="65000"/>
                    <a:lumOff val="35000"/>
                  </a:schemeClr>
                </a:solidFill>
              </a:rPr>
              <a:t>-daily-news-to-ted-</a:t>
            </a:r>
            <a:r>
              <a:rPr lang="en-US" sz="1050" dirty="0" err="1">
                <a:solidFill>
                  <a:schemeClr val="tx1">
                    <a:lumMod val="65000"/>
                    <a:lumOff val="35000"/>
                  </a:schemeClr>
                </a:solidFill>
              </a:rPr>
              <a:t>cruz</a:t>
            </a:r>
            <a:r>
              <a:rPr lang="en-US" sz="1050" dirty="0">
                <a:solidFill>
                  <a:schemeClr val="tx1">
                    <a:lumMod val="65000"/>
                    <a:lumOff val="35000"/>
                  </a:schemeClr>
                </a:solidFill>
              </a:rPr>
              <a:t>-drop-dead-ted/</a:t>
            </a:r>
          </a:p>
        </p:txBody>
      </p:sp>
    </p:spTree>
    <p:extLst>
      <p:ext uri="{BB962C8B-B14F-4D97-AF65-F5344CB8AC3E}">
        <p14:creationId xmlns:p14="http://schemas.microsoft.com/office/powerpoint/2010/main" val="1176259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D9762E-E1CA-3DCD-0164-C94473B39ECA}"/>
              </a:ext>
            </a:extLst>
          </p:cNvPr>
          <p:cNvSpPr>
            <a:spLocks noGrp="1"/>
          </p:cNvSpPr>
          <p:nvPr>
            <p:ph type="title"/>
          </p:nvPr>
        </p:nvSpPr>
        <p:spPr>
          <a:xfrm>
            <a:off x="5906802" y="548640"/>
            <a:ext cx="5577902" cy="853295"/>
          </a:xfrm>
        </p:spPr>
        <p:txBody>
          <a:bodyPr anchor="b">
            <a:normAutofit/>
          </a:bodyPr>
          <a:lstStyle/>
          <a:p>
            <a:pPr algn="ctr"/>
            <a:r>
              <a:rPr lang="en-US" dirty="0">
                <a:solidFill>
                  <a:schemeClr val="tx1">
                    <a:lumMod val="65000"/>
                    <a:lumOff val="35000"/>
                  </a:schemeClr>
                </a:solidFill>
              </a:rPr>
              <a:t>Altruistic Democracy</a:t>
            </a:r>
          </a:p>
        </p:txBody>
      </p:sp>
      <p:pic>
        <p:nvPicPr>
          <p:cNvPr id="5" name="Picture 4" descr="A person in a suit speaking to a crowd of people&#10;&#10;AI-generated content may be incorrect.">
            <a:extLst>
              <a:ext uri="{FF2B5EF4-FFF2-40B4-BE49-F238E27FC236}">
                <a16:creationId xmlns:a16="http://schemas.microsoft.com/office/drawing/2014/main" id="{F223000A-3603-21E1-3ACA-4C07799476C5}"/>
              </a:ext>
            </a:extLst>
          </p:cNvPr>
          <p:cNvPicPr>
            <a:picLocks noChangeAspect="1"/>
          </p:cNvPicPr>
          <p:nvPr/>
        </p:nvPicPr>
        <p:blipFill>
          <a:blip r:embed="rId2"/>
          <a:stretch>
            <a:fillRect/>
          </a:stretch>
        </p:blipFill>
        <p:spPr>
          <a:xfrm>
            <a:off x="612648" y="673070"/>
            <a:ext cx="4681506" cy="5540245"/>
          </a:xfrm>
          <a:prstGeom prst="rect">
            <a:avLst/>
          </a:prstGeom>
        </p:spPr>
      </p:pic>
      <p:sp>
        <p:nvSpPr>
          <p:cNvPr id="3" name="Content Placeholder 2">
            <a:extLst>
              <a:ext uri="{FF2B5EF4-FFF2-40B4-BE49-F238E27FC236}">
                <a16:creationId xmlns:a16="http://schemas.microsoft.com/office/drawing/2014/main" id="{A7C3FD1E-7D29-F7BD-CA91-073FD68F8479}"/>
              </a:ext>
            </a:extLst>
          </p:cNvPr>
          <p:cNvSpPr>
            <a:spLocks noGrp="1"/>
          </p:cNvSpPr>
          <p:nvPr>
            <p:ph idx="1"/>
          </p:nvPr>
        </p:nvSpPr>
        <p:spPr>
          <a:xfrm>
            <a:off x="5906802" y="1654696"/>
            <a:ext cx="5577902" cy="4558619"/>
          </a:xfrm>
        </p:spPr>
        <p:txBody>
          <a:bodyPr>
            <a:normAutofit/>
          </a:bodyPr>
          <a:lstStyle/>
          <a:p>
            <a:pPr marL="0" indent="0">
              <a:lnSpc>
                <a:spcPct val="125000"/>
              </a:lnSpc>
              <a:buNone/>
            </a:pPr>
            <a:r>
              <a:rPr lang="en-GB" sz="1400" dirty="0">
                <a:solidFill>
                  <a:schemeClr val="tx1">
                    <a:lumMod val="65000"/>
                    <a:lumOff val="35000"/>
                  </a:schemeClr>
                </a:solidFill>
              </a:rPr>
              <a:t>The belief that democracy is the ideal form of government and that it should operate in the public interest. This value assumes that elected officials ought to serve the people selflessly and be accountable, criticising politicians who fall short of this ideal. Journalists frame stories around whether democratic principles are being upheld or violated.</a:t>
            </a:r>
          </a:p>
          <a:p>
            <a:pPr marL="0" indent="0">
              <a:lnSpc>
                <a:spcPct val="125000"/>
              </a:lnSpc>
              <a:buNone/>
            </a:pPr>
            <a:r>
              <a:rPr lang="en-GB" sz="1400" dirty="0">
                <a:solidFill>
                  <a:schemeClr val="tx1">
                    <a:lumMod val="65000"/>
                    <a:lumOff val="35000"/>
                  </a:schemeClr>
                </a:solidFill>
              </a:rPr>
              <a:t>For example, news coverage frequently praises efforts to expand voting rights or increase government transparency because these actions align with democratic ideals. Conversely, reports on corruption scandals, voter suppression, or authoritarian tendencies are framed as threats to democracy and public welfare. Democracy is the standard against which all governments should be judged and serving the common good is a measure of political integrity and legitimacy.</a:t>
            </a:r>
          </a:p>
          <a:p>
            <a:pPr>
              <a:lnSpc>
                <a:spcPct val="110000"/>
              </a:lnSpc>
            </a:pPr>
            <a:endParaRPr lang="en-US" sz="1400" dirty="0"/>
          </a:p>
        </p:txBody>
      </p:sp>
      <p:sp>
        <p:nvSpPr>
          <p:cNvPr id="6" name="TextBox 5">
            <a:extLst>
              <a:ext uri="{FF2B5EF4-FFF2-40B4-BE49-F238E27FC236}">
                <a16:creationId xmlns:a16="http://schemas.microsoft.com/office/drawing/2014/main" id="{2A015BD6-0701-426E-2565-CF97FAEAA6F8}"/>
              </a:ext>
            </a:extLst>
          </p:cNvPr>
          <p:cNvSpPr txBox="1"/>
          <p:nvPr/>
        </p:nvSpPr>
        <p:spPr>
          <a:xfrm>
            <a:off x="5906802" y="6005566"/>
            <a:ext cx="5088300" cy="415498"/>
          </a:xfrm>
          <a:prstGeom prst="rect">
            <a:avLst/>
          </a:prstGeom>
          <a:noFill/>
        </p:spPr>
        <p:txBody>
          <a:bodyPr wrap="square" rtlCol="0">
            <a:spAutoFit/>
          </a:bodyPr>
          <a:lstStyle/>
          <a:p>
            <a:r>
              <a:rPr lang="en-US" sz="1050" dirty="0">
                <a:solidFill>
                  <a:schemeClr val="tx1">
                    <a:lumMod val="65000"/>
                    <a:lumOff val="35000"/>
                  </a:schemeClr>
                </a:solidFill>
              </a:rPr>
              <a:t>https://</a:t>
            </a:r>
            <a:r>
              <a:rPr lang="en-US" sz="1050" dirty="0" err="1">
                <a:solidFill>
                  <a:schemeClr val="tx1">
                    <a:lumMod val="65000"/>
                    <a:lumOff val="35000"/>
                  </a:schemeClr>
                </a:solidFill>
              </a:rPr>
              <a:t>www.theguardian.com</a:t>
            </a:r>
            <a:r>
              <a:rPr lang="en-US" sz="1050" dirty="0">
                <a:solidFill>
                  <a:schemeClr val="tx1">
                    <a:lumMod val="65000"/>
                    <a:lumOff val="35000"/>
                  </a:schemeClr>
                </a:solidFill>
              </a:rPr>
              <a:t>/business/2025/dec/05/trump-billionaires-dell-investment-accounts</a:t>
            </a:r>
          </a:p>
        </p:txBody>
      </p:sp>
    </p:spTree>
    <p:extLst>
      <p:ext uri="{BB962C8B-B14F-4D97-AF65-F5344CB8AC3E}">
        <p14:creationId xmlns:p14="http://schemas.microsoft.com/office/powerpoint/2010/main" val="3111826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24A80B-445C-9485-17CE-19289940EE30}"/>
              </a:ext>
            </a:extLst>
          </p:cNvPr>
          <p:cNvSpPr>
            <a:spLocks noGrp="1"/>
          </p:cNvSpPr>
          <p:nvPr>
            <p:ph type="title"/>
          </p:nvPr>
        </p:nvSpPr>
        <p:spPr>
          <a:xfrm>
            <a:off x="612648" y="412595"/>
            <a:ext cx="5862396" cy="848162"/>
          </a:xfrm>
        </p:spPr>
        <p:txBody>
          <a:bodyPr anchor="b">
            <a:normAutofit/>
          </a:bodyPr>
          <a:lstStyle/>
          <a:p>
            <a:pPr algn="ctr"/>
            <a:r>
              <a:rPr lang="en-US" dirty="0">
                <a:solidFill>
                  <a:schemeClr val="tx1">
                    <a:lumMod val="65000"/>
                    <a:lumOff val="35000"/>
                  </a:schemeClr>
                </a:solidFill>
              </a:rPr>
              <a:t>Responsible Capitalism</a:t>
            </a:r>
          </a:p>
        </p:txBody>
      </p:sp>
      <p:sp>
        <p:nvSpPr>
          <p:cNvPr id="3" name="Content Placeholder 2">
            <a:extLst>
              <a:ext uri="{FF2B5EF4-FFF2-40B4-BE49-F238E27FC236}">
                <a16:creationId xmlns:a16="http://schemas.microsoft.com/office/drawing/2014/main" id="{753FFACB-6694-AC98-E46A-9892C5935C7A}"/>
              </a:ext>
            </a:extLst>
          </p:cNvPr>
          <p:cNvSpPr>
            <a:spLocks noGrp="1"/>
          </p:cNvSpPr>
          <p:nvPr>
            <p:ph idx="1"/>
          </p:nvPr>
        </p:nvSpPr>
        <p:spPr>
          <a:xfrm>
            <a:off x="612648" y="1467054"/>
            <a:ext cx="5862396" cy="4370609"/>
          </a:xfrm>
        </p:spPr>
        <p:txBody>
          <a:bodyPr>
            <a:normAutofit/>
          </a:bodyPr>
          <a:lstStyle/>
          <a:p>
            <a:pPr marL="0" indent="0">
              <a:lnSpc>
                <a:spcPct val="125000"/>
              </a:lnSpc>
              <a:buNone/>
            </a:pPr>
            <a:r>
              <a:rPr lang="en-GB" sz="1500" dirty="0">
                <a:solidFill>
                  <a:schemeClr val="tx1">
                    <a:lumMod val="65000"/>
                    <a:lumOff val="35000"/>
                  </a:schemeClr>
                </a:solidFill>
              </a:rPr>
              <a:t>The assumption that businesses should pursue profits in a fair and ethical way, without exploiting workers, consumers, or society. This value reflects the belief that, if it operates responsibly, capitalism is generally positive and productive. So journalists praise companies that innovate or create jobs while criticizing those that engage in harmful practices such as fraud, price gouging, or environmental damage.</a:t>
            </a:r>
          </a:p>
          <a:p>
            <a:pPr marL="0" indent="0">
              <a:lnSpc>
                <a:spcPct val="125000"/>
              </a:lnSpc>
              <a:buNone/>
            </a:pPr>
            <a:r>
              <a:rPr lang="en-GB" sz="1500" dirty="0">
                <a:solidFill>
                  <a:schemeClr val="tx1">
                    <a:lumMod val="65000"/>
                    <a:lumOff val="35000"/>
                  </a:schemeClr>
                </a:solidFill>
              </a:rPr>
              <a:t>For instance, news reports celebrate entrepreneurial success stories, portraying business leaders as visionaries who contribute to economic growth. At the same time, coverage of scandals, tax evasion or unsafe working conditions emphasize a failure to uphold responsible capitalism. Capitalism serves the public good (rather than purely private interests) so businesses should balance profit-making with ethical conduct.</a:t>
            </a:r>
          </a:p>
          <a:p>
            <a:pPr>
              <a:lnSpc>
                <a:spcPct val="110000"/>
              </a:lnSpc>
            </a:pPr>
            <a:endParaRPr lang="en-US" sz="1500" dirty="0"/>
          </a:p>
        </p:txBody>
      </p:sp>
      <p:pic>
        <p:nvPicPr>
          <p:cNvPr id="5" name="Picture 4" descr="A screenshot of a computer screen&#10;&#10;AI-generated content may be incorrect.">
            <a:extLst>
              <a:ext uri="{FF2B5EF4-FFF2-40B4-BE49-F238E27FC236}">
                <a16:creationId xmlns:a16="http://schemas.microsoft.com/office/drawing/2014/main" id="{82629734-951B-8A0B-1E3F-6665BC254F56}"/>
              </a:ext>
            </a:extLst>
          </p:cNvPr>
          <p:cNvPicPr>
            <a:picLocks noChangeAspect="1"/>
          </p:cNvPicPr>
          <p:nvPr/>
        </p:nvPicPr>
        <p:blipFill>
          <a:blip r:embed="rId2"/>
          <a:stretch>
            <a:fillRect/>
          </a:stretch>
        </p:blipFill>
        <p:spPr>
          <a:xfrm>
            <a:off x="6779940" y="1088572"/>
            <a:ext cx="5412059" cy="4897910"/>
          </a:xfrm>
          <a:prstGeom prst="rect">
            <a:avLst/>
          </a:prstGeom>
        </p:spPr>
      </p:pic>
      <p:sp>
        <p:nvSpPr>
          <p:cNvPr id="6" name="TextBox 5">
            <a:extLst>
              <a:ext uri="{FF2B5EF4-FFF2-40B4-BE49-F238E27FC236}">
                <a16:creationId xmlns:a16="http://schemas.microsoft.com/office/drawing/2014/main" id="{E88C3097-2722-A467-B8A5-9A9C9D9D3081}"/>
              </a:ext>
            </a:extLst>
          </p:cNvPr>
          <p:cNvSpPr txBox="1"/>
          <p:nvPr/>
        </p:nvSpPr>
        <p:spPr>
          <a:xfrm>
            <a:off x="735980" y="6043961"/>
            <a:ext cx="5360020" cy="553998"/>
          </a:xfrm>
          <a:prstGeom prst="rect">
            <a:avLst/>
          </a:prstGeom>
          <a:noFill/>
        </p:spPr>
        <p:txBody>
          <a:bodyPr wrap="square" rtlCol="0">
            <a:spAutoFit/>
          </a:bodyPr>
          <a:lstStyle/>
          <a:p>
            <a:pPr algn="r"/>
            <a:r>
              <a:rPr lang="en-US" sz="1000" dirty="0">
                <a:solidFill>
                  <a:schemeClr val="tx1">
                    <a:lumMod val="65000"/>
                    <a:lumOff val="35000"/>
                  </a:schemeClr>
                </a:solidFill>
              </a:rPr>
              <a:t>https://</a:t>
            </a:r>
            <a:r>
              <a:rPr lang="en-US" sz="1000" dirty="0" err="1">
                <a:solidFill>
                  <a:schemeClr val="tx1">
                    <a:lumMod val="65000"/>
                    <a:lumOff val="35000"/>
                  </a:schemeClr>
                </a:solidFill>
              </a:rPr>
              <a:t>timesofindia.indiatimes.com</a:t>
            </a:r>
            <a:r>
              <a:rPr lang="en-US" sz="1000" dirty="0">
                <a:solidFill>
                  <a:schemeClr val="tx1">
                    <a:lumMod val="65000"/>
                    <a:lumOff val="35000"/>
                  </a:schemeClr>
                </a:solidFill>
              </a:rPr>
              <a:t>/world/us/h-1b-visa-success-stories-elon-musk-sundar-pichai-and-other-h-1b-visa-holders-who-shape-the-future-of-the-us-tech-industry/</a:t>
            </a:r>
            <a:r>
              <a:rPr lang="en-US" sz="1000" dirty="0" err="1">
                <a:solidFill>
                  <a:schemeClr val="tx1">
                    <a:lumMod val="65000"/>
                    <a:lumOff val="35000"/>
                  </a:schemeClr>
                </a:solidFill>
              </a:rPr>
              <a:t>articleshow</a:t>
            </a:r>
            <a:r>
              <a:rPr lang="en-US" sz="1000" dirty="0">
                <a:solidFill>
                  <a:schemeClr val="tx1">
                    <a:lumMod val="65000"/>
                    <a:lumOff val="35000"/>
                  </a:schemeClr>
                </a:solidFill>
              </a:rPr>
              <a:t>/124037259.cms</a:t>
            </a:r>
          </a:p>
        </p:txBody>
      </p:sp>
    </p:spTree>
    <p:extLst>
      <p:ext uri="{BB962C8B-B14F-4D97-AF65-F5344CB8AC3E}">
        <p14:creationId xmlns:p14="http://schemas.microsoft.com/office/powerpoint/2010/main" val="3896150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93E432-5F0D-C4CA-E783-08A376206FFA}"/>
              </a:ext>
            </a:extLst>
          </p:cNvPr>
          <p:cNvSpPr>
            <a:spLocks noGrp="1"/>
          </p:cNvSpPr>
          <p:nvPr>
            <p:ph type="title"/>
          </p:nvPr>
        </p:nvSpPr>
        <p:spPr>
          <a:xfrm>
            <a:off x="5906802" y="406398"/>
            <a:ext cx="5577902" cy="838781"/>
          </a:xfrm>
        </p:spPr>
        <p:txBody>
          <a:bodyPr anchor="b">
            <a:normAutofit/>
          </a:bodyPr>
          <a:lstStyle/>
          <a:p>
            <a:r>
              <a:rPr lang="en-US" dirty="0">
                <a:solidFill>
                  <a:schemeClr val="tx1">
                    <a:lumMod val="65000"/>
                    <a:lumOff val="35000"/>
                  </a:schemeClr>
                </a:solidFill>
              </a:rPr>
              <a:t>Small Town Pastoralism</a:t>
            </a:r>
          </a:p>
        </p:txBody>
      </p:sp>
      <p:pic>
        <p:nvPicPr>
          <p:cNvPr id="5" name="Picture 4" descr="A screenshot of a baseball game&#10;&#10;AI-generated content may be incorrect.">
            <a:extLst>
              <a:ext uri="{FF2B5EF4-FFF2-40B4-BE49-F238E27FC236}">
                <a16:creationId xmlns:a16="http://schemas.microsoft.com/office/drawing/2014/main" id="{EE648E6F-67B7-19D6-312F-849332FDD726}"/>
              </a:ext>
            </a:extLst>
          </p:cNvPr>
          <p:cNvPicPr>
            <a:picLocks noChangeAspect="1"/>
          </p:cNvPicPr>
          <p:nvPr/>
        </p:nvPicPr>
        <p:blipFill>
          <a:blip r:embed="rId2"/>
          <a:stretch>
            <a:fillRect/>
          </a:stretch>
        </p:blipFill>
        <p:spPr>
          <a:xfrm>
            <a:off x="305733" y="190574"/>
            <a:ext cx="4485217" cy="6476852"/>
          </a:xfrm>
          <a:prstGeom prst="rect">
            <a:avLst/>
          </a:prstGeom>
        </p:spPr>
      </p:pic>
      <p:sp>
        <p:nvSpPr>
          <p:cNvPr id="3" name="Content Placeholder 2">
            <a:extLst>
              <a:ext uri="{FF2B5EF4-FFF2-40B4-BE49-F238E27FC236}">
                <a16:creationId xmlns:a16="http://schemas.microsoft.com/office/drawing/2014/main" id="{E385471D-F01F-A468-2EF0-663BF6737C71}"/>
              </a:ext>
            </a:extLst>
          </p:cNvPr>
          <p:cNvSpPr>
            <a:spLocks noGrp="1"/>
          </p:cNvSpPr>
          <p:nvPr>
            <p:ph idx="1"/>
          </p:nvPr>
        </p:nvSpPr>
        <p:spPr>
          <a:xfrm>
            <a:off x="5687122" y="1495461"/>
            <a:ext cx="5797582" cy="4392384"/>
          </a:xfrm>
        </p:spPr>
        <p:txBody>
          <a:bodyPr>
            <a:noAutofit/>
          </a:bodyPr>
          <a:lstStyle/>
          <a:p>
            <a:pPr marL="0" indent="0">
              <a:lnSpc>
                <a:spcPct val="125000"/>
              </a:lnSpc>
              <a:buNone/>
            </a:pPr>
            <a:r>
              <a:rPr lang="en-GB" sz="1500" dirty="0">
                <a:solidFill>
                  <a:schemeClr val="tx1">
                    <a:lumMod val="65000"/>
                    <a:lumOff val="35000"/>
                  </a:schemeClr>
                </a:solidFill>
              </a:rPr>
              <a:t>The idealisation of rural life and small communities as wholesome, safe, and morally superior, while often portraying urban areas as chaotic, corrupt, or dangerous. This value reflects a nostalgic belief that traditional, close-knit communities embody honesty and strong social bonds, in contrast to the morally ambiguous ‘big cities’.</a:t>
            </a:r>
          </a:p>
          <a:p>
            <a:pPr marL="0" indent="0">
              <a:lnSpc>
                <a:spcPct val="125000"/>
              </a:lnSpc>
              <a:buNone/>
            </a:pPr>
            <a:r>
              <a:rPr lang="en-GB" sz="1500" dirty="0">
                <a:solidFill>
                  <a:schemeClr val="tx1">
                    <a:lumMod val="65000"/>
                    <a:lumOff val="35000"/>
                  </a:schemeClr>
                </a:solidFill>
              </a:rPr>
              <a:t>This value can be seen in stories that celebrate small-town resilience, neighbourly cooperation, and ‘heartwarming’ local events. For example, a news feature about a rural town coming together to rebuild after a natural disaster often emphasizes themes of solidarity and virtue. Conversely, crime or political scandals in large cities are frequently framed as evidence of urban decay or moral decline. Rural living is romanticized as peaceful and authentic, while urban life is associated with stress and danger.</a:t>
            </a:r>
          </a:p>
        </p:txBody>
      </p:sp>
      <p:sp>
        <p:nvSpPr>
          <p:cNvPr id="6" name="TextBox 5">
            <a:extLst>
              <a:ext uri="{FF2B5EF4-FFF2-40B4-BE49-F238E27FC236}">
                <a16:creationId xmlns:a16="http://schemas.microsoft.com/office/drawing/2014/main" id="{95668D46-E076-3066-62D6-579C2ECDF08F}"/>
              </a:ext>
            </a:extLst>
          </p:cNvPr>
          <p:cNvSpPr txBox="1"/>
          <p:nvPr/>
        </p:nvSpPr>
        <p:spPr>
          <a:xfrm>
            <a:off x="5906802" y="6328491"/>
            <a:ext cx="6147666" cy="246221"/>
          </a:xfrm>
          <a:prstGeom prst="rect">
            <a:avLst/>
          </a:prstGeom>
          <a:noFill/>
        </p:spPr>
        <p:txBody>
          <a:bodyPr wrap="square" rtlCol="0">
            <a:spAutoFit/>
          </a:bodyPr>
          <a:lstStyle/>
          <a:p>
            <a:r>
              <a:rPr lang="en-US" sz="1000" dirty="0">
                <a:solidFill>
                  <a:schemeClr val="tx1">
                    <a:lumMod val="65000"/>
                    <a:lumOff val="35000"/>
                  </a:schemeClr>
                </a:solidFill>
              </a:rPr>
              <a:t>https://</a:t>
            </a:r>
            <a:r>
              <a:rPr lang="en-US" sz="1000" dirty="0" err="1">
                <a:solidFill>
                  <a:schemeClr val="tx1">
                    <a:lumMod val="65000"/>
                    <a:lumOff val="35000"/>
                  </a:schemeClr>
                </a:solidFill>
              </a:rPr>
              <a:t>www.mprnews.org</a:t>
            </a:r>
            <a:r>
              <a:rPr lang="en-US" sz="1000" dirty="0">
                <a:solidFill>
                  <a:schemeClr val="tx1">
                    <a:lumMod val="65000"/>
                    <a:lumOff val="35000"/>
                  </a:schemeClr>
                </a:solidFill>
              </a:rPr>
              <a:t>/story/2025/07/28/town-ball-built-on-family-ties-and-love-of-the-game</a:t>
            </a:r>
          </a:p>
        </p:txBody>
      </p:sp>
    </p:spTree>
    <p:extLst>
      <p:ext uri="{BB962C8B-B14F-4D97-AF65-F5344CB8AC3E}">
        <p14:creationId xmlns:p14="http://schemas.microsoft.com/office/powerpoint/2010/main" val="3780553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8023DD-E795-CCE6-0DD0-D587B2FD4EE6}"/>
              </a:ext>
            </a:extLst>
          </p:cNvPr>
          <p:cNvSpPr>
            <a:spLocks noGrp="1"/>
          </p:cNvSpPr>
          <p:nvPr>
            <p:ph type="title"/>
          </p:nvPr>
        </p:nvSpPr>
        <p:spPr>
          <a:xfrm>
            <a:off x="612648" y="257759"/>
            <a:ext cx="6035040" cy="910806"/>
          </a:xfrm>
        </p:spPr>
        <p:txBody>
          <a:bodyPr anchor="b">
            <a:normAutofit/>
          </a:bodyPr>
          <a:lstStyle/>
          <a:p>
            <a:pPr algn="ctr"/>
            <a:r>
              <a:rPr lang="en-US" dirty="0">
                <a:solidFill>
                  <a:schemeClr val="tx1">
                    <a:lumMod val="65000"/>
                    <a:lumOff val="35000"/>
                  </a:schemeClr>
                </a:solidFill>
              </a:rPr>
              <a:t>(Rugged) Individualism</a:t>
            </a:r>
          </a:p>
        </p:txBody>
      </p:sp>
      <p:sp>
        <p:nvSpPr>
          <p:cNvPr id="3" name="Content Placeholder 2">
            <a:extLst>
              <a:ext uri="{FF2B5EF4-FFF2-40B4-BE49-F238E27FC236}">
                <a16:creationId xmlns:a16="http://schemas.microsoft.com/office/drawing/2014/main" id="{E4288DFC-D82D-BE1F-3ACD-926B2C15F3EF}"/>
              </a:ext>
            </a:extLst>
          </p:cNvPr>
          <p:cNvSpPr>
            <a:spLocks noGrp="1"/>
          </p:cNvSpPr>
          <p:nvPr>
            <p:ph idx="1"/>
          </p:nvPr>
        </p:nvSpPr>
        <p:spPr>
          <a:xfrm>
            <a:off x="612647" y="1428106"/>
            <a:ext cx="6035041" cy="4482790"/>
          </a:xfrm>
        </p:spPr>
        <p:txBody>
          <a:bodyPr>
            <a:normAutofit/>
          </a:bodyPr>
          <a:lstStyle/>
          <a:p>
            <a:pPr marL="0" indent="0">
              <a:lnSpc>
                <a:spcPct val="125000"/>
              </a:lnSpc>
              <a:buNone/>
            </a:pPr>
            <a:r>
              <a:rPr lang="en-GB" sz="1500" dirty="0">
                <a:solidFill>
                  <a:schemeClr val="tx1">
                    <a:lumMod val="65000"/>
                    <a:lumOff val="35000"/>
                  </a:schemeClr>
                </a:solidFill>
              </a:rPr>
              <a:t>This value emphasizes personal responsibility, autonomy, and individual’s achievement, manifesting in stories that highlight personal triumphs</a:t>
            </a:r>
            <a:r>
              <a:rPr lang="zh-CN" altLang="en-US" sz="1500" dirty="0">
                <a:solidFill>
                  <a:schemeClr val="tx1">
                    <a:lumMod val="65000"/>
                    <a:lumOff val="35000"/>
                  </a:schemeClr>
                </a:solidFill>
              </a:rPr>
              <a:t> </a:t>
            </a:r>
            <a:r>
              <a:rPr lang="en-GB" altLang="zh-CN" sz="1500" dirty="0">
                <a:solidFill>
                  <a:schemeClr val="tx1">
                    <a:lumMod val="65000"/>
                    <a:lumOff val="35000"/>
                  </a:schemeClr>
                </a:solidFill>
              </a:rPr>
              <a:t>or</a:t>
            </a:r>
            <a:r>
              <a:rPr lang="en-US" altLang="zh-CN" sz="1500" dirty="0">
                <a:solidFill>
                  <a:schemeClr val="tx1">
                    <a:lumMod val="65000"/>
                    <a:lumOff val="35000"/>
                  </a:schemeClr>
                </a:solidFill>
              </a:rPr>
              <a:t> </a:t>
            </a:r>
            <a:r>
              <a:rPr lang="en-GB" altLang="zh-CN" sz="1500" dirty="0">
                <a:solidFill>
                  <a:schemeClr val="tx1">
                    <a:lumMod val="65000"/>
                    <a:lumOff val="35000"/>
                  </a:schemeClr>
                </a:solidFill>
              </a:rPr>
              <a:t>struggles. Events are portrayed as i</a:t>
            </a:r>
            <a:r>
              <a:rPr lang="en-GB" sz="1500" dirty="0">
                <a:solidFill>
                  <a:schemeClr val="tx1">
                    <a:lumMod val="65000"/>
                    <a:lumOff val="35000"/>
                  </a:schemeClr>
                </a:solidFill>
              </a:rPr>
              <a:t>ndividual effort rather than collective dynamics. The idea is that personal initiative is the key to progress and that individuals should be held accountable for their circumstances.</a:t>
            </a:r>
          </a:p>
          <a:p>
            <a:pPr marL="0" indent="0">
              <a:lnSpc>
                <a:spcPct val="125000"/>
              </a:lnSpc>
              <a:buNone/>
            </a:pPr>
            <a:r>
              <a:rPr lang="en-GB" sz="1500" dirty="0">
                <a:solidFill>
                  <a:schemeClr val="tx1">
                    <a:lumMod val="65000"/>
                    <a:lumOff val="35000"/>
                  </a:schemeClr>
                </a:solidFill>
              </a:rPr>
              <a:t>For example, coverage of a successful entrepreneur typically focuses on their personal vision, hard work, and determination, even if other factors contributed to their success. Similarly, when reporting on social problems such as poverty or unemployment, the narrative suggests what individuals can do to overcome these challenges, rather than examining systemic causes, suggesting how solutions should be found by specific people rather than by reforming systems.</a:t>
            </a:r>
          </a:p>
          <a:p>
            <a:pPr>
              <a:lnSpc>
                <a:spcPct val="110000"/>
              </a:lnSpc>
            </a:pPr>
            <a:endParaRPr lang="en-US" sz="1500" dirty="0"/>
          </a:p>
        </p:txBody>
      </p:sp>
      <p:pic>
        <p:nvPicPr>
          <p:cNvPr id="5" name="Picture 4" descr="A screenshot of a person holding a ball&#10;&#10;AI-generated content may be incorrect.">
            <a:extLst>
              <a:ext uri="{FF2B5EF4-FFF2-40B4-BE49-F238E27FC236}">
                <a16:creationId xmlns:a16="http://schemas.microsoft.com/office/drawing/2014/main" id="{8BE0D61D-DD87-807B-2A36-452F7F429531}"/>
              </a:ext>
            </a:extLst>
          </p:cNvPr>
          <p:cNvPicPr>
            <a:picLocks noChangeAspect="1"/>
          </p:cNvPicPr>
          <p:nvPr/>
        </p:nvPicPr>
        <p:blipFill>
          <a:blip r:embed="rId2"/>
          <a:srcRect l="2443" r="7248"/>
          <a:stretch>
            <a:fillRect/>
          </a:stretch>
        </p:blipFill>
        <p:spPr>
          <a:xfrm>
            <a:off x="7345680" y="10"/>
            <a:ext cx="4846320" cy="6857990"/>
          </a:xfrm>
          <a:prstGeom prst="rect">
            <a:avLst/>
          </a:prstGeom>
        </p:spPr>
      </p:pic>
      <p:sp>
        <p:nvSpPr>
          <p:cNvPr id="6" name="TextBox 5">
            <a:extLst>
              <a:ext uri="{FF2B5EF4-FFF2-40B4-BE49-F238E27FC236}">
                <a16:creationId xmlns:a16="http://schemas.microsoft.com/office/drawing/2014/main" id="{AC05DF9C-820B-DE2A-A47F-C333F0F4A2BD}"/>
              </a:ext>
            </a:extLst>
          </p:cNvPr>
          <p:cNvSpPr txBox="1"/>
          <p:nvPr/>
        </p:nvSpPr>
        <p:spPr>
          <a:xfrm>
            <a:off x="3625707" y="6346325"/>
            <a:ext cx="3021981" cy="253916"/>
          </a:xfrm>
          <a:prstGeom prst="rect">
            <a:avLst/>
          </a:prstGeom>
          <a:noFill/>
        </p:spPr>
        <p:txBody>
          <a:bodyPr wrap="none" rtlCol="0">
            <a:spAutoFit/>
          </a:bodyPr>
          <a:lstStyle/>
          <a:p>
            <a:r>
              <a:rPr lang="en-US" sz="1050" dirty="0">
                <a:solidFill>
                  <a:schemeClr val="tx1">
                    <a:lumMod val="65000"/>
                    <a:lumOff val="35000"/>
                  </a:schemeClr>
                </a:solidFill>
              </a:rPr>
              <a:t>https://</a:t>
            </a:r>
            <a:r>
              <a:rPr lang="en-US" sz="1050" dirty="0" err="1">
                <a:solidFill>
                  <a:schemeClr val="tx1">
                    <a:lumMod val="65000"/>
                    <a:lumOff val="35000"/>
                  </a:schemeClr>
                </a:solidFill>
              </a:rPr>
              <a:t>www.bbc.com</a:t>
            </a:r>
            <a:r>
              <a:rPr lang="en-US" sz="1050" dirty="0">
                <a:solidFill>
                  <a:schemeClr val="tx1">
                    <a:lumMod val="65000"/>
                    <a:lumOff val="35000"/>
                  </a:schemeClr>
                </a:solidFill>
              </a:rPr>
              <a:t>/sport/</a:t>
            </a:r>
            <a:r>
              <a:rPr lang="en-US" sz="1050" dirty="0" err="1">
                <a:solidFill>
                  <a:schemeClr val="tx1">
                    <a:lumMod val="65000"/>
                    <a:lumOff val="35000"/>
                  </a:schemeClr>
                </a:solidFill>
              </a:rPr>
              <a:t>africa</a:t>
            </a:r>
            <a:r>
              <a:rPr lang="en-US" sz="1050" dirty="0">
                <a:solidFill>
                  <a:schemeClr val="tx1">
                    <a:lumMod val="65000"/>
                    <a:lumOff val="35000"/>
                  </a:schemeClr>
                </a:solidFill>
              </a:rPr>
              <a:t>/67695351</a:t>
            </a:r>
          </a:p>
        </p:txBody>
      </p:sp>
    </p:spTree>
    <p:extLst>
      <p:ext uri="{BB962C8B-B14F-4D97-AF65-F5344CB8AC3E}">
        <p14:creationId xmlns:p14="http://schemas.microsoft.com/office/powerpoint/2010/main" val="1439125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8FDD05-43E8-2131-FCFA-00A7D668C1F7}"/>
              </a:ext>
            </a:extLst>
          </p:cNvPr>
          <p:cNvSpPr>
            <a:spLocks noGrp="1"/>
          </p:cNvSpPr>
          <p:nvPr>
            <p:ph type="title"/>
          </p:nvPr>
        </p:nvSpPr>
        <p:spPr>
          <a:xfrm>
            <a:off x="5906802" y="224809"/>
            <a:ext cx="5577902" cy="881615"/>
          </a:xfrm>
        </p:spPr>
        <p:txBody>
          <a:bodyPr anchor="b">
            <a:normAutofit/>
          </a:bodyPr>
          <a:lstStyle/>
          <a:p>
            <a:pPr algn="ctr"/>
            <a:r>
              <a:rPr lang="en-US" dirty="0">
                <a:solidFill>
                  <a:schemeClr val="tx1">
                    <a:lumMod val="65000"/>
                    <a:lumOff val="35000"/>
                  </a:schemeClr>
                </a:solidFill>
              </a:rPr>
              <a:t>Moderatism</a:t>
            </a:r>
          </a:p>
        </p:txBody>
      </p:sp>
      <p:pic>
        <p:nvPicPr>
          <p:cNvPr id="5" name="Picture 4" descr="A screenshot of a news article&#10;&#10;AI-generated content may be incorrect.">
            <a:extLst>
              <a:ext uri="{FF2B5EF4-FFF2-40B4-BE49-F238E27FC236}">
                <a16:creationId xmlns:a16="http://schemas.microsoft.com/office/drawing/2014/main" id="{20EF8466-2066-3563-AEF1-9FB506F28036}"/>
              </a:ext>
            </a:extLst>
          </p:cNvPr>
          <p:cNvPicPr>
            <a:picLocks noChangeAspect="1"/>
          </p:cNvPicPr>
          <p:nvPr/>
        </p:nvPicPr>
        <p:blipFill>
          <a:blip r:embed="rId2"/>
          <a:stretch>
            <a:fillRect/>
          </a:stretch>
        </p:blipFill>
        <p:spPr>
          <a:xfrm>
            <a:off x="220762" y="515802"/>
            <a:ext cx="4681506" cy="3394091"/>
          </a:xfrm>
          <a:prstGeom prst="rect">
            <a:avLst/>
          </a:prstGeom>
        </p:spPr>
      </p:pic>
      <p:sp>
        <p:nvSpPr>
          <p:cNvPr id="3" name="Content Placeholder 2">
            <a:extLst>
              <a:ext uri="{FF2B5EF4-FFF2-40B4-BE49-F238E27FC236}">
                <a16:creationId xmlns:a16="http://schemas.microsoft.com/office/drawing/2014/main" id="{2B09C171-1B8A-D9D7-423C-70A85AA2461A}"/>
              </a:ext>
            </a:extLst>
          </p:cNvPr>
          <p:cNvSpPr>
            <a:spLocks noGrp="1"/>
          </p:cNvSpPr>
          <p:nvPr>
            <p:ph idx="1"/>
          </p:nvPr>
        </p:nvSpPr>
        <p:spPr>
          <a:xfrm>
            <a:off x="5906802" y="1242692"/>
            <a:ext cx="5577902" cy="4096512"/>
          </a:xfrm>
        </p:spPr>
        <p:txBody>
          <a:bodyPr>
            <a:normAutofit/>
          </a:bodyPr>
          <a:lstStyle/>
          <a:p>
            <a:pPr marL="0" indent="0">
              <a:lnSpc>
                <a:spcPct val="110000"/>
              </a:lnSpc>
              <a:buNone/>
            </a:pPr>
            <a:r>
              <a:rPr lang="en-GB" sz="1500" dirty="0">
                <a:solidFill>
                  <a:schemeClr val="tx1">
                    <a:lumMod val="65000"/>
                    <a:lumOff val="35000"/>
                  </a:schemeClr>
                </a:solidFill>
              </a:rPr>
              <a:t>News favours moderation over extremes in politics, behaviour, and opinion. The belief is that balanced, centrist positions are desirable, while radical or extreme views are problematic – or even dangerous. Compromise and small changes are seen as the most reasonable path forward.</a:t>
            </a:r>
          </a:p>
          <a:p>
            <a:pPr marL="0" indent="0">
              <a:lnSpc>
                <a:spcPct val="110000"/>
              </a:lnSpc>
              <a:buNone/>
            </a:pPr>
            <a:r>
              <a:rPr lang="en-GB" sz="1500" dirty="0">
                <a:solidFill>
                  <a:schemeClr val="tx1">
                    <a:lumMod val="65000"/>
                    <a:lumOff val="35000"/>
                  </a:schemeClr>
                </a:solidFill>
              </a:rPr>
              <a:t>For example, when covering political campaigns, journalists frequently highlight candidates who appeal to the ‘middle ground’ and describe them as pragmatic or sensible. Conversely, those with strongly progressive (left wing) or conservative (right wing) platforms are often ‘radical’ or ‘fringe.’ Similarly, in reporting on protest movements, the media tends to emphasize peaceful, orderly demonstrations while portraying disruptive actions as excessive or harmful.</a:t>
            </a:r>
          </a:p>
          <a:p>
            <a:pPr>
              <a:lnSpc>
                <a:spcPct val="110000"/>
              </a:lnSpc>
            </a:pPr>
            <a:endParaRPr lang="en-US" sz="1500" dirty="0"/>
          </a:p>
        </p:txBody>
      </p:sp>
      <p:pic>
        <p:nvPicPr>
          <p:cNvPr id="7" name="Picture 6" descr="A text on a white background&#10;&#10;AI-generated content may be incorrect.">
            <a:extLst>
              <a:ext uri="{FF2B5EF4-FFF2-40B4-BE49-F238E27FC236}">
                <a16:creationId xmlns:a16="http://schemas.microsoft.com/office/drawing/2014/main" id="{809273A7-DF31-A332-A87B-1AE4B120D0C0}"/>
              </a:ext>
            </a:extLst>
          </p:cNvPr>
          <p:cNvPicPr>
            <a:picLocks noChangeAspect="1"/>
          </p:cNvPicPr>
          <p:nvPr/>
        </p:nvPicPr>
        <p:blipFill>
          <a:blip r:embed="rId3"/>
          <a:stretch>
            <a:fillRect/>
          </a:stretch>
        </p:blipFill>
        <p:spPr>
          <a:xfrm>
            <a:off x="220762" y="4930677"/>
            <a:ext cx="7772400" cy="1653003"/>
          </a:xfrm>
          <a:prstGeom prst="rect">
            <a:avLst/>
          </a:prstGeom>
        </p:spPr>
      </p:pic>
      <p:pic>
        <p:nvPicPr>
          <p:cNvPr id="9" name="Picture 8" descr="A person in a pink suit&#10;&#10;AI-generated content may be incorrect.">
            <a:extLst>
              <a:ext uri="{FF2B5EF4-FFF2-40B4-BE49-F238E27FC236}">
                <a16:creationId xmlns:a16="http://schemas.microsoft.com/office/drawing/2014/main" id="{F8B3539E-B8B3-70C6-E522-0D8C5BBF6457}"/>
              </a:ext>
            </a:extLst>
          </p:cNvPr>
          <p:cNvPicPr>
            <a:picLocks noChangeAspect="1"/>
          </p:cNvPicPr>
          <p:nvPr/>
        </p:nvPicPr>
        <p:blipFill>
          <a:blip r:embed="rId4"/>
          <a:stretch>
            <a:fillRect/>
          </a:stretch>
        </p:blipFill>
        <p:spPr>
          <a:xfrm>
            <a:off x="2679099" y="2792253"/>
            <a:ext cx="2725436" cy="2235280"/>
          </a:xfrm>
          <a:prstGeom prst="rect">
            <a:avLst/>
          </a:prstGeom>
        </p:spPr>
      </p:pic>
      <p:sp>
        <p:nvSpPr>
          <p:cNvPr id="11" name="Oval 10">
            <a:extLst>
              <a:ext uri="{FF2B5EF4-FFF2-40B4-BE49-F238E27FC236}">
                <a16:creationId xmlns:a16="http://schemas.microsoft.com/office/drawing/2014/main" id="{230BD13C-0D77-44D5-E3ED-5AC56F684EF0}"/>
              </a:ext>
            </a:extLst>
          </p:cNvPr>
          <p:cNvSpPr/>
          <p:nvPr/>
        </p:nvSpPr>
        <p:spPr>
          <a:xfrm>
            <a:off x="4466122" y="5640404"/>
            <a:ext cx="2184935" cy="827773"/>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A866DBC-1DB1-6A9F-5673-7696DE1E8F51}"/>
              </a:ext>
            </a:extLst>
          </p:cNvPr>
          <p:cNvSpPr txBox="1"/>
          <p:nvPr/>
        </p:nvSpPr>
        <p:spPr>
          <a:xfrm>
            <a:off x="8426638" y="5914179"/>
            <a:ext cx="3058066" cy="553998"/>
          </a:xfrm>
          <a:prstGeom prst="rect">
            <a:avLst/>
          </a:prstGeom>
          <a:noFill/>
        </p:spPr>
        <p:txBody>
          <a:bodyPr wrap="square" rtlCol="0">
            <a:spAutoFit/>
          </a:bodyPr>
          <a:lstStyle/>
          <a:p>
            <a:r>
              <a:rPr lang="en-US" sz="1000" dirty="0">
                <a:solidFill>
                  <a:schemeClr val="tx1">
                    <a:lumMod val="65000"/>
                    <a:lumOff val="35000"/>
                  </a:schemeClr>
                </a:solidFill>
              </a:rPr>
              <a:t>https://</a:t>
            </a:r>
            <a:r>
              <a:rPr lang="en-US" sz="1000" dirty="0" err="1">
                <a:solidFill>
                  <a:schemeClr val="tx1">
                    <a:lumMod val="65000"/>
                    <a:lumOff val="35000"/>
                  </a:schemeClr>
                </a:solidFill>
              </a:rPr>
              <a:t>moderndiplomacy.eu</a:t>
            </a:r>
            <a:r>
              <a:rPr lang="en-US" sz="1000" dirty="0">
                <a:solidFill>
                  <a:schemeClr val="tx1">
                    <a:lumMod val="65000"/>
                    <a:lumOff val="35000"/>
                  </a:schemeClr>
                </a:solidFill>
              </a:rPr>
              <a:t>/2026/01/05/venezuelas-acting-president-offers-u-s-cooperation-amid-threats-of-further-strikes/</a:t>
            </a:r>
          </a:p>
        </p:txBody>
      </p:sp>
    </p:spTree>
    <p:extLst>
      <p:ext uri="{BB962C8B-B14F-4D97-AF65-F5344CB8AC3E}">
        <p14:creationId xmlns:p14="http://schemas.microsoft.com/office/powerpoint/2010/main" val="3497105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20CE451-818C-E63D-258B-234B6C543D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B96670-5ED6-4306-7242-9224079C7B56}"/>
              </a:ext>
            </a:extLst>
          </p:cNvPr>
          <p:cNvSpPr>
            <a:spLocks noGrp="1"/>
          </p:cNvSpPr>
          <p:nvPr>
            <p:ph type="title"/>
          </p:nvPr>
        </p:nvSpPr>
        <p:spPr>
          <a:xfrm>
            <a:off x="612647" y="301752"/>
            <a:ext cx="4361686" cy="861822"/>
          </a:xfrm>
        </p:spPr>
        <p:txBody>
          <a:bodyPr anchor="b">
            <a:normAutofit/>
          </a:bodyPr>
          <a:lstStyle/>
          <a:p>
            <a:pPr algn="ctr"/>
            <a:r>
              <a:rPr lang="en-US" dirty="0">
                <a:solidFill>
                  <a:schemeClr val="tx1">
                    <a:lumMod val="65000"/>
                    <a:lumOff val="35000"/>
                  </a:schemeClr>
                </a:solidFill>
              </a:rPr>
              <a:t>Social Order</a:t>
            </a:r>
          </a:p>
        </p:txBody>
      </p:sp>
      <p:sp>
        <p:nvSpPr>
          <p:cNvPr id="3" name="Content Placeholder 2">
            <a:extLst>
              <a:ext uri="{FF2B5EF4-FFF2-40B4-BE49-F238E27FC236}">
                <a16:creationId xmlns:a16="http://schemas.microsoft.com/office/drawing/2014/main" id="{24DB67CA-22E0-7628-FF80-6BE86C343D44}"/>
              </a:ext>
            </a:extLst>
          </p:cNvPr>
          <p:cNvSpPr>
            <a:spLocks noGrp="1"/>
          </p:cNvSpPr>
          <p:nvPr>
            <p:ph idx="1"/>
          </p:nvPr>
        </p:nvSpPr>
        <p:spPr>
          <a:xfrm>
            <a:off x="612647" y="1351026"/>
            <a:ext cx="4690873" cy="4684014"/>
          </a:xfrm>
        </p:spPr>
        <p:txBody>
          <a:bodyPr>
            <a:normAutofit/>
          </a:bodyPr>
          <a:lstStyle/>
          <a:p>
            <a:pPr marL="0" indent="0">
              <a:lnSpc>
                <a:spcPct val="125000"/>
              </a:lnSpc>
              <a:buNone/>
            </a:pPr>
            <a:r>
              <a:rPr lang="en-GB" sz="1400" dirty="0">
                <a:solidFill>
                  <a:schemeClr val="tx1">
                    <a:lumMod val="65000"/>
                    <a:lumOff val="35000"/>
                  </a:schemeClr>
                </a:solidFill>
              </a:rPr>
              <a:t>The media prefers stability and continuity in society. News coverage assumes that maintaining order is essential and frames disruptions such as crime, protests, natural disasters, and so on, as problems that need to be resolved quickly. This value reassures audiences that normalcy will return and that institutions are working to restore balance.</a:t>
            </a:r>
          </a:p>
          <a:p>
            <a:pPr marL="0" indent="0">
              <a:lnSpc>
                <a:spcPct val="125000"/>
              </a:lnSpc>
              <a:buNone/>
            </a:pPr>
            <a:r>
              <a:rPr lang="en-GB" sz="1400" dirty="0">
                <a:solidFill>
                  <a:schemeClr val="tx1">
                    <a:lumMod val="65000"/>
                    <a:lumOff val="35000"/>
                  </a:schemeClr>
                </a:solidFill>
              </a:rPr>
              <a:t>The media frequently emphasizes traffic delays, clashes with police, or threats to public safety. Similarly, coverage of natural disasters highlights efforts by authorities and communities to rebuild and restore normal life, reinforcing the idea that order must be reestablished. Even in political reporting, sudden changes or radical reforms are often portrayed as destabilizing, while gradual, adjustments are preferable.</a:t>
            </a:r>
          </a:p>
          <a:p>
            <a:pPr>
              <a:lnSpc>
                <a:spcPct val="110000"/>
              </a:lnSpc>
            </a:pPr>
            <a:endParaRPr lang="en-US" sz="1300" dirty="0"/>
          </a:p>
        </p:txBody>
      </p:sp>
      <p:pic>
        <p:nvPicPr>
          <p:cNvPr id="5" name="Picture 4" descr="A group of people walking on a street&#10;&#10;AI-generated content may be incorrect.">
            <a:extLst>
              <a:ext uri="{FF2B5EF4-FFF2-40B4-BE49-F238E27FC236}">
                <a16:creationId xmlns:a16="http://schemas.microsoft.com/office/drawing/2014/main" id="{A054205B-2419-D74E-F175-90D31C00207E}"/>
              </a:ext>
            </a:extLst>
          </p:cNvPr>
          <p:cNvPicPr>
            <a:picLocks noChangeAspect="1"/>
          </p:cNvPicPr>
          <p:nvPr/>
        </p:nvPicPr>
        <p:blipFill>
          <a:blip r:embed="rId2"/>
          <a:srcRect r="871"/>
          <a:stretch>
            <a:fillRect/>
          </a:stretch>
        </p:blipFill>
        <p:spPr>
          <a:xfrm>
            <a:off x="5818632" y="-1"/>
            <a:ext cx="6373368" cy="6858001"/>
          </a:xfrm>
          <a:prstGeom prst="rect">
            <a:avLst/>
          </a:prstGeom>
        </p:spPr>
      </p:pic>
      <p:sp>
        <p:nvSpPr>
          <p:cNvPr id="6" name="TextBox 5">
            <a:extLst>
              <a:ext uri="{FF2B5EF4-FFF2-40B4-BE49-F238E27FC236}">
                <a16:creationId xmlns:a16="http://schemas.microsoft.com/office/drawing/2014/main" id="{57B89E25-ABB6-E481-A2F7-15CD8B2AE3CA}"/>
              </a:ext>
            </a:extLst>
          </p:cNvPr>
          <p:cNvSpPr txBox="1"/>
          <p:nvPr/>
        </p:nvSpPr>
        <p:spPr>
          <a:xfrm>
            <a:off x="612647" y="6279642"/>
            <a:ext cx="4361686" cy="400110"/>
          </a:xfrm>
          <a:prstGeom prst="rect">
            <a:avLst/>
          </a:prstGeom>
          <a:noFill/>
        </p:spPr>
        <p:txBody>
          <a:bodyPr wrap="square" rtlCol="0">
            <a:spAutoFit/>
          </a:bodyPr>
          <a:lstStyle/>
          <a:p>
            <a:pPr algn="r"/>
            <a:r>
              <a:rPr lang="en-US" sz="1000" dirty="0">
                <a:solidFill>
                  <a:schemeClr val="tx1">
                    <a:lumMod val="65000"/>
                    <a:lumOff val="35000"/>
                  </a:schemeClr>
                </a:solidFill>
              </a:rPr>
              <a:t>https://</a:t>
            </a:r>
            <a:r>
              <a:rPr lang="en-US" sz="1000" dirty="0" err="1">
                <a:solidFill>
                  <a:schemeClr val="tx1">
                    <a:lumMod val="65000"/>
                    <a:lumOff val="35000"/>
                  </a:schemeClr>
                </a:solidFill>
              </a:rPr>
              <a:t>citinewsroom.com</a:t>
            </a:r>
            <a:r>
              <a:rPr lang="en-US" sz="1000" dirty="0">
                <a:solidFill>
                  <a:schemeClr val="tx1">
                    <a:lumMod val="65000"/>
                    <a:lumOff val="35000"/>
                  </a:schemeClr>
                </a:solidFill>
              </a:rPr>
              <a:t>/2025/12/police-restore-order-after-</a:t>
            </a:r>
            <a:r>
              <a:rPr lang="en-US" sz="1000" dirty="0" err="1">
                <a:solidFill>
                  <a:schemeClr val="tx1">
                    <a:lumMod val="65000"/>
                    <a:lumOff val="35000"/>
                  </a:schemeClr>
                </a:solidFill>
              </a:rPr>
              <a:t>aboso</a:t>
            </a:r>
            <a:r>
              <a:rPr lang="en-US" sz="1000" dirty="0">
                <a:solidFill>
                  <a:schemeClr val="tx1">
                    <a:lumMod val="65000"/>
                    <a:lumOff val="35000"/>
                  </a:schemeClr>
                </a:solidFill>
              </a:rPr>
              <a:t>-disturbance/#</a:t>
            </a:r>
            <a:r>
              <a:rPr lang="en-US" sz="1000" dirty="0" err="1">
                <a:solidFill>
                  <a:schemeClr val="tx1">
                    <a:lumMod val="65000"/>
                    <a:lumOff val="35000"/>
                  </a:schemeClr>
                </a:solidFill>
              </a:rPr>
              <a:t>google_vignette</a:t>
            </a:r>
            <a:endParaRPr lang="en-US" sz="1000" dirty="0">
              <a:solidFill>
                <a:schemeClr val="tx1">
                  <a:lumMod val="65000"/>
                  <a:lumOff val="35000"/>
                </a:schemeClr>
              </a:solidFill>
            </a:endParaRPr>
          </a:p>
        </p:txBody>
      </p:sp>
    </p:spTree>
    <p:extLst>
      <p:ext uri="{BB962C8B-B14F-4D97-AF65-F5344CB8AC3E}">
        <p14:creationId xmlns:p14="http://schemas.microsoft.com/office/powerpoint/2010/main" val="675989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AB9B8B4-6AA0-6EC2-5180-35BA3CFC28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34E1BB-B0D2-01C0-B9C0-B0EE7DC8DB13}"/>
              </a:ext>
            </a:extLst>
          </p:cNvPr>
          <p:cNvSpPr>
            <a:spLocks noGrp="1"/>
          </p:cNvSpPr>
          <p:nvPr>
            <p:ph type="title"/>
          </p:nvPr>
        </p:nvSpPr>
        <p:spPr>
          <a:xfrm>
            <a:off x="6363268" y="471726"/>
            <a:ext cx="5388862" cy="765810"/>
          </a:xfrm>
        </p:spPr>
        <p:txBody>
          <a:bodyPr>
            <a:normAutofit/>
          </a:bodyPr>
          <a:lstStyle/>
          <a:p>
            <a:pPr algn="ctr"/>
            <a:r>
              <a:rPr lang="en-US" dirty="0">
                <a:solidFill>
                  <a:schemeClr val="tx1">
                    <a:lumMod val="65000"/>
                    <a:lumOff val="35000"/>
                  </a:schemeClr>
                </a:solidFill>
              </a:rPr>
              <a:t>Leadership</a:t>
            </a:r>
          </a:p>
        </p:txBody>
      </p:sp>
      <p:pic>
        <p:nvPicPr>
          <p:cNvPr id="5" name="Picture 4" descr="A person standing next to a person with flowers&#10;&#10;AI-generated content may be incorrect.">
            <a:extLst>
              <a:ext uri="{FF2B5EF4-FFF2-40B4-BE49-F238E27FC236}">
                <a16:creationId xmlns:a16="http://schemas.microsoft.com/office/drawing/2014/main" id="{5A38C444-5E37-9370-1EEA-783345D28E78}"/>
              </a:ext>
            </a:extLst>
          </p:cNvPr>
          <p:cNvPicPr>
            <a:picLocks noChangeAspect="1"/>
          </p:cNvPicPr>
          <p:nvPr/>
        </p:nvPicPr>
        <p:blipFill>
          <a:blip r:embed="rId2"/>
          <a:srcRect r="1" b="291"/>
          <a:stretch>
            <a:fillRect/>
          </a:stretch>
        </p:blipFill>
        <p:spPr>
          <a:xfrm>
            <a:off x="0" y="267245"/>
            <a:ext cx="5923398" cy="6042115"/>
          </a:xfrm>
          <a:prstGeom prst="rect">
            <a:avLst/>
          </a:prstGeom>
        </p:spPr>
      </p:pic>
      <p:sp>
        <p:nvSpPr>
          <p:cNvPr id="3" name="Content Placeholder 2">
            <a:extLst>
              <a:ext uri="{FF2B5EF4-FFF2-40B4-BE49-F238E27FC236}">
                <a16:creationId xmlns:a16="http://schemas.microsoft.com/office/drawing/2014/main" id="{BEBD8EB2-0C88-2A75-4E38-ED74B00678D8}"/>
              </a:ext>
            </a:extLst>
          </p:cNvPr>
          <p:cNvSpPr>
            <a:spLocks noGrp="1"/>
          </p:cNvSpPr>
          <p:nvPr>
            <p:ph idx="1"/>
          </p:nvPr>
        </p:nvSpPr>
        <p:spPr>
          <a:xfrm>
            <a:off x="6579494" y="1191339"/>
            <a:ext cx="5172636" cy="4812030"/>
          </a:xfrm>
        </p:spPr>
        <p:txBody>
          <a:bodyPr>
            <a:normAutofit/>
          </a:bodyPr>
          <a:lstStyle/>
          <a:p>
            <a:pPr marL="0" indent="0">
              <a:lnSpc>
                <a:spcPct val="125000"/>
              </a:lnSpc>
              <a:buNone/>
            </a:pPr>
            <a:r>
              <a:rPr lang="en-GB" sz="1500" dirty="0">
                <a:solidFill>
                  <a:schemeClr val="tx1">
                    <a:lumMod val="65000"/>
                    <a:lumOff val="35000"/>
                  </a:schemeClr>
                </a:solidFill>
              </a:rPr>
              <a:t>The tendency of news media is to focus on the actions, decisions, and personalities of leaders when reporting events. This value assumes that leaders like presidents, business executives, or community heads like mayors are central to shaping outcomes and solving problems. As a result, news stories often highlight what leaders say or do to the exclusion of other possibilities.</a:t>
            </a:r>
          </a:p>
          <a:p>
            <a:pPr marL="0" indent="0">
              <a:lnSpc>
                <a:spcPct val="125000"/>
              </a:lnSpc>
              <a:buNone/>
            </a:pPr>
            <a:r>
              <a:rPr lang="en-GB" sz="1500" dirty="0">
                <a:solidFill>
                  <a:schemeClr val="tx1">
                    <a:lumMod val="65000"/>
                    <a:lumOff val="35000"/>
                  </a:schemeClr>
                </a:solidFill>
              </a:rPr>
              <a:t>For example, during a political crisis, media covers the president’s response, speeches, and decisions, even though many other factors may influence the situation. Similarly, in business reporting, stories often spotlight CEOs as visionaries or decision-makers, attributing a company’s success or failure largely to their leadership. This focus reinforces the idea that strong leadership is the key to progress and stability.</a:t>
            </a:r>
          </a:p>
          <a:p>
            <a:pPr>
              <a:lnSpc>
                <a:spcPct val="110000"/>
              </a:lnSpc>
            </a:pPr>
            <a:endParaRPr lang="en-US" sz="1500" dirty="0"/>
          </a:p>
        </p:txBody>
      </p:sp>
      <p:sp>
        <p:nvSpPr>
          <p:cNvPr id="6" name="TextBox 5">
            <a:extLst>
              <a:ext uri="{FF2B5EF4-FFF2-40B4-BE49-F238E27FC236}">
                <a16:creationId xmlns:a16="http://schemas.microsoft.com/office/drawing/2014/main" id="{F3DE0E6D-5EDC-8314-5FD5-015026B4E3AE}"/>
              </a:ext>
            </a:extLst>
          </p:cNvPr>
          <p:cNvSpPr txBox="1"/>
          <p:nvPr/>
        </p:nvSpPr>
        <p:spPr>
          <a:xfrm>
            <a:off x="6579494" y="6109305"/>
            <a:ext cx="5049194" cy="400110"/>
          </a:xfrm>
          <a:prstGeom prst="rect">
            <a:avLst/>
          </a:prstGeom>
          <a:noFill/>
        </p:spPr>
        <p:txBody>
          <a:bodyPr wrap="square" rtlCol="0">
            <a:spAutoFit/>
          </a:bodyPr>
          <a:lstStyle/>
          <a:p>
            <a:r>
              <a:rPr lang="en-US" sz="1000" dirty="0">
                <a:solidFill>
                  <a:schemeClr val="tx1">
                    <a:lumMod val="65000"/>
                    <a:lumOff val="35000"/>
                  </a:schemeClr>
                </a:solidFill>
              </a:rPr>
              <a:t>https://</a:t>
            </a:r>
            <a:r>
              <a:rPr lang="en-US" sz="1000" dirty="0" err="1">
                <a:solidFill>
                  <a:schemeClr val="tx1">
                    <a:lumMod val="65000"/>
                    <a:lumOff val="35000"/>
                  </a:schemeClr>
                </a:solidFill>
              </a:rPr>
              <a:t>www.aa.com.tr</a:t>
            </a:r>
            <a:r>
              <a:rPr lang="en-US" sz="1000" dirty="0">
                <a:solidFill>
                  <a:schemeClr val="tx1">
                    <a:lumMod val="65000"/>
                    <a:lumOff val="35000"/>
                  </a:schemeClr>
                </a:solidFill>
              </a:rPr>
              <a:t>/</a:t>
            </a:r>
            <a:r>
              <a:rPr lang="en-US" sz="1000" dirty="0" err="1">
                <a:solidFill>
                  <a:schemeClr val="tx1">
                    <a:lumMod val="65000"/>
                    <a:lumOff val="35000"/>
                  </a:schemeClr>
                </a:solidFill>
              </a:rPr>
              <a:t>en</a:t>
            </a:r>
            <a:r>
              <a:rPr lang="en-US" sz="1000" dirty="0">
                <a:solidFill>
                  <a:schemeClr val="tx1">
                    <a:lumMod val="65000"/>
                    <a:lumOff val="35000"/>
                  </a:schemeClr>
                </a:solidFill>
              </a:rPr>
              <a:t>/</a:t>
            </a:r>
            <a:r>
              <a:rPr lang="en-US" sz="1000" dirty="0" err="1">
                <a:solidFill>
                  <a:schemeClr val="tx1">
                    <a:lumMod val="65000"/>
                    <a:lumOff val="35000"/>
                  </a:schemeClr>
                </a:solidFill>
              </a:rPr>
              <a:t>asia</a:t>
            </a:r>
            <a:r>
              <a:rPr lang="en-US" sz="1000" dirty="0">
                <a:solidFill>
                  <a:schemeClr val="tx1">
                    <a:lumMod val="65000"/>
                    <a:lumOff val="35000"/>
                  </a:schemeClr>
                </a:solidFill>
              </a:rPr>
              <a:t>-pacific/modi-says-sco-an-opportunity-for-india-amid-50-tariffs-from-us/3674820</a:t>
            </a:r>
          </a:p>
        </p:txBody>
      </p:sp>
    </p:spTree>
    <p:extLst>
      <p:ext uri="{BB962C8B-B14F-4D97-AF65-F5344CB8AC3E}">
        <p14:creationId xmlns:p14="http://schemas.microsoft.com/office/powerpoint/2010/main" val="1701034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55FC2E-18CA-2119-D810-D8F546EAC1FC}"/>
              </a:ext>
            </a:extLst>
          </p:cNvPr>
          <p:cNvSpPr>
            <a:spLocks noGrp="1"/>
          </p:cNvSpPr>
          <p:nvPr>
            <p:ph type="title"/>
          </p:nvPr>
        </p:nvSpPr>
        <p:spPr>
          <a:xfrm>
            <a:off x="612647" y="233718"/>
            <a:ext cx="6035040" cy="872706"/>
          </a:xfrm>
        </p:spPr>
        <p:txBody>
          <a:bodyPr anchor="b">
            <a:normAutofit/>
          </a:bodyPr>
          <a:lstStyle/>
          <a:p>
            <a:pPr algn="ctr"/>
            <a:r>
              <a:rPr lang="en-US" dirty="0">
                <a:solidFill>
                  <a:schemeClr val="tx1">
                    <a:lumMod val="65000"/>
                    <a:lumOff val="35000"/>
                  </a:schemeClr>
                </a:solidFill>
              </a:rPr>
              <a:t>Conclusion</a:t>
            </a:r>
          </a:p>
        </p:txBody>
      </p:sp>
      <p:sp>
        <p:nvSpPr>
          <p:cNvPr id="3" name="Content Placeholder 2">
            <a:extLst>
              <a:ext uri="{FF2B5EF4-FFF2-40B4-BE49-F238E27FC236}">
                <a16:creationId xmlns:a16="http://schemas.microsoft.com/office/drawing/2014/main" id="{0316FA3D-FC50-259B-24DD-172C426F7CDA}"/>
              </a:ext>
            </a:extLst>
          </p:cNvPr>
          <p:cNvSpPr>
            <a:spLocks noGrp="1"/>
          </p:cNvSpPr>
          <p:nvPr>
            <p:ph idx="1"/>
          </p:nvPr>
        </p:nvSpPr>
        <p:spPr>
          <a:xfrm>
            <a:off x="612647" y="1340142"/>
            <a:ext cx="6035041" cy="4374858"/>
          </a:xfrm>
        </p:spPr>
        <p:txBody>
          <a:bodyPr>
            <a:normAutofit/>
          </a:bodyPr>
          <a:lstStyle/>
          <a:p>
            <a:pPr marL="0" indent="0">
              <a:lnSpc>
                <a:spcPct val="125000"/>
              </a:lnSpc>
              <a:buNone/>
            </a:pPr>
            <a:r>
              <a:rPr lang="en-GB" sz="1500" dirty="0">
                <a:solidFill>
                  <a:schemeClr val="tx1">
                    <a:lumMod val="65000"/>
                    <a:lumOff val="35000"/>
                  </a:schemeClr>
                </a:solidFill>
              </a:rPr>
              <a:t>Herbert Gans’ inherent news values remind us that bias and subjectivity are built into the way news is produced. Journalism is not purely objective; it contains cultural assumptions and leans towards audience expectations. Ethnocentrism privileges one nation’s perspective, while altruistic democracy and responsible capitalism promote democratic ideals and business practices. Small-town pastoralism and individualism show preferences for simplicity and personal achievement, and moderatism, social order, and leadership emphasize stability and authority. Taken together, the values show how complex issues can often be simplified into familiar narratives. News is not a neutral reflection of reality – subtle forces mould the news into stories that help direct the flow of public opinion towards a surprisingly narrow range of options. </a:t>
            </a:r>
          </a:p>
          <a:p>
            <a:pPr>
              <a:lnSpc>
                <a:spcPct val="110000"/>
              </a:lnSpc>
            </a:pPr>
            <a:endParaRPr lang="en-US" sz="1500" dirty="0"/>
          </a:p>
        </p:txBody>
      </p:sp>
      <p:pic>
        <p:nvPicPr>
          <p:cNvPr id="5" name="Picture 4" descr="A person holding glasses and looking at the camera&#10;&#10;AI-generated content may be incorrect.">
            <a:extLst>
              <a:ext uri="{FF2B5EF4-FFF2-40B4-BE49-F238E27FC236}">
                <a16:creationId xmlns:a16="http://schemas.microsoft.com/office/drawing/2014/main" id="{DEFBEAF5-1462-89E6-27EC-57DFBDC0514B}"/>
              </a:ext>
            </a:extLst>
          </p:cNvPr>
          <p:cNvPicPr>
            <a:picLocks noChangeAspect="1"/>
          </p:cNvPicPr>
          <p:nvPr/>
        </p:nvPicPr>
        <p:blipFill>
          <a:blip r:embed="rId2"/>
          <a:srcRect r="5145"/>
          <a:stretch>
            <a:fillRect/>
          </a:stretch>
        </p:blipFill>
        <p:spPr>
          <a:xfrm>
            <a:off x="7345680" y="10"/>
            <a:ext cx="4846320" cy="6857990"/>
          </a:xfrm>
          <a:prstGeom prst="rect">
            <a:avLst/>
          </a:prstGeom>
        </p:spPr>
      </p:pic>
      <p:sp>
        <p:nvSpPr>
          <p:cNvPr id="6" name="TextBox 5">
            <a:extLst>
              <a:ext uri="{FF2B5EF4-FFF2-40B4-BE49-F238E27FC236}">
                <a16:creationId xmlns:a16="http://schemas.microsoft.com/office/drawing/2014/main" id="{1EEBCF86-CC12-30A0-C2C9-E179CF4C6668}"/>
              </a:ext>
            </a:extLst>
          </p:cNvPr>
          <p:cNvSpPr txBox="1"/>
          <p:nvPr/>
        </p:nvSpPr>
        <p:spPr>
          <a:xfrm>
            <a:off x="1257300" y="6080760"/>
            <a:ext cx="5390387" cy="415498"/>
          </a:xfrm>
          <a:prstGeom prst="rect">
            <a:avLst/>
          </a:prstGeom>
          <a:noFill/>
        </p:spPr>
        <p:txBody>
          <a:bodyPr wrap="square" rtlCol="0">
            <a:spAutoFit/>
          </a:bodyPr>
          <a:lstStyle/>
          <a:p>
            <a:pPr algn="r"/>
            <a:r>
              <a:rPr lang="en-US" sz="1050" dirty="0">
                <a:solidFill>
                  <a:schemeClr val="tx1">
                    <a:lumMod val="65000"/>
                    <a:lumOff val="35000"/>
                  </a:schemeClr>
                </a:solidFill>
              </a:rPr>
              <a:t>Herbert J. Gans died April 21</a:t>
            </a:r>
            <a:r>
              <a:rPr lang="en-US" sz="1050" baseline="30000" dirty="0">
                <a:solidFill>
                  <a:schemeClr val="tx1">
                    <a:lumMod val="65000"/>
                    <a:lumOff val="35000"/>
                  </a:schemeClr>
                </a:solidFill>
              </a:rPr>
              <a:t>st</a:t>
            </a:r>
            <a:r>
              <a:rPr lang="en-US" sz="1050" dirty="0">
                <a:solidFill>
                  <a:schemeClr val="tx1">
                    <a:lumMod val="65000"/>
                    <a:lumOff val="35000"/>
                  </a:schemeClr>
                </a:solidFill>
              </a:rPr>
              <a:t> 2025 at the age of 97 (https://</a:t>
            </a:r>
            <a:r>
              <a:rPr lang="en-US" sz="1050" dirty="0" err="1">
                <a:solidFill>
                  <a:schemeClr val="tx1">
                    <a:lumMod val="65000"/>
                    <a:lumOff val="35000"/>
                  </a:schemeClr>
                </a:solidFill>
              </a:rPr>
              <a:t>www.nytimes.com</a:t>
            </a:r>
            <a:r>
              <a:rPr lang="en-US" sz="1050" dirty="0">
                <a:solidFill>
                  <a:schemeClr val="tx1">
                    <a:lumMod val="65000"/>
                    <a:lumOff val="35000"/>
                  </a:schemeClr>
                </a:solidFill>
              </a:rPr>
              <a:t>/2025/04/21/books/</a:t>
            </a:r>
            <a:r>
              <a:rPr lang="en-US" sz="1050" dirty="0" err="1">
                <a:solidFill>
                  <a:schemeClr val="tx1">
                    <a:lumMod val="65000"/>
                    <a:lumOff val="35000"/>
                  </a:schemeClr>
                </a:solidFill>
              </a:rPr>
              <a:t>herbert</a:t>
            </a:r>
            <a:r>
              <a:rPr lang="en-US" sz="1050" dirty="0">
                <a:solidFill>
                  <a:schemeClr val="tx1">
                    <a:lumMod val="65000"/>
                    <a:lumOff val="35000"/>
                  </a:schemeClr>
                </a:solidFill>
              </a:rPr>
              <a:t>-j-</a:t>
            </a:r>
            <a:r>
              <a:rPr lang="en-US" sz="1050" dirty="0" err="1">
                <a:solidFill>
                  <a:schemeClr val="tx1">
                    <a:lumMod val="65000"/>
                    <a:lumOff val="35000"/>
                  </a:schemeClr>
                </a:solidFill>
              </a:rPr>
              <a:t>gans</a:t>
            </a:r>
            <a:r>
              <a:rPr lang="en-US" sz="1050" dirty="0">
                <a:solidFill>
                  <a:schemeClr val="tx1">
                    <a:lumMod val="65000"/>
                    <a:lumOff val="35000"/>
                  </a:schemeClr>
                </a:solidFill>
              </a:rPr>
              <a:t>-</a:t>
            </a:r>
            <a:r>
              <a:rPr lang="en-US" sz="1050" dirty="0" err="1">
                <a:solidFill>
                  <a:schemeClr val="tx1">
                    <a:lumMod val="65000"/>
                    <a:lumOff val="35000"/>
                  </a:schemeClr>
                </a:solidFill>
              </a:rPr>
              <a:t>dead.html</a:t>
            </a:r>
            <a:r>
              <a:rPr lang="en-US" sz="1050" dirty="0">
                <a:solidFill>
                  <a:schemeClr val="tx1">
                    <a:lumMod val="65000"/>
                    <a:lumOff val="35000"/>
                  </a:schemeClr>
                </a:solidFill>
              </a:rPr>
              <a:t>)</a:t>
            </a:r>
          </a:p>
        </p:txBody>
      </p:sp>
    </p:spTree>
    <p:extLst>
      <p:ext uri="{BB962C8B-B14F-4D97-AF65-F5344CB8AC3E}">
        <p14:creationId xmlns:p14="http://schemas.microsoft.com/office/powerpoint/2010/main" val="1919112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2423D2-830D-0B3B-7CE5-BF66642AEB15}"/>
              </a:ext>
            </a:extLst>
          </p:cNvPr>
          <p:cNvSpPr>
            <a:spLocks noGrp="1"/>
          </p:cNvSpPr>
          <p:nvPr>
            <p:ph type="title"/>
          </p:nvPr>
        </p:nvSpPr>
        <p:spPr>
          <a:xfrm>
            <a:off x="612647" y="279438"/>
            <a:ext cx="6035040" cy="826986"/>
          </a:xfrm>
        </p:spPr>
        <p:txBody>
          <a:bodyPr anchor="b">
            <a:normAutofit/>
          </a:bodyPr>
          <a:lstStyle/>
          <a:p>
            <a:r>
              <a:rPr lang="en-US" dirty="0">
                <a:solidFill>
                  <a:schemeClr val="tx1">
                    <a:lumMod val="65000"/>
                    <a:lumOff val="35000"/>
                  </a:schemeClr>
                </a:solidFill>
              </a:rPr>
              <a:t>Headline Activity</a:t>
            </a:r>
          </a:p>
        </p:txBody>
      </p:sp>
      <p:sp>
        <p:nvSpPr>
          <p:cNvPr id="3" name="Content Placeholder 2">
            <a:extLst>
              <a:ext uri="{FF2B5EF4-FFF2-40B4-BE49-F238E27FC236}">
                <a16:creationId xmlns:a16="http://schemas.microsoft.com/office/drawing/2014/main" id="{C73AD266-290D-7130-EF58-66173432D6C1}"/>
              </a:ext>
            </a:extLst>
          </p:cNvPr>
          <p:cNvSpPr>
            <a:spLocks noGrp="1"/>
          </p:cNvSpPr>
          <p:nvPr>
            <p:ph idx="1"/>
          </p:nvPr>
        </p:nvSpPr>
        <p:spPr>
          <a:xfrm>
            <a:off x="612647" y="1385862"/>
            <a:ext cx="6035041" cy="4923498"/>
          </a:xfrm>
        </p:spPr>
        <p:txBody>
          <a:bodyPr>
            <a:normAutofit fontScale="92500" lnSpcReduction="10000"/>
          </a:bodyPr>
          <a:lstStyle/>
          <a:p>
            <a:pPr marL="0" indent="0">
              <a:lnSpc>
                <a:spcPct val="135000"/>
              </a:lnSpc>
              <a:buNone/>
            </a:pPr>
            <a:r>
              <a:rPr lang="en-GB" dirty="0"/>
              <a:t>Over the next few slides you’ll see different headlines. Read each carefully to identify which of Herbert Gans’ inherent news values are reflected in the headline. Some headlines may include more than one value. </a:t>
            </a:r>
          </a:p>
          <a:p>
            <a:pPr marL="0" indent="0">
              <a:lnSpc>
                <a:spcPct val="135000"/>
              </a:lnSpc>
              <a:buNone/>
            </a:pPr>
            <a:r>
              <a:rPr lang="en-GB" dirty="0"/>
              <a:t>Write down the value(s) you think apply and be ready to explain your reasoning.</a:t>
            </a:r>
          </a:p>
          <a:p>
            <a:pPr marL="0" indent="0">
              <a:lnSpc>
                <a:spcPct val="135000"/>
              </a:lnSpc>
              <a:buNone/>
            </a:pPr>
            <a:r>
              <a:rPr lang="en-GB" dirty="0"/>
              <a:t>For example:</a:t>
            </a:r>
          </a:p>
          <a:p>
            <a:pPr marL="0" indent="0">
              <a:lnSpc>
                <a:spcPct val="135000"/>
              </a:lnSpc>
              <a:buNone/>
            </a:pPr>
            <a:r>
              <a:rPr lang="en-GB" sz="1900" b="1" dirty="0"/>
              <a:t>“Western Leaders Urge Stability Abroad Amid Rising Global Unrest”</a:t>
            </a:r>
            <a:br>
              <a:rPr lang="en-GB" sz="1900" dirty="0"/>
            </a:br>
            <a:r>
              <a:rPr lang="en-GB" sz="1900" i="1" dirty="0"/>
              <a:t>Ethnocentrism / Leadership / Social Order:</a:t>
            </a:r>
            <a:r>
              <a:rPr lang="en-GB" sz="1900" dirty="0"/>
              <a:t> positions Western leaders as guardians of global order.</a:t>
            </a:r>
          </a:p>
          <a:p>
            <a:endParaRPr lang="en-US" sz="1800" dirty="0"/>
          </a:p>
        </p:txBody>
      </p:sp>
      <p:pic>
        <p:nvPicPr>
          <p:cNvPr id="5" name="Picture 4" descr="A 3d person sitting in a question mark&#10;&#10;AI-generated content may be incorrect.">
            <a:extLst>
              <a:ext uri="{FF2B5EF4-FFF2-40B4-BE49-F238E27FC236}">
                <a16:creationId xmlns:a16="http://schemas.microsoft.com/office/drawing/2014/main" id="{4232914B-08A2-4BD6-9A14-691D7384D0CF}"/>
              </a:ext>
            </a:extLst>
          </p:cNvPr>
          <p:cNvPicPr>
            <a:picLocks noChangeAspect="1"/>
          </p:cNvPicPr>
          <p:nvPr/>
        </p:nvPicPr>
        <p:blipFill>
          <a:blip r:embed="rId2"/>
          <a:srcRect l="14859"/>
          <a:stretch>
            <a:fillRect/>
          </a:stretch>
        </p:blipFill>
        <p:spPr>
          <a:xfrm>
            <a:off x="7345680" y="10"/>
            <a:ext cx="4846320" cy="6857990"/>
          </a:xfrm>
          <a:prstGeom prst="rect">
            <a:avLst/>
          </a:prstGeom>
        </p:spPr>
      </p:pic>
    </p:spTree>
    <p:extLst>
      <p:ext uri="{BB962C8B-B14F-4D97-AF65-F5344CB8AC3E}">
        <p14:creationId xmlns:p14="http://schemas.microsoft.com/office/powerpoint/2010/main" val="2922972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D587E41-605C-A8E4-8BA5-0E0B3797C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people standing in a field&#10;&#10;AI-generated content may be incorrect.">
            <a:extLst>
              <a:ext uri="{FF2B5EF4-FFF2-40B4-BE49-F238E27FC236}">
                <a16:creationId xmlns:a16="http://schemas.microsoft.com/office/drawing/2014/main" id="{8DDD0DD8-C7C2-4A65-AFDD-45BB0136DE61}"/>
              </a:ext>
            </a:extLst>
          </p:cNvPr>
          <p:cNvPicPr>
            <a:picLocks noChangeAspect="1"/>
          </p:cNvPicPr>
          <p:nvPr/>
        </p:nvPicPr>
        <p:blipFill>
          <a:blip r:embed="rId3"/>
          <a:srcRect l="2991" t="9091" r="6100"/>
          <a:stretch>
            <a:fillRect/>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EBD48A03-0DF9-3063-CB15-1BC2AEC79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08385"/>
            <a:ext cx="12191999" cy="1949616"/>
          </a:xfrm>
          <a:prstGeom prst="rect">
            <a:avLst/>
          </a:prstGeom>
          <a:solidFill>
            <a:srgbClr val="00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6896F6-B400-F9BC-0A0B-C33A6976607B}"/>
              </a:ext>
            </a:extLst>
          </p:cNvPr>
          <p:cNvSpPr>
            <a:spLocks noGrp="1"/>
          </p:cNvSpPr>
          <p:nvPr>
            <p:ph type="title"/>
          </p:nvPr>
        </p:nvSpPr>
        <p:spPr>
          <a:xfrm>
            <a:off x="617365" y="5268812"/>
            <a:ext cx="7260542" cy="1228763"/>
          </a:xfrm>
        </p:spPr>
        <p:txBody>
          <a:bodyPr vert="horz" lIns="91440" tIns="45720" rIns="91440" bIns="45720" rtlCol="0" anchor="ctr">
            <a:normAutofit/>
          </a:bodyPr>
          <a:lstStyle/>
          <a:p>
            <a:r>
              <a:rPr lang="en-US" sz="3100">
                <a:solidFill>
                  <a:srgbClr val="FFFFFF"/>
                </a:solidFill>
              </a:rPr>
              <a:t>“Farmers Band Together to Rebuild After Storm, Restoring Normalcy”</a:t>
            </a:r>
          </a:p>
        </p:txBody>
      </p:sp>
    </p:spTree>
    <p:extLst>
      <p:ext uri="{BB962C8B-B14F-4D97-AF65-F5344CB8AC3E}">
        <p14:creationId xmlns:p14="http://schemas.microsoft.com/office/powerpoint/2010/main" val="1896697416"/>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448DB1-4196-18A6-15DA-C72635C1B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4" name="Picture 3" descr="A person in a suit and tie giving a speech&#10;&#10;AI-generated content may be incorrect.">
            <a:extLst>
              <a:ext uri="{FF2B5EF4-FFF2-40B4-BE49-F238E27FC236}">
                <a16:creationId xmlns:a16="http://schemas.microsoft.com/office/drawing/2014/main" id="{8F0627FD-0568-1511-1DA6-1DA71523F23D}"/>
              </a:ext>
            </a:extLst>
          </p:cNvPr>
          <p:cNvPicPr>
            <a:picLocks noChangeAspect="1"/>
          </p:cNvPicPr>
          <p:nvPr/>
        </p:nvPicPr>
        <p:blipFill>
          <a:blip r:embed="rId3"/>
          <a:srcRect l="24024" r="2036" b="9091"/>
          <a:stretch>
            <a:fillRect/>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B7D064F0-6D2A-219C-C000-14ABD99ECE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88306" y="0"/>
            <a:ext cx="4903694" cy="6858001"/>
          </a:xfrm>
          <a:prstGeom prst="rect">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B7CF9E-A4BC-9917-E14C-0B36D01CA7E4}"/>
              </a:ext>
            </a:extLst>
          </p:cNvPr>
          <p:cNvSpPr>
            <a:spLocks noGrp="1"/>
          </p:cNvSpPr>
          <p:nvPr>
            <p:ph type="title"/>
          </p:nvPr>
        </p:nvSpPr>
        <p:spPr>
          <a:xfrm>
            <a:off x="7620001" y="822960"/>
            <a:ext cx="4286054" cy="3474720"/>
          </a:xfrm>
        </p:spPr>
        <p:txBody>
          <a:bodyPr vert="horz" lIns="91440" tIns="45720" rIns="91440" bIns="45720" rtlCol="0" anchor="b">
            <a:normAutofit/>
          </a:bodyPr>
          <a:lstStyle/>
          <a:p>
            <a:r>
              <a:rPr lang="en-US" sz="4000"/>
              <a:t>“President Vows Transparency to Restore Public Trust in Government”</a:t>
            </a:r>
          </a:p>
        </p:txBody>
      </p:sp>
    </p:spTree>
    <p:extLst>
      <p:ext uri="{BB962C8B-B14F-4D97-AF65-F5344CB8AC3E}">
        <p14:creationId xmlns:p14="http://schemas.microsoft.com/office/powerpoint/2010/main" val="877489295"/>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01013C5-0169-8F8C-FA57-62D87022AD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ignpost with three arrows pointing to a mission vision and values&#10;&#10;AI-generated content may be incorrect.">
            <a:extLst>
              <a:ext uri="{FF2B5EF4-FFF2-40B4-BE49-F238E27FC236}">
                <a16:creationId xmlns:a16="http://schemas.microsoft.com/office/drawing/2014/main" id="{39AF773F-67C1-DD89-3789-3EFCE8F13D6E}"/>
              </a:ext>
            </a:extLst>
          </p:cNvPr>
          <p:cNvPicPr>
            <a:picLocks noChangeAspect="1"/>
          </p:cNvPicPr>
          <p:nvPr/>
        </p:nvPicPr>
        <p:blipFill>
          <a:blip r:embed="rId3"/>
          <a:srcRect t="15730"/>
          <a:stretch>
            <a:fillRect/>
          </a:stretch>
        </p:blipFill>
        <p:spPr>
          <a:xfrm>
            <a:off x="20" y="10"/>
            <a:ext cx="12191980" cy="6857990"/>
          </a:xfrm>
          <a:prstGeom prst="rect">
            <a:avLst/>
          </a:prstGeom>
        </p:spPr>
      </p:pic>
      <p:sp>
        <p:nvSpPr>
          <p:cNvPr id="16" name="Rectangle 15">
            <a:extLst>
              <a:ext uri="{FF2B5EF4-FFF2-40B4-BE49-F238E27FC236}">
                <a16:creationId xmlns:a16="http://schemas.microsoft.com/office/drawing/2014/main" id="{A9CCD9CD-49AE-3D3E-923B-81ECD3FBF7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72932"/>
            <a:ext cx="12192000" cy="4285068"/>
          </a:xfrm>
          <a:prstGeom prst="rect">
            <a:avLst/>
          </a:prstGeom>
          <a:gradFill>
            <a:gsLst>
              <a:gs pos="0">
                <a:srgbClr val="000000">
                  <a:alpha val="0"/>
                </a:srgbClr>
              </a:gs>
              <a:gs pos="55000">
                <a:srgbClr val="000000">
                  <a:alpha val="52000"/>
                </a:srgbClr>
              </a:gs>
              <a:gs pos="100000">
                <a:srgbClr val="000000">
                  <a:alpha val="6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8E65F7-C018-41E6-A808-52E306C93CB9}"/>
              </a:ext>
            </a:extLst>
          </p:cNvPr>
          <p:cNvSpPr>
            <a:spLocks noGrp="1"/>
          </p:cNvSpPr>
          <p:nvPr>
            <p:ph type="title"/>
          </p:nvPr>
        </p:nvSpPr>
        <p:spPr>
          <a:xfrm>
            <a:off x="1731821" y="4219498"/>
            <a:ext cx="8728364" cy="1307188"/>
          </a:xfrm>
        </p:spPr>
        <p:txBody>
          <a:bodyPr vert="horz" lIns="91440" tIns="45720" rIns="91440" bIns="45720" rtlCol="0" anchor="b">
            <a:normAutofit/>
          </a:bodyPr>
          <a:lstStyle/>
          <a:p>
            <a:pPr algn="ctr"/>
            <a:r>
              <a:rPr lang="en-US" sz="3700" dirty="0">
                <a:solidFill>
                  <a:srgbClr val="FFFFFF"/>
                </a:solidFill>
              </a:rPr>
              <a:t>“Self-Made Entrepreneur Champions Ethical Business Model”</a:t>
            </a:r>
          </a:p>
        </p:txBody>
      </p:sp>
    </p:spTree>
    <p:extLst>
      <p:ext uri="{BB962C8B-B14F-4D97-AF65-F5344CB8AC3E}">
        <p14:creationId xmlns:p14="http://schemas.microsoft.com/office/powerpoint/2010/main" val="2134006256"/>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448DB1-4196-18A6-15DA-C72635C1B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4" name="Picture 3" descr="A close-up of hands putting paper into a box&#10;&#10;AI-generated content may be incorrect.">
            <a:extLst>
              <a:ext uri="{FF2B5EF4-FFF2-40B4-BE49-F238E27FC236}">
                <a16:creationId xmlns:a16="http://schemas.microsoft.com/office/drawing/2014/main" id="{E25EFDE7-8B9D-2596-FACA-A4E190990B08}"/>
              </a:ext>
            </a:extLst>
          </p:cNvPr>
          <p:cNvPicPr>
            <a:picLocks noChangeAspect="1"/>
          </p:cNvPicPr>
          <p:nvPr/>
        </p:nvPicPr>
        <p:blipFill>
          <a:blip r:embed="rId3"/>
          <a:srcRect t="11091" r="9091" b="9008"/>
          <a:stretch>
            <a:fillRect/>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76A10D8F-D463-70E5-239B-17AD65EF4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3183" y="173181"/>
            <a:ext cx="6858002" cy="6511640"/>
          </a:xfrm>
          <a:prstGeom prst="rect">
            <a:avLst/>
          </a:prstGeom>
          <a:gradFill>
            <a:gsLst>
              <a:gs pos="0">
                <a:schemeClr val="bg1">
                  <a:alpha val="0"/>
                </a:schemeClr>
              </a:gs>
              <a:gs pos="46000">
                <a:schemeClr val="bg1">
                  <a:alpha val="30000"/>
                </a:schemeClr>
              </a:gs>
              <a:gs pos="26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26205B52-94E1-7945-4388-CDC5B0E1FC46}"/>
              </a:ext>
            </a:extLst>
          </p:cNvPr>
          <p:cNvSpPr>
            <a:spLocks noGrp="1"/>
          </p:cNvSpPr>
          <p:nvPr>
            <p:ph type="title"/>
          </p:nvPr>
        </p:nvSpPr>
        <p:spPr>
          <a:xfrm>
            <a:off x="286506" y="603315"/>
            <a:ext cx="5649211" cy="3685731"/>
          </a:xfrm>
        </p:spPr>
        <p:txBody>
          <a:bodyPr vert="horz" lIns="91440" tIns="45720" rIns="91440" bIns="45720" rtlCol="0" anchor="t">
            <a:normAutofit/>
          </a:bodyPr>
          <a:lstStyle/>
          <a:p>
            <a:r>
              <a:rPr lang="en-US" sz="4100"/>
              <a:t>“Nation X Embraces Free Elections in Step Toward Democratic Ideals”</a:t>
            </a:r>
            <a:br>
              <a:rPr lang="en-US" sz="4100"/>
            </a:br>
            <a:endParaRPr lang="en-US" sz="4100"/>
          </a:p>
        </p:txBody>
      </p:sp>
    </p:spTree>
    <p:extLst>
      <p:ext uri="{BB962C8B-B14F-4D97-AF65-F5344CB8AC3E}">
        <p14:creationId xmlns:p14="http://schemas.microsoft.com/office/powerpoint/2010/main" val="3822246847"/>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D587E41-605C-A8E4-8BA5-0E0B3797C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large crowd of people in a street&#10;&#10;AI-generated content may be incorrect.">
            <a:extLst>
              <a:ext uri="{FF2B5EF4-FFF2-40B4-BE49-F238E27FC236}">
                <a16:creationId xmlns:a16="http://schemas.microsoft.com/office/drawing/2014/main" id="{971DFC20-BC56-08C3-A778-7B8010C47B1F}"/>
              </a:ext>
            </a:extLst>
          </p:cNvPr>
          <p:cNvPicPr>
            <a:picLocks noChangeAspect="1"/>
          </p:cNvPicPr>
          <p:nvPr/>
        </p:nvPicPr>
        <p:blipFill>
          <a:blip r:embed="rId3"/>
          <a:srcRect l="2752" t="9091" r="9572"/>
          <a:stretch>
            <a:fillRect/>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EBD48A03-0DF9-3063-CB15-1BC2AEC79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08385"/>
            <a:ext cx="12191999" cy="1949616"/>
          </a:xfrm>
          <a:prstGeom prst="rect">
            <a:avLst/>
          </a:prstGeom>
          <a:solidFill>
            <a:srgbClr val="00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7B213-1FE6-1D9E-8BA1-F5B20A8545E7}"/>
              </a:ext>
            </a:extLst>
          </p:cNvPr>
          <p:cNvSpPr>
            <a:spLocks noGrp="1"/>
          </p:cNvSpPr>
          <p:nvPr>
            <p:ph type="title"/>
          </p:nvPr>
        </p:nvSpPr>
        <p:spPr>
          <a:xfrm>
            <a:off x="617365" y="5268812"/>
            <a:ext cx="7260542" cy="1228763"/>
          </a:xfrm>
        </p:spPr>
        <p:txBody>
          <a:bodyPr vert="horz" lIns="91440" tIns="45720" rIns="91440" bIns="45720" rtlCol="0" anchor="ctr">
            <a:normAutofit/>
          </a:bodyPr>
          <a:lstStyle/>
          <a:p>
            <a:r>
              <a:rPr lang="en-US" sz="2500">
                <a:solidFill>
                  <a:srgbClr val="FFFFFF"/>
                </a:solidFill>
              </a:rPr>
              <a:t>“Lawmakers Seek Compromise to Calm Political Tensions”</a:t>
            </a:r>
            <a:br>
              <a:rPr lang="en-US" sz="2500">
                <a:solidFill>
                  <a:srgbClr val="FFFFFF"/>
                </a:solidFill>
              </a:rPr>
            </a:br>
            <a:endParaRPr lang="en-US" sz="2500">
              <a:solidFill>
                <a:srgbClr val="FFFFFF"/>
              </a:solidFill>
            </a:endParaRPr>
          </a:p>
        </p:txBody>
      </p:sp>
    </p:spTree>
    <p:extLst>
      <p:ext uri="{BB962C8B-B14F-4D97-AF65-F5344CB8AC3E}">
        <p14:creationId xmlns:p14="http://schemas.microsoft.com/office/powerpoint/2010/main" val="359334983"/>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E0DC6F-DB0E-DBE1-8178-AE81BC6B96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People working in a farm&#10;&#10;AI-generated content may be incorrect.">
            <a:extLst>
              <a:ext uri="{FF2B5EF4-FFF2-40B4-BE49-F238E27FC236}">
                <a16:creationId xmlns:a16="http://schemas.microsoft.com/office/drawing/2014/main" id="{13D37929-C3B5-125D-0175-146A20A0891F}"/>
              </a:ext>
            </a:extLst>
          </p:cNvPr>
          <p:cNvPicPr>
            <a:picLocks noChangeAspect="1"/>
          </p:cNvPicPr>
          <p:nvPr/>
        </p:nvPicPr>
        <p:blipFill>
          <a:blip r:embed="rId3"/>
          <a:srcRect t="27800" r="9091" b="21064"/>
          <a:stretch>
            <a:fillRect/>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84D07BF5-D29E-918E-55FE-747AF2A0E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66726" cy="685800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9288D8-B819-3568-CB88-9955C2709C72}"/>
              </a:ext>
            </a:extLst>
          </p:cNvPr>
          <p:cNvSpPr>
            <a:spLocks noGrp="1"/>
          </p:cNvSpPr>
          <p:nvPr>
            <p:ph type="title"/>
          </p:nvPr>
        </p:nvSpPr>
        <p:spPr>
          <a:xfrm>
            <a:off x="441035" y="1424475"/>
            <a:ext cx="3424383" cy="2543448"/>
          </a:xfrm>
        </p:spPr>
        <p:txBody>
          <a:bodyPr vert="horz" lIns="91440" tIns="45720" rIns="91440" bIns="45720" rtlCol="0" anchor="t">
            <a:normAutofit fontScale="90000"/>
          </a:bodyPr>
          <a:lstStyle/>
          <a:p>
            <a:r>
              <a:rPr lang="en-US" sz="3000" dirty="0"/>
              <a:t>“Developing Country Urged to Adopt European Fair Trade Practices for Global Growth”</a:t>
            </a:r>
          </a:p>
        </p:txBody>
      </p:sp>
    </p:spTree>
    <p:extLst>
      <p:ext uri="{BB962C8B-B14F-4D97-AF65-F5344CB8AC3E}">
        <p14:creationId xmlns:p14="http://schemas.microsoft.com/office/powerpoint/2010/main" val="18876355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E448DB1-4196-18A6-15DA-C72635C1B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6" name="Picture 5" descr="A person in a suit and tie&#10;&#10;AI-generated content may be incorrect.">
            <a:extLst>
              <a:ext uri="{FF2B5EF4-FFF2-40B4-BE49-F238E27FC236}">
                <a16:creationId xmlns:a16="http://schemas.microsoft.com/office/drawing/2014/main" id="{74FB8EB2-642E-A389-090B-BCFAFD869D13}"/>
              </a:ext>
            </a:extLst>
          </p:cNvPr>
          <p:cNvPicPr>
            <a:picLocks noChangeAspect="1"/>
          </p:cNvPicPr>
          <p:nvPr/>
        </p:nvPicPr>
        <p:blipFill>
          <a:blip r:embed="rId3"/>
          <a:srcRect r="9091" b="9091"/>
          <a:stretch>
            <a:fillRect/>
          </a:stretch>
        </p:blipFill>
        <p:spPr>
          <a:xfrm>
            <a:off x="20" y="10"/>
            <a:ext cx="12191980" cy="6857990"/>
          </a:xfrm>
          <a:prstGeom prst="rect">
            <a:avLst/>
          </a:prstGeom>
        </p:spPr>
      </p:pic>
      <p:sp>
        <p:nvSpPr>
          <p:cNvPr id="13" name="Rectangle 12">
            <a:extLst>
              <a:ext uri="{FF2B5EF4-FFF2-40B4-BE49-F238E27FC236}">
                <a16:creationId xmlns:a16="http://schemas.microsoft.com/office/drawing/2014/main" id="{76A10D8F-D463-70E5-239B-17AD65EF4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3183" y="173181"/>
            <a:ext cx="6858002" cy="6511640"/>
          </a:xfrm>
          <a:prstGeom prst="rect">
            <a:avLst/>
          </a:prstGeom>
          <a:gradFill>
            <a:gsLst>
              <a:gs pos="0">
                <a:schemeClr val="bg1">
                  <a:alpha val="0"/>
                </a:schemeClr>
              </a:gs>
              <a:gs pos="46000">
                <a:schemeClr val="bg1">
                  <a:alpha val="30000"/>
                </a:schemeClr>
              </a:gs>
              <a:gs pos="26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F734D22F-B12D-5786-971C-72C7C7840EBD}"/>
              </a:ext>
            </a:extLst>
          </p:cNvPr>
          <p:cNvSpPr>
            <a:spLocks noGrp="1"/>
          </p:cNvSpPr>
          <p:nvPr>
            <p:ph type="title"/>
          </p:nvPr>
        </p:nvSpPr>
        <p:spPr>
          <a:xfrm>
            <a:off x="286506" y="603315"/>
            <a:ext cx="5649211" cy="3685731"/>
          </a:xfrm>
        </p:spPr>
        <p:txBody>
          <a:bodyPr vert="horz" lIns="91440" tIns="45720" rIns="91440" bIns="45720" rtlCol="0" anchor="t">
            <a:normAutofit/>
          </a:bodyPr>
          <a:lstStyle/>
          <a:p>
            <a:r>
              <a:rPr lang="en-US" sz="4600"/>
              <a:t>“Visionary CEO Drives Company’s Turnaround Through Bold Decisions” </a:t>
            </a:r>
          </a:p>
        </p:txBody>
      </p:sp>
    </p:spTree>
    <p:extLst>
      <p:ext uri="{BB962C8B-B14F-4D97-AF65-F5344CB8AC3E}">
        <p14:creationId xmlns:p14="http://schemas.microsoft.com/office/powerpoint/2010/main" val="2484229117"/>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01013C5-0169-8F8C-FA57-62D87022AD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women sitting in chairs&#10;&#10;AI-generated content may be incorrect.">
            <a:extLst>
              <a:ext uri="{FF2B5EF4-FFF2-40B4-BE49-F238E27FC236}">
                <a16:creationId xmlns:a16="http://schemas.microsoft.com/office/drawing/2014/main" id="{EA0E39E9-7EC0-91C1-481A-4EB620AACADC}"/>
              </a:ext>
            </a:extLst>
          </p:cNvPr>
          <p:cNvPicPr>
            <a:picLocks noChangeAspect="1"/>
          </p:cNvPicPr>
          <p:nvPr/>
        </p:nvPicPr>
        <p:blipFill>
          <a:blip r:embed="rId3"/>
          <a:srcRect t="15376" r="9091" b="17117"/>
          <a:stretch>
            <a:fillRect/>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A9CCD9CD-49AE-3D3E-923B-81ECD3FBF7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72932"/>
            <a:ext cx="12192000" cy="4285068"/>
          </a:xfrm>
          <a:prstGeom prst="rect">
            <a:avLst/>
          </a:prstGeom>
          <a:gradFill>
            <a:gsLst>
              <a:gs pos="0">
                <a:srgbClr val="000000">
                  <a:alpha val="0"/>
                </a:srgbClr>
              </a:gs>
              <a:gs pos="55000">
                <a:srgbClr val="000000">
                  <a:alpha val="52000"/>
                </a:srgbClr>
              </a:gs>
              <a:gs pos="100000">
                <a:srgbClr val="000000">
                  <a:alpha val="6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7BF843-56A8-43D8-04EF-CA9DB38EDDD1}"/>
              </a:ext>
            </a:extLst>
          </p:cNvPr>
          <p:cNvSpPr>
            <a:spLocks noGrp="1"/>
          </p:cNvSpPr>
          <p:nvPr>
            <p:ph type="title"/>
          </p:nvPr>
        </p:nvSpPr>
        <p:spPr>
          <a:xfrm>
            <a:off x="1731820" y="4219498"/>
            <a:ext cx="9355279" cy="1307188"/>
          </a:xfrm>
        </p:spPr>
        <p:txBody>
          <a:bodyPr vert="horz" lIns="91440" tIns="45720" rIns="91440" bIns="45720" rtlCol="0" anchor="b">
            <a:normAutofit fontScale="90000"/>
          </a:bodyPr>
          <a:lstStyle/>
          <a:p>
            <a:pPr algn="ctr"/>
            <a:r>
              <a:rPr lang="en-US" sz="3400" dirty="0">
                <a:solidFill>
                  <a:srgbClr val="FFFFFF"/>
                </a:solidFill>
              </a:rPr>
              <a:t>“Women’s Groups Push Balanced Policies to Preserve Tradition and Progress in Rural Areas” </a:t>
            </a:r>
          </a:p>
        </p:txBody>
      </p:sp>
    </p:spTree>
    <p:extLst>
      <p:ext uri="{BB962C8B-B14F-4D97-AF65-F5344CB8AC3E}">
        <p14:creationId xmlns:p14="http://schemas.microsoft.com/office/powerpoint/2010/main" val="2987006574"/>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E0DC6F-DB0E-DBE1-8178-AE81BC6B96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people holding signs&#10;&#10;AI-generated content may be incorrect.">
            <a:extLst>
              <a:ext uri="{FF2B5EF4-FFF2-40B4-BE49-F238E27FC236}">
                <a16:creationId xmlns:a16="http://schemas.microsoft.com/office/drawing/2014/main" id="{BF817FC8-517A-4C9B-FA0F-C893686B4009}"/>
              </a:ext>
            </a:extLst>
          </p:cNvPr>
          <p:cNvPicPr>
            <a:picLocks noChangeAspect="1"/>
          </p:cNvPicPr>
          <p:nvPr/>
        </p:nvPicPr>
        <p:blipFill>
          <a:blip r:embed="rId3"/>
          <a:srcRect b="15730"/>
          <a:stretch>
            <a:fillRect/>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84D07BF5-D29E-918E-55FE-747AF2A0E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66726" cy="685800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E20BC9-2AC5-4B21-FDD8-AE9650558A75}"/>
              </a:ext>
            </a:extLst>
          </p:cNvPr>
          <p:cNvSpPr>
            <a:spLocks noGrp="1"/>
          </p:cNvSpPr>
          <p:nvPr>
            <p:ph type="title"/>
          </p:nvPr>
        </p:nvSpPr>
        <p:spPr>
          <a:xfrm>
            <a:off x="441035" y="1424475"/>
            <a:ext cx="3424383" cy="2543448"/>
          </a:xfrm>
        </p:spPr>
        <p:txBody>
          <a:bodyPr vert="horz" lIns="91440" tIns="45720" rIns="91440" bIns="45720" rtlCol="0" anchor="t">
            <a:normAutofit/>
          </a:bodyPr>
          <a:lstStyle/>
          <a:p>
            <a:r>
              <a:rPr lang="en-US" sz="3200"/>
              <a:t>“Corporations Commit to Fair Wages to Prevent Labor Strikes” </a:t>
            </a:r>
          </a:p>
        </p:txBody>
      </p:sp>
    </p:spTree>
    <p:extLst>
      <p:ext uri="{BB962C8B-B14F-4D97-AF65-F5344CB8AC3E}">
        <p14:creationId xmlns:p14="http://schemas.microsoft.com/office/powerpoint/2010/main" val="2951086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10135D4-D3A1-4556-B91B-4A12069D4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group of people working in a garden&#10;&#10;AI-generated content may be incorrect.">
            <a:extLst>
              <a:ext uri="{FF2B5EF4-FFF2-40B4-BE49-F238E27FC236}">
                <a16:creationId xmlns:a16="http://schemas.microsoft.com/office/drawing/2014/main" id="{BA083EE6-E9C9-5A3E-452B-1E91C629888D}"/>
              </a:ext>
            </a:extLst>
          </p:cNvPr>
          <p:cNvPicPr>
            <a:picLocks noChangeAspect="1"/>
          </p:cNvPicPr>
          <p:nvPr/>
        </p:nvPicPr>
        <p:blipFill>
          <a:blip r:embed="rId3"/>
          <a:srcRect t="5512" r="5512"/>
          <a:stretch>
            <a:fillRect/>
          </a:stretch>
        </p:blipFill>
        <p:spPr>
          <a:xfrm>
            <a:off x="20" y="-1"/>
            <a:ext cx="12191980" cy="6858001"/>
          </a:xfrm>
          <a:prstGeom prst="rect">
            <a:avLst/>
          </a:prstGeom>
        </p:spPr>
      </p:pic>
      <p:sp>
        <p:nvSpPr>
          <p:cNvPr id="15" name="Rectangle 14">
            <a:extLst>
              <a:ext uri="{FF2B5EF4-FFF2-40B4-BE49-F238E27FC236}">
                <a16:creationId xmlns:a16="http://schemas.microsoft.com/office/drawing/2014/main" id="{A9CCD9CD-49AE-3D3E-923B-81ECD3FBF7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2015" y="-752015"/>
            <a:ext cx="6858000" cy="8362030"/>
          </a:xfrm>
          <a:prstGeom prst="rect">
            <a:avLst/>
          </a:prstGeom>
          <a:gradFill>
            <a:gsLst>
              <a:gs pos="0">
                <a:srgbClr val="000000">
                  <a:alpha val="0"/>
                </a:srgbClr>
              </a:gs>
              <a:gs pos="55000">
                <a:srgbClr val="000000">
                  <a:alpha val="50000"/>
                </a:srgbClr>
              </a:gs>
              <a:gs pos="100000">
                <a:srgbClr val="000000">
                  <a:alpha val="6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145A43-BC9D-9568-11B1-256A5DD04C7E}"/>
              </a:ext>
            </a:extLst>
          </p:cNvPr>
          <p:cNvSpPr>
            <a:spLocks noGrp="1"/>
          </p:cNvSpPr>
          <p:nvPr>
            <p:ph type="title"/>
          </p:nvPr>
        </p:nvSpPr>
        <p:spPr>
          <a:xfrm>
            <a:off x="626918" y="3429000"/>
            <a:ext cx="4506064" cy="1888742"/>
          </a:xfrm>
        </p:spPr>
        <p:txBody>
          <a:bodyPr vert="horz" lIns="91440" tIns="45720" rIns="91440" bIns="45720" rtlCol="0" anchor="b">
            <a:normAutofit/>
          </a:bodyPr>
          <a:lstStyle/>
          <a:p>
            <a:r>
              <a:rPr lang="en-US" sz="3700">
                <a:solidFill>
                  <a:srgbClr val="FFFFFF"/>
                </a:solidFill>
              </a:rPr>
              <a:t>“Local Innovator’s Efforts Revitalize Rural Economy” </a:t>
            </a:r>
          </a:p>
        </p:txBody>
      </p:sp>
    </p:spTree>
    <p:extLst>
      <p:ext uri="{BB962C8B-B14F-4D97-AF65-F5344CB8AC3E}">
        <p14:creationId xmlns:p14="http://schemas.microsoft.com/office/powerpoint/2010/main" val="946522380"/>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00EBAE-6108-3BA6-261C-4A833687050B}"/>
              </a:ext>
            </a:extLst>
          </p:cNvPr>
          <p:cNvSpPr>
            <a:spLocks noGrp="1"/>
          </p:cNvSpPr>
          <p:nvPr>
            <p:ph type="title"/>
          </p:nvPr>
        </p:nvSpPr>
        <p:spPr>
          <a:xfrm>
            <a:off x="612647" y="375177"/>
            <a:ext cx="6035040" cy="895566"/>
          </a:xfrm>
        </p:spPr>
        <p:txBody>
          <a:bodyPr anchor="b">
            <a:normAutofit/>
          </a:bodyPr>
          <a:lstStyle/>
          <a:p>
            <a:r>
              <a:rPr lang="en-US" dirty="0">
                <a:solidFill>
                  <a:schemeClr val="tx1">
                    <a:lumMod val="65000"/>
                    <a:lumOff val="35000"/>
                  </a:schemeClr>
                </a:solidFill>
              </a:rPr>
              <a:t>Reflection</a:t>
            </a:r>
          </a:p>
        </p:txBody>
      </p:sp>
      <p:sp>
        <p:nvSpPr>
          <p:cNvPr id="3" name="Content Placeholder 2">
            <a:extLst>
              <a:ext uri="{FF2B5EF4-FFF2-40B4-BE49-F238E27FC236}">
                <a16:creationId xmlns:a16="http://schemas.microsoft.com/office/drawing/2014/main" id="{E8B800B8-F05F-57EE-66A1-7F3B0AD5E131}"/>
              </a:ext>
            </a:extLst>
          </p:cNvPr>
          <p:cNvSpPr>
            <a:spLocks noGrp="1"/>
          </p:cNvSpPr>
          <p:nvPr>
            <p:ph idx="1"/>
          </p:nvPr>
        </p:nvSpPr>
        <p:spPr>
          <a:xfrm>
            <a:off x="612647" y="1543050"/>
            <a:ext cx="6035041" cy="4766310"/>
          </a:xfrm>
        </p:spPr>
        <p:txBody>
          <a:bodyPr>
            <a:normAutofit/>
          </a:bodyPr>
          <a:lstStyle/>
          <a:p>
            <a:pPr marL="0" indent="0">
              <a:lnSpc>
                <a:spcPct val="125000"/>
              </a:lnSpc>
              <a:buNone/>
            </a:pPr>
            <a:r>
              <a:rPr lang="en-GB" sz="1600" dirty="0">
                <a:solidFill>
                  <a:schemeClr val="tx1">
                    <a:lumMod val="65000"/>
                    <a:lumOff val="35000"/>
                  </a:schemeClr>
                </a:solidFill>
              </a:rPr>
              <a:t>Think about what Gans’ inherent news values reveal about the stories you see in the news. Reflect on your own reactions and consider how these values might affect your understanding of media and bias:</a:t>
            </a:r>
          </a:p>
          <a:p>
            <a:pPr marL="0" indent="0">
              <a:lnSpc>
                <a:spcPct val="125000"/>
              </a:lnSpc>
              <a:buNone/>
            </a:pPr>
            <a:endParaRPr lang="en-GB" sz="1600" dirty="0">
              <a:solidFill>
                <a:schemeClr val="tx1">
                  <a:lumMod val="65000"/>
                  <a:lumOff val="35000"/>
                </a:schemeClr>
              </a:solidFill>
            </a:endParaRPr>
          </a:p>
          <a:p>
            <a:pPr marL="685800" lvl="1" indent="-457200">
              <a:lnSpc>
                <a:spcPct val="125000"/>
              </a:lnSpc>
              <a:buFont typeface="+mj-lt"/>
              <a:buAutoNum type="arabicPeriod"/>
            </a:pPr>
            <a:r>
              <a:rPr lang="en-GB" sz="1600" dirty="0">
                <a:solidFill>
                  <a:schemeClr val="tx1">
                    <a:lumMod val="65000"/>
                    <a:lumOff val="35000"/>
                  </a:schemeClr>
                </a:solidFill>
              </a:rPr>
              <a:t>Which news value do you think influences headlines the most today, and why?</a:t>
            </a:r>
            <a:br>
              <a:rPr lang="en-GB" sz="1600" b="1" dirty="0">
                <a:solidFill>
                  <a:schemeClr val="tx1">
                    <a:lumMod val="65000"/>
                    <a:lumOff val="35000"/>
                  </a:schemeClr>
                </a:solidFill>
              </a:rPr>
            </a:br>
            <a:endParaRPr lang="en-GB" sz="1600" dirty="0">
              <a:solidFill>
                <a:schemeClr val="tx1">
                  <a:lumMod val="65000"/>
                  <a:lumOff val="35000"/>
                </a:schemeClr>
              </a:solidFill>
            </a:endParaRPr>
          </a:p>
          <a:p>
            <a:pPr marL="685800" lvl="1" indent="-457200">
              <a:lnSpc>
                <a:spcPct val="125000"/>
              </a:lnSpc>
              <a:buFont typeface="+mj-lt"/>
              <a:buAutoNum type="arabicPeriod"/>
            </a:pPr>
            <a:r>
              <a:rPr lang="en-GB" sz="1600" dirty="0">
                <a:solidFill>
                  <a:schemeClr val="tx1">
                    <a:lumMod val="65000"/>
                    <a:lumOff val="35000"/>
                  </a:schemeClr>
                </a:solidFill>
              </a:rPr>
              <a:t>How might these values affect your own perception of what is ‘important’ news?</a:t>
            </a:r>
            <a:br>
              <a:rPr lang="en-GB" sz="1600" b="1" dirty="0">
                <a:solidFill>
                  <a:schemeClr val="tx1">
                    <a:lumMod val="65000"/>
                    <a:lumOff val="35000"/>
                  </a:schemeClr>
                </a:solidFill>
              </a:rPr>
            </a:br>
            <a:endParaRPr lang="en-GB" sz="1600" dirty="0">
              <a:solidFill>
                <a:schemeClr val="tx1">
                  <a:lumMod val="65000"/>
                  <a:lumOff val="35000"/>
                </a:schemeClr>
              </a:solidFill>
            </a:endParaRPr>
          </a:p>
          <a:p>
            <a:pPr marL="685800" lvl="1" indent="-457200">
              <a:lnSpc>
                <a:spcPct val="125000"/>
              </a:lnSpc>
              <a:buFont typeface="+mj-lt"/>
              <a:buAutoNum type="arabicPeriod"/>
            </a:pPr>
            <a:r>
              <a:rPr lang="en-GB" sz="1600" dirty="0">
                <a:solidFill>
                  <a:schemeClr val="tx1">
                    <a:lumMod val="65000"/>
                    <a:lumOff val="35000"/>
                  </a:schemeClr>
                </a:solidFill>
              </a:rPr>
              <a:t>What steps can journalists (and/or readers) take to reduce bias created by these values?</a:t>
            </a:r>
            <a:br>
              <a:rPr lang="en-GB" sz="1500" b="1" dirty="0"/>
            </a:br>
            <a:endParaRPr lang="en-GB" sz="1500" dirty="0"/>
          </a:p>
          <a:p>
            <a:pPr>
              <a:lnSpc>
                <a:spcPct val="110000"/>
              </a:lnSpc>
            </a:pPr>
            <a:endParaRPr lang="en-US" sz="1500" dirty="0"/>
          </a:p>
        </p:txBody>
      </p:sp>
      <p:pic>
        <p:nvPicPr>
          <p:cNvPr id="9" name="Picture 8" descr="A 3d person sitting in a question mark&#10;&#10;AI-generated content may be incorrect.">
            <a:extLst>
              <a:ext uri="{FF2B5EF4-FFF2-40B4-BE49-F238E27FC236}">
                <a16:creationId xmlns:a16="http://schemas.microsoft.com/office/drawing/2014/main" id="{10C84897-88B8-BA0A-CFEF-AB50E74CC17B}"/>
              </a:ext>
            </a:extLst>
          </p:cNvPr>
          <p:cNvPicPr>
            <a:picLocks noChangeAspect="1"/>
          </p:cNvPicPr>
          <p:nvPr/>
        </p:nvPicPr>
        <p:blipFill>
          <a:blip r:embed="rId2"/>
          <a:srcRect l="14859"/>
          <a:stretch>
            <a:fillRect/>
          </a:stretch>
        </p:blipFill>
        <p:spPr>
          <a:xfrm>
            <a:off x="7345680" y="10"/>
            <a:ext cx="4846320" cy="6857990"/>
          </a:xfrm>
          <a:prstGeom prst="rect">
            <a:avLst/>
          </a:prstGeom>
        </p:spPr>
      </p:pic>
    </p:spTree>
    <p:extLst>
      <p:ext uri="{BB962C8B-B14F-4D97-AF65-F5344CB8AC3E}">
        <p14:creationId xmlns:p14="http://schemas.microsoft.com/office/powerpoint/2010/main" val="1074589772"/>
      </p:ext>
    </p:extLst>
  </p:cSld>
  <p:clrMapOvr>
    <a:masterClrMapping/>
  </p:clrMapOvr>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901</TotalTime>
  <Words>1902</Words>
  <Application>Microsoft Macintosh PowerPoint</Application>
  <PresentationFormat>Widescreen</PresentationFormat>
  <Paragraphs>79</Paragraphs>
  <Slides>23</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Aptos</vt:lpstr>
      <vt:lpstr>Arial</vt:lpstr>
      <vt:lpstr>Neue Haas Grotesk Text Pro</vt:lpstr>
      <vt:lpstr>VanillaVTI</vt:lpstr>
      <vt:lpstr>Gans’ Inherent News Values</vt:lpstr>
      <vt:lpstr>Introduction</vt:lpstr>
      <vt:lpstr>Ethnocentrism</vt:lpstr>
      <vt:lpstr>Altruistic Democracy</vt:lpstr>
      <vt:lpstr>Responsible Capitalism</vt:lpstr>
      <vt:lpstr>Small Town Pastoralism</vt:lpstr>
      <vt:lpstr>(Rugged) Individualism</vt:lpstr>
      <vt:lpstr>Moderatism</vt:lpstr>
      <vt:lpstr>Social Order</vt:lpstr>
      <vt:lpstr>Leadership</vt:lpstr>
      <vt:lpstr>Conclusion</vt:lpstr>
      <vt:lpstr>Headline Activity</vt:lpstr>
      <vt:lpstr>“Farmers Band Together to Rebuild After Storm, Restoring Normalcy”</vt:lpstr>
      <vt:lpstr>“President Vows Transparency to Restore Public Trust in Government”</vt:lpstr>
      <vt:lpstr>“Self-Made Entrepreneur Champions Ethical Business Model”</vt:lpstr>
      <vt:lpstr>“Nation X Embraces Free Elections in Step Toward Democratic Ideals” </vt:lpstr>
      <vt:lpstr>“Lawmakers Seek Compromise to Calm Political Tensions” </vt:lpstr>
      <vt:lpstr>“Developing Country Urged to Adopt European Fair Trade Practices for Global Growth”</vt:lpstr>
      <vt:lpstr>“Visionary CEO Drives Company’s Turnaround Through Bold Decisions” </vt:lpstr>
      <vt:lpstr>“Women’s Groups Push Balanced Policies to Preserve Tradition and Progress in Rural Areas” </vt:lpstr>
      <vt:lpstr>“Corporations Commit to Fair Wages to Prevent Labor Strikes” </vt:lpstr>
      <vt:lpstr>“Local Innovator’s Efforts Revitalize Rural Economy” </vt:lpstr>
      <vt:lpstr>Reflection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3</cp:revision>
  <dcterms:created xsi:type="dcterms:W3CDTF">2026-01-06T14:42:53Z</dcterms:created>
  <dcterms:modified xsi:type="dcterms:W3CDTF">2026-01-07T15:33:23Z</dcterms:modified>
</cp:coreProperties>
</file>