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1"/>
  </p:sldMasterIdLst>
  <p:sldIdLst>
    <p:sldId id="262" r:id="rId2"/>
    <p:sldId id="263" r:id="rId3"/>
    <p:sldId id="289" r:id="rId4"/>
    <p:sldId id="290" r:id="rId5"/>
    <p:sldId id="265" r:id="rId6"/>
    <p:sldId id="291" r:id="rId7"/>
    <p:sldId id="292" r:id="rId8"/>
    <p:sldId id="293" r:id="rId9"/>
    <p:sldId id="294" r:id="rId10"/>
    <p:sldId id="295" r:id="rId11"/>
    <p:sldId id="296" r:id="rId12"/>
    <p:sldId id="297" r:id="rId13"/>
    <p:sldId id="298" r:id="rId14"/>
    <p:sldId id="299" r:id="rId15"/>
    <p:sldId id="300" r:id="rId16"/>
    <p:sldId id="28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99"/>
  </p:normalViewPr>
  <p:slideViewPr>
    <p:cSldViewPr snapToGrid="0" snapToObjects="1">
      <p:cViewPr>
        <p:scale>
          <a:sx n="116" d="100"/>
          <a:sy n="116" d="100"/>
        </p:scale>
        <p:origin x="440" y="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Saturday, January 3, 2026</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71653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Saturday, January 3, 2026</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78312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Saturday, January 3, 2026</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0880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Saturday, January 3, 2026</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650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Saturday, January 3, 2026</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4778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Saturday, January 3, 2026</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3603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Saturday, January 3, 2026</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3376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Saturday, January 3, 2026</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8129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Saturday, January 3, 2026</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74881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Saturday, January 3, 2026</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82142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Saturday, January 3, 2026</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1449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Saturday, January 3, 2026</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9294140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0DrUi8I40aI"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MODlCaeiT0M" TargetMode="Externa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awuAT2G6kQA" TargetMode="External"/><Relationship Id="rId2" Type="http://schemas.openxmlformats.org/officeDocument/2006/relationships/hyperlink" Target="https://www.youtube.com/watch?v=ruTc7yufqGQ"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A6776E11-D4F7-41F6-9387-F95E1CB7A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75026FC-7ABC-4495-9B75-545BA2956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60236"/>
            <a:ext cx="12198726" cy="1820735"/>
          </a:xfrm>
          <a:prstGeom prst="rect">
            <a:avLst/>
          </a:prstGeom>
          <a:gradFill>
            <a:gsLst>
              <a:gs pos="0">
                <a:schemeClr val="accent5">
                  <a:alpha val="83000"/>
                </a:schemeClr>
              </a:gs>
              <a:gs pos="100000">
                <a:schemeClr val="accent4">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ED82C61-7131-49A1-A07A-B22E472B4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270744" y="1998314"/>
            <a:ext cx="1605188" cy="8160125"/>
          </a:xfrm>
          <a:prstGeom prst="rect">
            <a:avLst/>
          </a:prstGeom>
          <a:gradFill>
            <a:gsLst>
              <a:gs pos="5000">
                <a:schemeClr val="accent2">
                  <a:alpha val="63000"/>
                </a:schemeClr>
              </a:gs>
              <a:gs pos="100000">
                <a:schemeClr val="accent5">
                  <a:alpha val="4300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73D5C74-3AF5-4A74-8D32-8DF2C17CE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2413" y="2532510"/>
            <a:ext cx="1605189" cy="7090015"/>
          </a:xfrm>
          <a:prstGeom prst="rect">
            <a:avLst/>
          </a:prstGeom>
          <a:gradFill>
            <a:gsLst>
              <a:gs pos="42000">
                <a:schemeClr val="accent4">
                  <a:alpha val="0"/>
                </a:schemeClr>
              </a:gs>
              <a:gs pos="99000">
                <a:schemeClr val="accent6">
                  <a:alpha val="48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0E03176-380A-4A7E-879A-D179D5F466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30450" y="5257800"/>
            <a:ext cx="7275001" cy="1150514"/>
          </a:xfrm>
          <a:prstGeom prst="rect">
            <a:avLst/>
          </a:prstGeom>
          <a:gradFill>
            <a:gsLst>
              <a:gs pos="0">
                <a:schemeClr val="accent5">
                  <a:alpha val="37000"/>
                </a:schemeClr>
              </a:gs>
              <a:gs pos="56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67993E-54BD-624F-9E5D-5961F605F936}"/>
              </a:ext>
            </a:extLst>
          </p:cNvPr>
          <p:cNvSpPr>
            <a:spLocks noGrp="1"/>
          </p:cNvSpPr>
          <p:nvPr>
            <p:ph type="title"/>
          </p:nvPr>
        </p:nvSpPr>
        <p:spPr>
          <a:xfrm>
            <a:off x="920150" y="5564937"/>
            <a:ext cx="6789497" cy="1040942"/>
          </a:xfrm>
        </p:spPr>
        <p:txBody>
          <a:bodyPr vert="horz" lIns="0" tIns="0" rIns="0" bIns="0" rtlCol="0" anchor="ctr">
            <a:normAutofit/>
          </a:bodyPr>
          <a:lstStyle/>
          <a:p>
            <a:r>
              <a:rPr lang="en-US" sz="3200" spc="750" dirty="0">
                <a:solidFill>
                  <a:schemeClr val="bg1"/>
                </a:solidFill>
              </a:rPr>
              <a:t>Cultural Mash-ups</a:t>
            </a:r>
          </a:p>
        </p:txBody>
      </p:sp>
      <p:pic>
        <p:nvPicPr>
          <p:cNvPr id="3" name="Picture 4" descr="A drawing of a person&#10;&#10;AI-generated content may be incorrect.">
            <a:extLst>
              <a:ext uri="{FF2B5EF4-FFF2-40B4-BE49-F238E27FC236}">
                <a16:creationId xmlns:a16="http://schemas.microsoft.com/office/drawing/2014/main" id="{CAB5CC9D-B5CC-D1E7-AD24-CAF7C74763A1}"/>
              </a:ext>
            </a:extLst>
          </p:cNvPr>
          <p:cNvPicPr>
            <a:picLocks noChangeAspect="1" noChangeArrowheads="1"/>
          </p:cNvPicPr>
          <p:nvPr/>
        </p:nvPicPr>
        <p:blipFill>
          <a:blip r:embed="rId2"/>
          <a:srcRect r="-3" b="4459"/>
          <a:stretch>
            <a:fillRect/>
          </a:stretch>
        </p:blipFill>
        <p:spPr bwMode="auto">
          <a:xfrm>
            <a:off x="8146678" y="7593"/>
            <a:ext cx="4058777" cy="52757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 green drawing of two people&#10;&#10;AI-generated content may be incorrect.">
            <a:extLst>
              <a:ext uri="{FF2B5EF4-FFF2-40B4-BE49-F238E27FC236}">
                <a16:creationId xmlns:a16="http://schemas.microsoft.com/office/drawing/2014/main" id="{71B218D0-8D29-89D1-71D4-469E37642575}"/>
              </a:ext>
            </a:extLst>
          </p:cNvPr>
          <p:cNvPicPr>
            <a:picLocks noChangeAspect="1" noChangeArrowheads="1"/>
          </p:cNvPicPr>
          <p:nvPr/>
        </p:nvPicPr>
        <p:blipFill>
          <a:blip r:embed="rId3"/>
          <a:srcRect t="16717" r="-1" b="40064"/>
          <a:stretch>
            <a:fillRect/>
          </a:stretch>
        </p:blipFill>
        <p:spPr bwMode="auto">
          <a:xfrm>
            <a:off x="-5" y="10"/>
            <a:ext cx="8160126" cy="5283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4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8DAC5EB-CB66-4144-944F-FCA082908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DF935DD-21CC-F851-7077-C79E07E250CA}"/>
              </a:ext>
            </a:extLst>
          </p:cNvPr>
          <p:cNvSpPr>
            <a:spLocks noGrp="1"/>
          </p:cNvSpPr>
          <p:nvPr>
            <p:ph type="title"/>
          </p:nvPr>
        </p:nvSpPr>
        <p:spPr>
          <a:xfrm>
            <a:off x="959005" y="355919"/>
            <a:ext cx="2811966" cy="1035982"/>
          </a:xfrm>
        </p:spPr>
        <p:txBody>
          <a:bodyPr vert="horz" lIns="0" tIns="0" rIns="0" bIns="0" rtlCol="0" anchor="t">
            <a:normAutofit/>
          </a:bodyPr>
          <a:lstStyle/>
          <a:p>
            <a:pPr algn="ctr"/>
            <a:r>
              <a:rPr lang="en-US" sz="3200" dirty="0">
                <a:solidFill>
                  <a:schemeClr val="tx1">
                    <a:lumMod val="65000"/>
                    <a:lumOff val="35000"/>
                  </a:schemeClr>
                </a:solidFill>
              </a:rPr>
              <a:t>high Culture</a:t>
            </a:r>
          </a:p>
        </p:txBody>
      </p:sp>
      <p:sp>
        <p:nvSpPr>
          <p:cNvPr id="4" name="TextBox 3">
            <a:extLst>
              <a:ext uri="{FF2B5EF4-FFF2-40B4-BE49-F238E27FC236}">
                <a16:creationId xmlns:a16="http://schemas.microsoft.com/office/drawing/2014/main" id="{02029854-121D-1048-89A5-094E41D20CF7}"/>
              </a:ext>
            </a:extLst>
          </p:cNvPr>
          <p:cNvSpPr txBox="1"/>
          <p:nvPr/>
        </p:nvSpPr>
        <p:spPr>
          <a:xfrm>
            <a:off x="423389" y="1391903"/>
            <a:ext cx="3713713" cy="4590359"/>
          </a:xfrm>
          <a:prstGeom prst="rect">
            <a:avLst/>
          </a:prstGeom>
        </p:spPr>
        <p:txBody>
          <a:bodyPr vert="horz" lIns="0" tIns="0" rIns="0" bIns="0" rtlCol="0" anchor="b">
            <a:normAutofit/>
          </a:bodyPr>
          <a:lstStyle/>
          <a:p>
            <a:pPr algn="r" defTabSz="914400">
              <a:lnSpc>
                <a:spcPct val="125000"/>
              </a:lnSpc>
              <a:spcAft>
                <a:spcPts val="600"/>
              </a:spcAft>
            </a:pPr>
            <a:r>
              <a:rPr lang="en-US" sz="1200" dirty="0">
                <a:solidFill>
                  <a:schemeClr val="tx1">
                    <a:lumMod val="65000"/>
                    <a:lumOff val="35000"/>
                  </a:schemeClr>
                </a:solidFill>
              </a:rPr>
              <a:t>High culture texts achieve exclusivity through a combination of barriers. Price is a major factor: tickets for opera performances, fine art exhibitions, or classical concerts are often expensive, limiting access to those with financial means. Location reinforces this exclusivity, as high culture is housed in elite spaces such as museums, galleries, and concert halls; these venues themselves symbolize status and refinement through architecture or history. The level of sophistication required to engage with these texts adds another layer of separation; understanding complex literary forms, philosophical ideas, or avant-garde art often demands specialized education that takes time and money – or social connections – to acquire. Form and taste further distinguish high culture, as its works are presented in formats and to standards defined by cultural elites. Together, these factors create a system where high culture is not only valued for its content but also for its inaccessibility, reinforcing social hierarchies and privilege.</a:t>
            </a:r>
          </a:p>
        </p:txBody>
      </p:sp>
      <p:pic>
        <p:nvPicPr>
          <p:cNvPr id="7" name="Picture 6" descr="A group of people on a stage&#10;&#10;AI-generated content may be incorrect.">
            <a:extLst>
              <a:ext uri="{FF2B5EF4-FFF2-40B4-BE49-F238E27FC236}">
                <a16:creationId xmlns:a16="http://schemas.microsoft.com/office/drawing/2014/main" id="{66122868-3E03-771C-1244-8406BF41841F}"/>
              </a:ext>
            </a:extLst>
          </p:cNvPr>
          <p:cNvPicPr>
            <a:picLocks noChangeAspect="1"/>
          </p:cNvPicPr>
          <p:nvPr/>
        </p:nvPicPr>
        <p:blipFill>
          <a:blip r:embed="rId2"/>
          <a:srcRect t="10645" r="3" b="3"/>
          <a:stretch>
            <a:fillRect/>
          </a:stretch>
        </p:blipFill>
        <p:spPr>
          <a:xfrm>
            <a:off x="4495799" y="0"/>
            <a:ext cx="7696201" cy="4590360"/>
          </a:xfrm>
          <a:prstGeom prst="rect">
            <a:avLst/>
          </a:prstGeom>
        </p:spPr>
      </p:pic>
      <p:sp>
        <p:nvSpPr>
          <p:cNvPr id="16" name="Rectangle 15">
            <a:extLst>
              <a:ext uri="{FF2B5EF4-FFF2-40B4-BE49-F238E27FC236}">
                <a16:creationId xmlns:a16="http://schemas.microsoft.com/office/drawing/2014/main" id="{86B7A620-47FC-4678-9F07-D291E9CD5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1999" cy="457198"/>
          </a:xfrm>
          <a:prstGeom prst="rect">
            <a:avLst/>
          </a:prstGeom>
          <a:gradFill>
            <a:gsLst>
              <a:gs pos="0">
                <a:schemeClr val="accent6">
                  <a:lumMod val="75000"/>
                  <a:alpha val="61000"/>
                </a:schemeClr>
              </a:gs>
              <a:gs pos="30000">
                <a:schemeClr val="accent5">
                  <a:alpha val="8500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4CE6113-16AE-4250-8027-F864DE5BC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742"/>
            <a:ext cx="8153398" cy="448830"/>
          </a:xfrm>
          <a:prstGeom prst="rect">
            <a:avLst/>
          </a:prstGeom>
          <a:gradFill>
            <a:gsLst>
              <a:gs pos="0">
                <a:schemeClr val="accent5">
                  <a:alpha val="0"/>
                </a:schemeClr>
              </a:gs>
              <a:gs pos="73000">
                <a:schemeClr val="accent2">
                  <a:alpha val="7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978B5B-52C2-E3E8-AFE2-9B4591C0865D}"/>
              </a:ext>
            </a:extLst>
          </p:cNvPr>
          <p:cNvSpPr txBox="1"/>
          <p:nvPr/>
        </p:nvSpPr>
        <p:spPr>
          <a:xfrm>
            <a:off x="4681454" y="4895415"/>
            <a:ext cx="7324889" cy="1200329"/>
          </a:xfrm>
          <a:prstGeom prst="rect">
            <a:avLst/>
          </a:prstGeom>
          <a:noFill/>
        </p:spPr>
        <p:txBody>
          <a:bodyPr wrap="square" rtlCol="0">
            <a:spAutoFit/>
          </a:bodyPr>
          <a:lstStyle/>
          <a:p>
            <a:r>
              <a:rPr lang="en-GB" sz="1200" dirty="0">
                <a:solidFill>
                  <a:schemeClr val="tx1">
                    <a:lumMod val="65000"/>
                    <a:lumOff val="35000"/>
                  </a:schemeClr>
                </a:solidFill>
              </a:rPr>
              <a:t>Attending a ballet performance at a renowned venue like the Bolshoi Theatre in Moscow or the Royal Opera House in London is a quintessential high culture experience. Tickets are expensive, seating is formal, and the performance itself demands an appreciation of complex choreography, classical music, and refined aesthetics. The setting in an ornate theatre with strict dress codes reinforces exclusivity, while the art form’s historical prestige and technical sophistication make it a marker of cultural capital.</a:t>
            </a:r>
          </a:p>
          <a:p>
            <a:endParaRPr lang="en-US" sz="1200" dirty="0">
              <a:solidFill>
                <a:schemeClr val="tx1">
                  <a:lumMod val="65000"/>
                  <a:lumOff val="35000"/>
                </a:schemeClr>
              </a:solidFill>
            </a:endParaRPr>
          </a:p>
        </p:txBody>
      </p:sp>
    </p:spTree>
    <p:extLst>
      <p:ext uri="{BB962C8B-B14F-4D97-AF65-F5344CB8AC3E}">
        <p14:creationId xmlns:p14="http://schemas.microsoft.com/office/powerpoint/2010/main" val="142267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3F19EE-E9A0-0897-F1DD-492DA01B771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991833A-C78B-CD9C-A838-27E853D3A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F02E2C95-2E15-6336-DBCD-7EBC4BA16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4D9FAF6-6665-4508-DEB3-585ED7AAA36E}"/>
              </a:ext>
            </a:extLst>
          </p:cNvPr>
          <p:cNvSpPr>
            <a:spLocks noGrp="1"/>
          </p:cNvSpPr>
          <p:nvPr>
            <p:ph type="title"/>
          </p:nvPr>
        </p:nvSpPr>
        <p:spPr>
          <a:xfrm>
            <a:off x="959005" y="268679"/>
            <a:ext cx="2811966" cy="1035982"/>
          </a:xfrm>
        </p:spPr>
        <p:txBody>
          <a:bodyPr vert="horz" lIns="0" tIns="0" rIns="0" bIns="0" rtlCol="0" anchor="t">
            <a:normAutofit/>
          </a:bodyPr>
          <a:lstStyle/>
          <a:p>
            <a:pPr algn="ctr"/>
            <a:r>
              <a:rPr lang="en-US" sz="3200" dirty="0">
                <a:solidFill>
                  <a:schemeClr val="tx1">
                    <a:lumMod val="65000"/>
                    <a:lumOff val="35000"/>
                  </a:schemeClr>
                </a:solidFill>
              </a:rPr>
              <a:t>Low Culture</a:t>
            </a:r>
          </a:p>
        </p:txBody>
      </p:sp>
      <p:sp>
        <p:nvSpPr>
          <p:cNvPr id="4" name="TextBox 3">
            <a:extLst>
              <a:ext uri="{FF2B5EF4-FFF2-40B4-BE49-F238E27FC236}">
                <a16:creationId xmlns:a16="http://schemas.microsoft.com/office/drawing/2014/main" id="{008E2AD9-CD56-6541-AD75-F54D5DFCFCA0}"/>
              </a:ext>
            </a:extLst>
          </p:cNvPr>
          <p:cNvSpPr txBox="1"/>
          <p:nvPr/>
        </p:nvSpPr>
        <p:spPr>
          <a:xfrm>
            <a:off x="391043" y="1304661"/>
            <a:ext cx="3713713" cy="4590360"/>
          </a:xfrm>
          <a:prstGeom prst="rect">
            <a:avLst/>
          </a:prstGeom>
        </p:spPr>
        <p:txBody>
          <a:bodyPr vert="horz" lIns="0" tIns="0" rIns="0" bIns="0" rtlCol="0" anchor="b">
            <a:normAutofit fontScale="70000" lnSpcReduction="20000"/>
          </a:bodyPr>
          <a:lstStyle/>
          <a:p>
            <a:pPr algn="r">
              <a:lnSpc>
                <a:spcPct val="145000"/>
              </a:lnSpc>
            </a:pPr>
            <a:r>
              <a:rPr lang="en-GB" dirty="0">
                <a:solidFill>
                  <a:schemeClr val="tx1">
                    <a:lumMod val="65000"/>
                    <a:lumOff val="35000"/>
                  </a:schemeClr>
                </a:solidFill>
              </a:rPr>
              <a:t>Low culture texts are characterized by accessibility, affordability, and mass appeal, making them widely available to diverse audiences. Unlike high culture, which often demands specialized knowledge, low culture typically requires little prior education or cultural capital to enjoy. These texts are inexpensive or free, consumed through television shows, pop music, memes, and comic books that most people can afford. Their locations are everyday spaces: living rooms, smartphones, social media feeds, rather than elite galleries or concert halls. The level of sophistication is intentionally low, favouring entertainment, humour, and emotional engagement over intellectual complexity. Forms are designed for quick consumption: short videos, catchy songs, serialized stories and taste is driven by trends and commercialism.</a:t>
            </a:r>
          </a:p>
        </p:txBody>
      </p:sp>
      <p:sp>
        <p:nvSpPr>
          <p:cNvPr id="16" name="Rectangle 15">
            <a:extLst>
              <a:ext uri="{FF2B5EF4-FFF2-40B4-BE49-F238E27FC236}">
                <a16:creationId xmlns:a16="http://schemas.microsoft.com/office/drawing/2014/main" id="{A860CAD8-A141-F6D4-84EF-4CBD39354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1999" cy="457198"/>
          </a:xfrm>
          <a:prstGeom prst="rect">
            <a:avLst/>
          </a:prstGeom>
          <a:gradFill>
            <a:gsLst>
              <a:gs pos="0">
                <a:schemeClr val="accent6">
                  <a:lumMod val="75000"/>
                  <a:alpha val="61000"/>
                </a:schemeClr>
              </a:gs>
              <a:gs pos="30000">
                <a:schemeClr val="accent5">
                  <a:alpha val="8500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55766AE-E371-B73A-8E52-7C8DDB711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742"/>
            <a:ext cx="8153398" cy="448830"/>
          </a:xfrm>
          <a:prstGeom prst="rect">
            <a:avLst/>
          </a:prstGeom>
          <a:gradFill>
            <a:gsLst>
              <a:gs pos="0">
                <a:schemeClr val="accent5">
                  <a:alpha val="0"/>
                </a:schemeClr>
              </a:gs>
              <a:gs pos="73000">
                <a:schemeClr val="accent2">
                  <a:alpha val="7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02E13DA-9C66-7A0F-5DF0-37D2FC49D30C}"/>
              </a:ext>
            </a:extLst>
          </p:cNvPr>
          <p:cNvSpPr txBox="1"/>
          <p:nvPr/>
        </p:nvSpPr>
        <p:spPr>
          <a:xfrm>
            <a:off x="4493466" y="2385342"/>
            <a:ext cx="2488780" cy="3762568"/>
          </a:xfrm>
          <a:prstGeom prst="rect">
            <a:avLst/>
          </a:prstGeom>
          <a:noFill/>
        </p:spPr>
        <p:txBody>
          <a:bodyPr wrap="square" rtlCol="0">
            <a:spAutoFit/>
          </a:bodyPr>
          <a:lstStyle/>
          <a:p>
            <a:pPr algn="r"/>
            <a:r>
              <a:rPr lang="en-GB" sz="1200" dirty="0">
                <a:solidFill>
                  <a:schemeClr val="tx1">
                    <a:lumMod val="65000"/>
                    <a:lumOff val="35000"/>
                  </a:schemeClr>
                </a:solidFill>
              </a:rPr>
              <a:t>Going to see a local cover band perform in your neighbourhood is a classic example of low culture. The event is inexpensive or free, held in an informal setting where anyone can attend without dress codes or specialized knowledge. The music is familiar and accessible, popular songs that audiences already know and enjoy. The atmosphere is casual, participatory, and social, emphasizing fun and community over prestige or refinement. This kind of experience is easy to access, easy to understand, and focused on enjoyment rather than exclusivity.</a:t>
            </a:r>
          </a:p>
          <a:p>
            <a:endParaRPr lang="en-US" sz="1000" dirty="0">
              <a:solidFill>
                <a:schemeClr val="tx1">
                  <a:lumMod val="65000"/>
                  <a:lumOff val="35000"/>
                </a:schemeClr>
              </a:solidFill>
            </a:endParaRPr>
          </a:p>
        </p:txBody>
      </p:sp>
      <p:pic>
        <p:nvPicPr>
          <p:cNvPr id="3" name="Picture 2" descr="A group of men posing for a photo&#10;&#10;AI-generated content may be incorrect.">
            <a:extLst>
              <a:ext uri="{FF2B5EF4-FFF2-40B4-BE49-F238E27FC236}">
                <a16:creationId xmlns:a16="http://schemas.microsoft.com/office/drawing/2014/main" id="{6B9C07B2-F87D-C1F1-0812-ECAD7CF9DB87}"/>
              </a:ext>
            </a:extLst>
          </p:cNvPr>
          <p:cNvPicPr>
            <a:picLocks noChangeAspect="1"/>
          </p:cNvPicPr>
          <p:nvPr/>
        </p:nvPicPr>
        <p:blipFill>
          <a:blip r:embed="rId2"/>
          <a:stretch>
            <a:fillRect/>
          </a:stretch>
        </p:blipFill>
        <p:spPr>
          <a:xfrm>
            <a:off x="7370957" y="-1"/>
            <a:ext cx="4821042" cy="6411488"/>
          </a:xfrm>
          <a:prstGeom prst="rect">
            <a:avLst/>
          </a:prstGeom>
        </p:spPr>
      </p:pic>
    </p:spTree>
    <p:extLst>
      <p:ext uri="{BB962C8B-B14F-4D97-AF65-F5344CB8AC3E}">
        <p14:creationId xmlns:p14="http://schemas.microsoft.com/office/powerpoint/2010/main" val="1183124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117210-1C58-857C-26CD-BDD3DCB61FB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6FE8612-93DC-92CA-10C7-7190739210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8AE2699-0EF1-BAD6-8C39-9E05AF575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A11803C-82F5-F624-AB61-A4C6F5E50375}"/>
              </a:ext>
            </a:extLst>
          </p:cNvPr>
          <p:cNvSpPr>
            <a:spLocks noGrp="1"/>
          </p:cNvSpPr>
          <p:nvPr>
            <p:ph type="title"/>
          </p:nvPr>
        </p:nvSpPr>
        <p:spPr>
          <a:xfrm>
            <a:off x="959005" y="444988"/>
            <a:ext cx="2811966" cy="1035982"/>
          </a:xfrm>
        </p:spPr>
        <p:txBody>
          <a:bodyPr vert="horz" lIns="0" tIns="0" rIns="0" bIns="0" rtlCol="0" anchor="t">
            <a:normAutofit/>
          </a:bodyPr>
          <a:lstStyle/>
          <a:p>
            <a:pPr algn="ctr"/>
            <a:r>
              <a:rPr lang="en-US" sz="3200" dirty="0">
                <a:solidFill>
                  <a:schemeClr val="tx1">
                    <a:lumMod val="65000"/>
                    <a:lumOff val="35000"/>
                  </a:schemeClr>
                </a:solidFill>
              </a:rPr>
              <a:t>Mash-ups</a:t>
            </a:r>
          </a:p>
        </p:txBody>
      </p:sp>
      <p:sp>
        <p:nvSpPr>
          <p:cNvPr id="4" name="TextBox 3">
            <a:extLst>
              <a:ext uri="{FF2B5EF4-FFF2-40B4-BE49-F238E27FC236}">
                <a16:creationId xmlns:a16="http://schemas.microsoft.com/office/drawing/2014/main" id="{C28DFB1C-C45E-DEFD-8E9D-51BF6A31BB73}"/>
              </a:ext>
            </a:extLst>
          </p:cNvPr>
          <p:cNvSpPr txBox="1"/>
          <p:nvPr/>
        </p:nvSpPr>
        <p:spPr>
          <a:xfrm>
            <a:off x="391043" y="1304661"/>
            <a:ext cx="3713713" cy="4590360"/>
          </a:xfrm>
          <a:prstGeom prst="rect">
            <a:avLst/>
          </a:prstGeom>
        </p:spPr>
        <p:txBody>
          <a:bodyPr vert="horz" lIns="0" tIns="0" rIns="0" bIns="0" rtlCol="0" anchor="b">
            <a:normAutofit fontScale="92500"/>
          </a:bodyPr>
          <a:lstStyle/>
          <a:p>
            <a:pPr algn="r">
              <a:lnSpc>
                <a:spcPct val="145000"/>
              </a:lnSpc>
            </a:pPr>
            <a:r>
              <a:rPr lang="en-GB" sz="1200" dirty="0">
                <a:solidFill>
                  <a:schemeClr val="tx1">
                    <a:lumMod val="65000"/>
                    <a:lumOff val="35000"/>
                  </a:schemeClr>
                </a:solidFill>
              </a:rPr>
              <a:t>Cultural mash-ups combine elements from high and low culture, creating hybrid texts that blur traditional boundaries and challenge hierarchies. These works take prestigious forms (such as classical art, highbrow literature or music) and remix them with popular, accessible styles like memes, street art, or contemporary genres. Unlike high culture, which emphasizes exclusivity, and low culture, which prioritizes mass appeal, mash-ups aim for contrast and irony, using juxtaposition to generate new meanings. They make high cultural symbols accessible by placing them in unexpected contexts: a Renaissance painting turned into an internet meme, Shakespeare reimagined in a teen movie, or opera sampled in a hip-hop track. This fusion invites audiences to question ideas of authenticity, taste, and value, highlighting that cultural significance is not fixed but socially constructed. Mash-ups are creative and participatory, allowing anyone to engage with transforming cultural texts.</a:t>
            </a:r>
          </a:p>
        </p:txBody>
      </p:sp>
      <p:pic>
        <p:nvPicPr>
          <p:cNvPr id="7" name="Picture 6">
            <a:extLst>
              <a:ext uri="{FF2B5EF4-FFF2-40B4-BE49-F238E27FC236}">
                <a16:creationId xmlns:a16="http://schemas.microsoft.com/office/drawing/2014/main" id="{2347F6B7-ADB8-87F1-B4EA-9B21B1377E9E}"/>
              </a:ext>
            </a:extLst>
          </p:cNvPr>
          <p:cNvPicPr>
            <a:picLocks noChangeAspect="1"/>
          </p:cNvPicPr>
          <p:nvPr/>
        </p:nvPicPr>
        <p:blipFill>
          <a:blip r:embed="rId2"/>
          <a:srcRect t="1509" b="1509"/>
          <a:stretch/>
        </p:blipFill>
        <p:spPr>
          <a:xfrm>
            <a:off x="4495799" y="0"/>
            <a:ext cx="7696201" cy="4590360"/>
          </a:xfrm>
          <a:prstGeom prst="rect">
            <a:avLst/>
          </a:prstGeom>
        </p:spPr>
      </p:pic>
      <p:sp>
        <p:nvSpPr>
          <p:cNvPr id="16" name="Rectangle 15">
            <a:extLst>
              <a:ext uri="{FF2B5EF4-FFF2-40B4-BE49-F238E27FC236}">
                <a16:creationId xmlns:a16="http://schemas.microsoft.com/office/drawing/2014/main" id="{FA5A7F0C-7C59-3793-0316-058E12B8AF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1999" cy="457198"/>
          </a:xfrm>
          <a:prstGeom prst="rect">
            <a:avLst/>
          </a:prstGeom>
          <a:gradFill>
            <a:gsLst>
              <a:gs pos="0">
                <a:schemeClr val="accent6">
                  <a:lumMod val="75000"/>
                  <a:alpha val="61000"/>
                </a:schemeClr>
              </a:gs>
              <a:gs pos="30000">
                <a:schemeClr val="accent5">
                  <a:alpha val="8500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8927F56-A028-D852-5412-F60A67C5F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742"/>
            <a:ext cx="8153398" cy="448830"/>
          </a:xfrm>
          <a:prstGeom prst="rect">
            <a:avLst/>
          </a:prstGeom>
          <a:gradFill>
            <a:gsLst>
              <a:gs pos="0">
                <a:schemeClr val="accent5">
                  <a:alpha val="0"/>
                </a:schemeClr>
              </a:gs>
              <a:gs pos="73000">
                <a:schemeClr val="accent2">
                  <a:alpha val="7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7A9FCB-85F0-4A6A-3A2B-2A9FE6B621D1}"/>
              </a:ext>
            </a:extLst>
          </p:cNvPr>
          <p:cNvSpPr txBox="1"/>
          <p:nvPr/>
        </p:nvSpPr>
        <p:spPr>
          <a:xfrm>
            <a:off x="4681454" y="4895415"/>
            <a:ext cx="7324889" cy="1177245"/>
          </a:xfrm>
          <a:prstGeom prst="rect">
            <a:avLst/>
          </a:prstGeom>
          <a:noFill/>
        </p:spPr>
        <p:txBody>
          <a:bodyPr wrap="square" rtlCol="0">
            <a:spAutoFit/>
          </a:bodyPr>
          <a:lstStyle/>
          <a:p>
            <a:pPr algn="ctr"/>
            <a:r>
              <a:rPr lang="en-GB" sz="1200" dirty="0">
                <a:solidFill>
                  <a:schemeClr val="tx1">
                    <a:lumMod val="65000"/>
                    <a:lumOff val="35000"/>
                  </a:schemeClr>
                </a:solidFill>
              </a:rPr>
              <a:t>Baz Luhrmann’s </a:t>
            </a:r>
            <a:r>
              <a:rPr lang="en-GB" sz="1200" i="1" dirty="0">
                <a:solidFill>
                  <a:schemeClr val="tx1">
                    <a:lumMod val="65000"/>
                    <a:lumOff val="35000"/>
                  </a:schemeClr>
                </a:solidFill>
              </a:rPr>
              <a:t>Romeo + Juliet</a:t>
            </a:r>
            <a:r>
              <a:rPr lang="en-GB" sz="1200" dirty="0">
                <a:solidFill>
                  <a:schemeClr val="tx1">
                    <a:lumMod val="65000"/>
                    <a:lumOff val="35000"/>
                  </a:schemeClr>
                </a:solidFill>
              </a:rPr>
              <a:t> (1996) is a clear example of a cultural mash-up. The film retains Shakespeare’s original Elizabethan language – traditionally associated with high culture – while setting the story in a contemporary urban environment filled with guns, neon lights, and pop songs. The combination of classical text and modernity creates a hybrid experience that makes Shakespeare accessible and relevant to a wider audience while still honouring its literary heritage.</a:t>
            </a:r>
          </a:p>
          <a:p>
            <a:pPr algn="ctr"/>
            <a:endParaRPr lang="en-US" sz="1000" dirty="0">
              <a:solidFill>
                <a:schemeClr val="tx1">
                  <a:lumMod val="65000"/>
                  <a:lumOff val="35000"/>
                </a:schemeClr>
              </a:solidFill>
            </a:endParaRPr>
          </a:p>
        </p:txBody>
      </p:sp>
    </p:spTree>
    <p:extLst>
      <p:ext uri="{BB962C8B-B14F-4D97-AF65-F5344CB8AC3E}">
        <p14:creationId xmlns:p14="http://schemas.microsoft.com/office/powerpoint/2010/main" val="20182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0A0CB284-8A46-A64D-96B4-AC913D9CD849}"/>
              </a:ext>
            </a:extLst>
          </p:cNvPr>
          <p:cNvSpPr>
            <a:spLocks noChangeArrowheads="1"/>
          </p:cNvSpPr>
          <p:nvPr/>
        </p:nvSpPr>
        <p:spPr bwMode="auto">
          <a:xfrm>
            <a:off x="611787" y="256449"/>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Martyrdom of Saint Sebastian’ by Il </a:t>
            </a:r>
            <a:r>
              <a:rPr lang="en-US" altLang="en-US" sz="1400" dirty="0" err="1">
                <a:solidFill>
                  <a:schemeClr val="tx1">
                    <a:lumMod val="65000"/>
                    <a:lumOff val="35000"/>
                  </a:schemeClr>
                </a:solidFill>
                <a:latin typeface="Arial" panose="020B0604020202020204" pitchFamily="34" charset="0"/>
                <a:ea typeface="Poppins" pitchFamily="2" charset="77"/>
              </a:rPr>
              <a:t>Sodoma</a:t>
            </a:r>
            <a:r>
              <a:rPr lang="en-US" altLang="en-US" sz="1400" dirty="0">
                <a:solidFill>
                  <a:schemeClr val="tx1">
                    <a:lumMod val="65000"/>
                    <a:lumOff val="35000"/>
                  </a:schemeClr>
                </a:solidFill>
                <a:latin typeface="Arial" panose="020B0604020202020204" pitchFamily="34" charset="0"/>
                <a:ea typeface="Poppins" pitchFamily="2" charset="77"/>
              </a:rPr>
              <a:t>, 1525 </a:t>
            </a:r>
            <a:endParaRPr kumimoji="0" lang="en-US" altLang="en-US" sz="1400" b="0" i="0" u="none" strike="noStrike" cap="none" normalizeH="0" baseline="0" dirty="0">
              <a:ln>
                <a:noFill/>
              </a:ln>
              <a:solidFill>
                <a:schemeClr val="tx1">
                  <a:lumMod val="65000"/>
                  <a:lumOff val="35000"/>
                </a:schemeClr>
              </a:solidFill>
              <a:effectLst/>
              <a:latin typeface="Arial" panose="020B0604020202020204" pitchFamily="34" charset="0"/>
            </a:endParaRPr>
          </a:p>
        </p:txBody>
      </p:sp>
      <p:pic>
        <p:nvPicPr>
          <p:cNvPr id="1026" name="Picture 2" descr="page3image3034992">
            <a:extLst>
              <a:ext uri="{FF2B5EF4-FFF2-40B4-BE49-F238E27FC236}">
                <a16:creationId xmlns:a16="http://schemas.microsoft.com/office/drawing/2014/main" id="{A39914E6-1831-2843-8BD2-B61C96EA5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309" y="828308"/>
            <a:ext cx="3555337" cy="45691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5image2966752">
            <a:extLst>
              <a:ext uri="{FF2B5EF4-FFF2-40B4-BE49-F238E27FC236}">
                <a16:creationId xmlns:a16="http://schemas.microsoft.com/office/drawing/2014/main" id="{D77496BF-9730-4843-A6B2-06B30E708D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787" y="818907"/>
            <a:ext cx="3267522" cy="45691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67B74-E5F1-ED4B-BD4D-8F91A7649ADB}"/>
              </a:ext>
            </a:extLst>
          </p:cNvPr>
          <p:cNvSpPr txBox="1"/>
          <p:nvPr/>
        </p:nvSpPr>
        <p:spPr>
          <a:xfrm>
            <a:off x="3520524" y="5642696"/>
            <a:ext cx="3914122" cy="523220"/>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Passion of Muhammed Ali’ by Carl Fischer for Esquire Magazine, 1968</a:t>
            </a:r>
            <a:endParaRPr kumimoji="0" lang="en-US" altLang="en-US" sz="1050" b="0" i="0" u="none" strike="noStrike" cap="none" normalizeH="0" baseline="0" dirty="0">
              <a:ln>
                <a:noFill/>
              </a:ln>
              <a:solidFill>
                <a:schemeClr val="tx1">
                  <a:lumMod val="65000"/>
                  <a:lumOff val="35000"/>
                </a:schemeClr>
              </a:solidFill>
              <a:effectLst/>
              <a:latin typeface="Arial" panose="020B0604020202020204" pitchFamily="34" charset="0"/>
            </a:endParaRPr>
          </a:p>
        </p:txBody>
      </p:sp>
      <p:sp>
        <p:nvSpPr>
          <p:cNvPr id="2" name="TextBox 1">
            <a:extLst>
              <a:ext uri="{FF2B5EF4-FFF2-40B4-BE49-F238E27FC236}">
                <a16:creationId xmlns:a16="http://schemas.microsoft.com/office/drawing/2014/main" id="{07E71631-59D2-DB9F-D735-FF8A1170B351}"/>
              </a:ext>
            </a:extLst>
          </p:cNvPr>
          <p:cNvSpPr txBox="1"/>
          <p:nvPr/>
        </p:nvSpPr>
        <p:spPr>
          <a:xfrm>
            <a:off x="7839307" y="3103461"/>
            <a:ext cx="4014440" cy="2492990"/>
          </a:xfrm>
          <a:prstGeom prst="rect">
            <a:avLst/>
          </a:prstGeom>
          <a:noFill/>
        </p:spPr>
        <p:txBody>
          <a:bodyPr wrap="square" rtlCol="0">
            <a:spAutoFit/>
          </a:bodyPr>
          <a:lstStyle/>
          <a:p>
            <a:r>
              <a:rPr lang="en-GB" sz="1200" dirty="0">
                <a:solidFill>
                  <a:schemeClr val="tx1">
                    <a:lumMod val="65000"/>
                    <a:lumOff val="35000"/>
                  </a:schemeClr>
                </a:solidFill>
              </a:rPr>
              <a:t>Mohamed Ali is posed like Saint Sebastian, bound and pierced by arrows, an iconic representation of suffering and sacrifice in Christian art. By placing a heavyweight boxing champion and pop culture icon into the visual language of religious martyrdom, Fischer merges high culture (Renaissance art, Christian iconography) with low/pop culture (celebrity, sports, mass media). This juxtaposition elevates Ali’s struggle against racial injustice and his refusal to fight in Vietnam to a symbolic, almost saintly, level while simultaneously challenging traditional (racial) notions of sanctity and heroism.</a:t>
            </a:r>
          </a:p>
          <a:p>
            <a:endParaRPr lang="en-US" sz="1200" dirty="0"/>
          </a:p>
        </p:txBody>
      </p:sp>
    </p:spTree>
    <p:extLst>
      <p:ext uri="{BB962C8B-B14F-4D97-AF65-F5344CB8AC3E}">
        <p14:creationId xmlns:p14="http://schemas.microsoft.com/office/powerpoint/2010/main" val="2351107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52FB7-54B2-9588-05CB-317AFBE676DA}"/>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38E3934F-14AA-EC07-97D0-3E1B3ECB6F84}"/>
              </a:ext>
            </a:extLst>
          </p:cNvPr>
          <p:cNvSpPr>
            <a:spLocks noChangeArrowheads="1"/>
          </p:cNvSpPr>
          <p:nvPr/>
        </p:nvSpPr>
        <p:spPr bwMode="auto">
          <a:xfrm>
            <a:off x="629517" y="563934"/>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Opera</a:t>
            </a:r>
            <a:endParaRPr kumimoji="0" lang="en-US" altLang="en-US" sz="1400" b="0" i="0" u="none" strike="noStrike" cap="none" normalizeH="0" baseline="0" dirty="0">
              <a:ln>
                <a:noFill/>
              </a:ln>
              <a:solidFill>
                <a:schemeClr val="tx1">
                  <a:lumMod val="65000"/>
                  <a:lumOff val="35000"/>
                </a:schemeClr>
              </a:solidFill>
              <a:effectLst/>
              <a:latin typeface="Arial" panose="020B0604020202020204" pitchFamily="34" charset="0"/>
            </a:endParaRPr>
          </a:p>
        </p:txBody>
      </p:sp>
      <p:sp>
        <p:nvSpPr>
          <p:cNvPr id="11" name="TextBox 10">
            <a:extLst>
              <a:ext uri="{FF2B5EF4-FFF2-40B4-BE49-F238E27FC236}">
                <a16:creationId xmlns:a16="http://schemas.microsoft.com/office/drawing/2014/main" id="{BD629DD4-A2D7-9DAA-910F-5F2F9D62E0C9}"/>
              </a:ext>
            </a:extLst>
          </p:cNvPr>
          <p:cNvSpPr txBox="1"/>
          <p:nvPr/>
        </p:nvSpPr>
        <p:spPr>
          <a:xfrm>
            <a:off x="1276566" y="5418567"/>
            <a:ext cx="6152256" cy="523220"/>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Fifth Element’ science fiction action film directed by Luc Besson, 1997</a:t>
            </a:r>
          </a:p>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rPr>
              <a:t>(</a:t>
            </a:r>
            <a:r>
              <a:rPr lang="en-US" altLang="en-US" sz="1400" dirty="0">
                <a:solidFill>
                  <a:schemeClr val="tx1">
                    <a:lumMod val="65000"/>
                    <a:lumOff val="35000"/>
                  </a:schemeClr>
                </a:solidFill>
                <a:latin typeface="Arial" panose="020B0604020202020204" pitchFamily="34" charset="0"/>
                <a:hlinkClick r:id="rId2">
                  <a:extLst>
                    <a:ext uri="{A12FA001-AC4F-418D-AE19-62706E023703}">
                      <ahyp:hlinkClr xmlns:ahyp="http://schemas.microsoft.com/office/drawing/2018/hyperlinkcolor" val="tx"/>
                    </a:ext>
                  </a:extLst>
                </a:hlinkClick>
              </a:rPr>
              <a:t>Click here to view the full scene</a:t>
            </a:r>
            <a:r>
              <a:rPr lang="en-US" altLang="en-US" sz="1400" dirty="0">
                <a:solidFill>
                  <a:schemeClr val="tx1">
                    <a:lumMod val="65000"/>
                    <a:lumOff val="35000"/>
                  </a:schemeClr>
                </a:solidFill>
                <a:latin typeface="Arial" panose="020B0604020202020204" pitchFamily="34" charset="0"/>
              </a:rPr>
              <a:t>)</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57800EC6-3167-F232-54CC-935391DBE159}"/>
              </a:ext>
            </a:extLst>
          </p:cNvPr>
          <p:cNvSpPr txBox="1"/>
          <p:nvPr/>
        </p:nvSpPr>
        <p:spPr>
          <a:xfrm>
            <a:off x="7705493" y="2746622"/>
            <a:ext cx="4014440" cy="2469907"/>
          </a:xfrm>
          <a:prstGeom prst="rect">
            <a:avLst/>
          </a:prstGeom>
          <a:noFill/>
        </p:spPr>
        <p:txBody>
          <a:bodyPr wrap="square" rtlCol="0">
            <a:spAutoFit/>
          </a:bodyPr>
          <a:lstStyle/>
          <a:p>
            <a:r>
              <a:rPr lang="en-GB" sz="1200" dirty="0">
                <a:solidFill>
                  <a:schemeClr val="tx1">
                    <a:lumMod val="65000"/>
                    <a:lumOff val="35000"/>
                  </a:schemeClr>
                </a:solidFill>
              </a:rPr>
              <a:t>In </a:t>
            </a:r>
            <a:r>
              <a:rPr lang="en-GB" sz="1200" i="1" dirty="0">
                <a:solidFill>
                  <a:schemeClr val="tx1">
                    <a:lumMod val="65000"/>
                    <a:lumOff val="35000"/>
                  </a:schemeClr>
                </a:solidFill>
              </a:rPr>
              <a:t>The Fifth Element</a:t>
            </a:r>
            <a:r>
              <a:rPr lang="en-GB" sz="1200" dirty="0">
                <a:solidFill>
                  <a:schemeClr val="tx1">
                    <a:lumMod val="65000"/>
                    <a:lumOff val="35000"/>
                  </a:schemeClr>
                </a:solidFill>
              </a:rPr>
              <a:t>, Luc Besson created a cultural mash-up through the use of opera in a futuristic science fiction setting. The film features an alien diva performing an aria from Donizetti’s </a:t>
            </a:r>
            <a:r>
              <a:rPr lang="en-GB" sz="1200" i="1" dirty="0">
                <a:solidFill>
                  <a:schemeClr val="tx1">
                    <a:lumMod val="65000"/>
                    <a:lumOff val="35000"/>
                  </a:schemeClr>
                </a:solidFill>
              </a:rPr>
              <a:t>Lucia di Lammermoor</a:t>
            </a:r>
            <a:r>
              <a:rPr lang="en-GB" sz="1200" dirty="0">
                <a:solidFill>
                  <a:schemeClr val="tx1">
                    <a:lumMod val="65000"/>
                    <a:lumOff val="35000"/>
                  </a:schemeClr>
                </a:solidFill>
              </a:rPr>
              <a:t>, a piece traditionally associated with high culture and classical refinement. This performance takes place aboard a spaceship in a high-tech, action-driven narrative filled with gunfights and explosions… all elements of low pop culture entertainment. The scene becomes even more hybrid when the aria transitions into an electronic remix, blending operatic vocals with techno beats. </a:t>
            </a:r>
          </a:p>
          <a:p>
            <a:endParaRPr lang="en-US" sz="1000" dirty="0">
              <a:solidFill>
                <a:schemeClr val="tx1">
                  <a:lumMod val="65000"/>
                  <a:lumOff val="35000"/>
                </a:schemeClr>
              </a:solidFill>
            </a:endParaRPr>
          </a:p>
        </p:txBody>
      </p:sp>
      <p:pic>
        <p:nvPicPr>
          <p:cNvPr id="3" name="Picture 2" descr="A person speaking into a microphone&#10;&#10;Description automatically generated with medium confidence">
            <a:extLst>
              <a:ext uri="{FF2B5EF4-FFF2-40B4-BE49-F238E27FC236}">
                <a16:creationId xmlns:a16="http://schemas.microsoft.com/office/drawing/2014/main" id="{7C0073D2-CB93-5274-9411-7D764FC4077E}"/>
              </a:ext>
            </a:extLst>
          </p:cNvPr>
          <p:cNvPicPr>
            <a:picLocks noChangeAspect="1"/>
          </p:cNvPicPr>
          <p:nvPr/>
        </p:nvPicPr>
        <p:blipFill>
          <a:blip r:embed="rId3"/>
          <a:stretch>
            <a:fillRect/>
          </a:stretch>
        </p:blipFill>
        <p:spPr>
          <a:xfrm>
            <a:off x="629517" y="1177823"/>
            <a:ext cx="2824162" cy="3851130"/>
          </a:xfrm>
          <a:prstGeom prst="rect">
            <a:avLst/>
          </a:prstGeom>
        </p:spPr>
      </p:pic>
      <p:pic>
        <p:nvPicPr>
          <p:cNvPr id="4" name="Picture 3">
            <a:extLst>
              <a:ext uri="{FF2B5EF4-FFF2-40B4-BE49-F238E27FC236}">
                <a16:creationId xmlns:a16="http://schemas.microsoft.com/office/drawing/2014/main" id="{199F6531-49B9-6F8F-CC1B-064099915706}"/>
              </a:ext>
            </a:extLst>
          </p:cNvPr>
          <p:cNvPicPr>
            <a:picLocks noChangeAspect="1"/>
          </p:cNvPicPr>
          <p:nvPr/>
        </p:nvPicPr>
        <p:blipFill>
          <a:blip r:embed="rId4"/>
          <a:stretch>
            <a:fillRect/>
          </a:stretch>
        </p:blipFill>
        <p:spPr>
          <a:xfrm>
            <a:off x="3453679" y="1177677"/>
            <a:ext cx="3851276" cy="3851276"/>
          </a:xfrm>
          <a:prstGeom prst="rect">
            <a:avLst/>
          </a:prstGeom>
        </p:spPr>
      </p:pic>
    </p:spTree>
    <p:extLst>
      <p:ext uri="{BB962C8B-B14F-4D97-AF65-F5344CB8AC3E}">
        <p14:creationId xmlns:p14="http://schemas.microsoft.com/office/powerpoint/2010/main" val="2189663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40023-0D15-5B23-77B9-B113C484AA08}"/>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66EA0BCB-6F06-5902-1E57-5214F934CC64}"/>
              </a:ext>
            </a:extLst>
          </p:cNvPr>
          <p:cNvSpPr>
            <a:spLocks noChangeArrowheads="1"/>
          </p:cNvSpPr>
          <p:nvPr/>
        </p:nvSpPr>
        <p:spPr bwMode="auto">
          <a:xfrm>
            <a:off x="611787" y="256449"/>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‘Vitruvian Man’ by Leonardo Da Vinci, 1492 </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5394EC30-A755-81D1-3B27-1C927693798B}"/>
              </a:ext>
            </a:extLst>
          </p:cNvPr>
          <p:cNvSpPr txBox="1"/>
          <p:nvPr/>
        </p:nvSpPr>
        <p:spPr>
          <a:xfrm>
            <a:off x="2928706" y="5642693"/>
            <a:ext cx="3914122" cy="307777"/>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‘Anatomy of the Hulk’ by Marvel Comics</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BF7B9337-C21D-90B1-1CAB-C561FE7301C3}"/>
              </a:ext>
            </a:extLst>
          </p:cNvPr>
          <p:cNvSpPr txBox="1"/>
          <p:nvPr/>
        </p:nvSpPr>
        <p:spPr>
          <a:xfrm>
            <a:off x="7146831" y="3527207"/>
            <a:ext cx="4706916" cy="1908215"/>
          </a:xfrm>
          <a:prstGeom prst="rect">
            <a:avLst/>
          </a:prstGeom>
          <a:noFill/>
        </p:spPr>
        <p:txBody>
          <a:bodyPr wrap="square" rtlCol="0">
            <a:spAutoFit/>
          </a:bodyPr>
          <a:lstStyle/>
          <a:p>
            <a:r>
              <a:rPr lang="en-GB" sz="1200" dirty="0">
                <a:solidFill>
                  <a:schemeClr val="tx1">
                    <a:lumMod val="65000"/>
                    <a:lumOff val="35000"/>
                  </a:schemeClr>
                </a:solidFill>
              </a:rPr>
              <a:t>One of the most iconic works of Renaissance art, Da Vinci’s drawing symbolizes ideal human proportions and harmony, reflecting high culture values of balance, reason, and scientific enquiry. By reimagining this image with the Hulk, a fictional superhero known for his strength and monstrous size, Marvel creates a mash-up that blends classical ideas with comic book style, a staple of popular culture. Juxtaposition humorously contrasts the Renaissance pursuit of perfection with the chaotic, hyper-muscular form of a modern pop icon.</a:t>
            </a:r>
          </a:p>
          <a:p>
            <a:endParaRPr lang="en-US" sz="1000" dirty="0">
              <a:solidFill>
                <a:schemeClr val="tx1">
                  <a:lumMod val="65000"/>
                  <a:lumOff val="35000"/>
                </a:schemeClr>
              </a:solidFill>
            </a:endParaRPr>
          </a:p>
        </p:txBody>
      </p:sp>
      <p:pic>
        <p:nvPicPr>
          <p:cNvPr id="3" name="Picture 4">
            <a:extLst>
              <a:ext uri="{FF2B5EF4-FFF2-40B4-BE49-F238E27FC236}">
                <a16:creationId xmlns:a16="http://schemas.microsoft.com/office/drawing/2014/main" id="{2844A026-DF7C-6A23-39DA-E787108D2DAA}"/>
              </a:ext>
            </a:extLst>
          </p:cNvPr>
          <p:cNvPicPr>
            <a:picLocks noChangeAspect="1" noChangeArrowheads="1"/>
          </p:cNvPicPr>
          <p:nvPr/>
        </p:nvPicPr>
        <p:blipFill>
          <a:blip r:embed="rId2"/>
          <a:srcRect/>
          <a:stretch/>
        </p:blipFill>
        <p:spPr bwMode="auto">
          <a:xfrm>
            <a:off x="611787" y="880821"/>
            <a:ext cx="3267522" cy="44452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37407DA9-4EE6-2864-E5C0-1BBB82B046E9}"/>
              </a:ext>
            </a:extLst>
          </p:cNvPr>
          <p:cNvPicPr>
            <a:picLocks noChangeAspect="1" noChangeArrowheads="1"/>
          </p:cNvPicPr>
          <p:nvPr/>
        </p:nvPicPr>
        <p:blipFill>
          <a:blip r:embed="rId3"/>
          <a:srcRect/>
          <a:stretch/>
        </p:blipFill>
        <p:spPr bwMode="auto">
          <a:xfrm>
            <a:off x="3879309" y="880820"/>
            <a:ext cx="2963519" cy="4445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280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EB3FC-2190-67A3-EEDF-DCD7F382F548}"/>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3F5A2E8B-844B-8478-9286-DAD8E609167A}"/>
              </a:ext>
            </a:extLst>
          </p:cNvPr>
          <p:cNvSpPr>
            <a:spLocks noChangeArrowheads="1"/>
          </p:cNvSpPr>
          <p:nvPr/>
        </p:nvSpPr>
        <p:spPr bwMode="auto">
          <a:xfrm>
            <a:off x="611787" y="256449"/>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Kiss’ by Gustav Klimt, 1908</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5E3E70CF-E759-3784-C41D-E8827C6DF368}"/>
              </a:ext>
            </a:extLst>
          </p:cNvPr>
          <p:cNvSpPr txBox="1"/>
          <p:nvPr/>
        </p:nvSpPr>
        <p:spPr>
          <a:xfrm>
            <a:off x="3520524" y="5642696"/>
            <a:ext cx="3914122" cy="307777"/>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‘Hush: The Kiss’ by </a:t>
            </a:r>
            <a:r>
              <a:rPr lang="en-US" altLang="en-US" sz="1400" dirty="0" err="1">
                <a:solidFill>
                  <a:schemeClr val="tx1">
                    <a:lumMod val="65000"/>
                    <a:lumOff val="35000"/>
                  </a:schemeClr>
                </a:solidFill>
                <a:latin typeface="Arial" panose="020B0604020202020204" pitchFamily="34" charset="0"/>
                <a:ea typeface="Poppins" pitchFamily="2" charset="77"/>
              </a:rPr>
              <a:t>Razuberii</a:t>
            </a:r>
            <a:r>
              <a:rPr lang="en-US" altLang="en-US" sz="1400" dirty="0">
                <a:solidFill>
                  <a:schemeClr val="tx1">
                    <a:lumMod val="65000"/>
                    <a:lumOff val="35000"/>
                  </a:schemeClr>
                </a:solidFill>
                <a:latin typeface="Arial" panose="020B0604020202020204" pitchFamily="34" charset="0"/>
                <a:ea typeface="Poppins" pitchFamily="2" charset="77"/>
              </a:rPr>
              <a:t>, 2007</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5039E92B-C46C-37AE-E4AF-7C295890CBD7}"/>
              </a:ext>
            </a:extLst>
          </p:cNvPr>
          <p:cNvSpPr txBox="1"/>
          <p:nvPr/>
        </p:nvSpPr>
        <p:spPr>
          <a:xfrm>
            <a:off x="7872761" y="3542121"/>
            <a:ext cx="4014440" cy="1908215"/>
          </a:xfrm>
          <a:prstGeom prst="rect">
            <a:avLst/>
          </a:prstGeom>
          <a:noFill/>
        </p:spPr>
        <p:txBody>
          <a:bodyPr wrap="square" rtlCol="0">
            <a:spAutoFit/>
          </a:bodyPr>
          <a:lstStyle/>
          <a:p>
            <a:r>
              <a:rPr lang="en-GB" sz="1200" dirty="0">
                <a:solidFill>
                  <a:schemeClr val="tx1">
                    <a:lumMod val="65000"/>
                    <a:lumOff val="35000"/>
                  </a:schemeClr>
                </a:solidFill>
              </a:rPr>
              <a:t>Klimt’s original work epitomizes early 20th-century Viennese Art Nouveau and is a hallmark of high culture. </a:t>
            </a:r>
            <a:r>
              <a:rPr lang="en-GB" sz="1200" dirty="0" err="1">
                <a:solidFill>
                  <a:schemeClr val="tx1">
                    <a:lumMod val="65000"/>
                    <a:lumOff val="35000"/>
                  </a:schemeClr>
                </a:solidFill>
              </a:rPr>
              <a:t>Razuberii</a:t>
            </a:r>
            <a:r>
              <a:rPr lang="en-GB" sz="1200" dirty="0">
                <a:solidFill>
                  <a:schemeClr val="tx1">
                    <a:lumMod val="65000"/>
                    <a:lumOff val="35000"/>
                  </a:schemeClr>
                </a:solidFill>
              </a:rPr>
              <a:t> ‘borrows’ the central motif of two lovers embracing and reimagines it with comic book characters (Batman and Catwoman), associated with low culture. This mash-up juxtaposes Klimt’s refined, decorative style with contemporary characters, taking an elite symbol of romantic intimacy and re-rendering it for a modern, youthful audience.</a:t>
            </a:r>
          </a:p>
          <a:p>
            <a:endParaRPr lang="en-US" sz="1000" dirty="0">
              <a:solidFill>
                <a:schemeClr val="tx1">
                  <a:lumMod val="65000"/>
                  <a:lumOff val="35000"/>
                </a:schemeClr>
              </a:solidFill>
            </a:endParaRPr>
          </a:p>
        </p:txBody>
      </p:sp>
      <p:pic>
        <p:nvPicPr>
          <p:cNvPr id="3" name="Picture 4">
            <a:extLst>
              <a:ext uri="{FF2B5EF4-FFF2-40B4-BE49-F238E27FC236}">
                <a16:creationId xmlns:a16="http://schemas.microsoft.com/office/drawing/2014/main" id="{9947D6CF-0985-9751-0847-A0D2F5479838}"/>
              </a:ext>
            </a:extLst>
          </p:cNvPr>
          <p:cNvPicPr>
            <a:picLocks noChangeAspect="1" noChangeArrowheads="1"/>
          </p:cNvPicPr>
          <p:nvPr/>
        </p:nvPicPr>
        <p:blipFill rotWithShape="1">
          <a:blip r:embed="rId2"/>
          <a:srcRect l="14357" r="7694"/>
          <a:stretch/>
        </p:blipFill>
        <p:spPr bwMode="auto">
          <a:xfrm>
            <a:off x="736127" y="809505"/>
            <a:ext cx="3549749" cy="45691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2D5B246-5C39-293E-51CF-CF681E7788AC}"/>
              </a:ext>
            </a:extLst>
          </p:cNvPr>
          <p:cNvPicPr>
            <a:picLocks noChangeAspect="1" noChangeArrowheads="1"/>
          </p:cNvPicPr>
          <p:nvPr/>
        </p:nvPicPr>
        <p:blipFill>
          <a:blip r:embed="rId3"/>
          <a:srcRect/>
          <a:stretch/>
        </p:blipFill>
        <p:spPr bwMode="auto">
          <a:xfrm>
            <a:off x="4271507" y="809504"/>
            <a:ext cx="3241141" cy="4569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487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A19E3-FFEB-1FF9-7F5A-3937C4912CE3}"/>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F6E2F534-6BAB-9BC8-6A02-8008AC09F494}"/>
              </a:ext>
            </a:extLst>
          </p:cNvPr>
          <p:cNvSpPr>
            <a:spLocks noChangeArrowheads="1"/>
          </p:cNvSpPr>
          <p:nvPr/>
        </p:nvSpPr>
        <p:spPr bwMode="auto">
          <a:xfrm>
            <a:off x="611787" y="256449"/>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Scream,’ Edvard Munch,1893 </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148303F8-E97D-A261-F6D7-F91314399C38}"/>
              </a:ext>
            </a:extLst>
          </p:cNvPr>
          <p:cNvSpPr txBox="1"/>
          <p:nvPr/>
        </p:nvSpPr>
        <p:spPr>
          <a:xfrm>
            <a:off x="3520524" y="5642696"/>
            <a:ext cx="3914122" cy="307777"/>
          </a:xfrm>
          <a:prstGeom prst="rect">
            <a:avLst/>
          </a:prstGeom>
          <a:noFill/>
        </p:spPr>
        <p:txBody>
          <a:bodyPr wrap="square">
            <a:spAutoFit/>
          </a:bodyPr>
          <a:lstStyle/>
          <a:p>
            <a:pPr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Scream’ by Tommy Baker, 2016</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A21C5601-0AF4-71CB-4C43-DBDEFF427651}"/>
              </a:ext>
            </a:extLst>
          </p:cNvPr>
          <p:cNvSpPr txBox="1"/>
          <p:nvPr/>
        </p:nvSpPr>
        <p:spPr>
          <a:xfrm>
            <a:off x="7839307" y="3254954"/>
            <a:ext cx="4014440" cy="1938992"/>
          </a:xfrm>
          <a:prstGeom prst="rect">
            <a:avLst/>
          </a:prstGeom>
          <a:noFill/>
        </p:spPr>
        <p:txBody>
          <a:bodyPr wrap="square" rtlCol="0">
            <a:spAutoFit/>
          </a:bodyPr>
          <a:lstStyle/>
          <a:p>
            <a:r>
              <a:rPr lang="en-GB" sz="1200" dirty="0">
                <a:solidFill>
                  <a:schemeClr val="tx1">
                    <a:lumMod val="65000"/>
                    <a:lumOff val="35000"/>
                  </a:schemeClr>
                </a:solidFill>
              </a:rPr>
              <a:t>Tommy Baker’s </a:t>
            </a:r>
            <a:r>
              <a:rPr lang="en-GB" sz="1200" i="1" dirty="0">
                <a:solidFill>
                  <a:schemeClr val="tx1">
                    <a:lumMod val="65000"/>
                    <a:lumOff val="35000"/>
                  </a:schemeClr>
                </a:solidFill>
              </a:rPr>
              <a:t>The Scream</a:t>
            </a:r>
            <a:r>
              <a:rPr lang="en-GB" sz="1200" dirty="0">
                <a:solidFill>
                  <a:schemeClr val="tx1">
                    <a:lumMod val="65000"/>
                    <a:lumOff val="35000"/>
                  </a:schemeClr>
                </a:solidFill>
              </a:rPr>
              <a:t> (2016) is a modern reinterpretation of Edvard Munch’s iconic painting, which is considered a cornerstone of Expressionist art and high culture. Munch’s original uses swirling colours and a haunting figure to represent psychological and philosophical angst. Baker’s version borrows the colourful swirls and poses of Munch’s painting, but repopulates it with the instantly recognisable Simpsons family, mashing existentialism with humour and creating a classic 21</a:t>
            </a:r>
            <a:r>
              <a:rPr lang="en-GB" sz="1200" baseline="30000" dirty="0">
                <a:solidFill>
                  <a:schemeClr val="tx1">
                    <a:lumMod val="65000"/>
                    <a:lumOff val="35000"/>
                  </a:schemeClr>
                </a:solidFill>
              </a:rPr>
              <a:t>st</a:t>
            </a:r>
            <a:r>
              <a:rPr lang="en-GB" sz="1200" dirty="0">
                <a:solidFill>
                  <a:schemeClr val="tx1">
                    <a:lumMod val="65000"/>
                    <a:lumOff val="35000"/>
                  </a:schemeClr>
                </a:solidFill>
              </a:rPr>
              <a:t> century meme.</a:t>
            </a:r>
            <a:endParaRPr lang="en-US" sz="1000" dirty="0">
              <a:solidFill>
                <a:schemeClr val="tx1">
                  <a:lumMod val="65000"/>
                  <a:lumOff val="35000"/>
                </a:schemeClr>
              </a:solidFill>
            </a:endParaRPr>
          </a:p>
        </p:txBody>
      </p:sp>
      <p:pic>
        <p:nvPicPr>
          <p:cNvPr id="3" name="Picture 4">
            <a:extLst>
              <a:ext uri="{FF2B5EF4-FFF2-40B4-BE49-F238E27FC236}">
                <a16:creationId xmlns:a16="http://schemas.microsoft.com/office/drawing/2014/main" id="{B35889B7-9924-F493-E648-3FFB52D8AE2A}"/>
              </a:ext>
            </a:extLst>
          </p:cNvPr>
          <p:cNvPicPr>
            <a:picLocks noChangeAspect="1" noChangeArrowheads="1"/>
          </p:cNvPicPr>
          <p:nvPr/>
        </p:nvPicPr>
        <p:blipFill>
          <a:blip r:embed="rId2"/>
          <a:srcRect/>
          <a:stretch/>
        </p:blipFill>
        <p:spPr bwMode="auto">
          <a:xfrm>
            <a:off x="611787" y="809505"/>
            <a:ext cx="3592067" cy="45691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C823B46B-26C0-DB0B-BCEF-8282BD4E2FC8}"/>
              </a:ext>
            </a:extLst>
          </p:cNvPr>
          <p:cNvPicPr>
            <a:picLocks noChangeAspect="1" noChangeArrowheads="1"/>
          </p:cNvPicPr>
          <p:nvPr/>
        </p:nvPicPr>
        <p:blipFill>
          <a:blip r:embed="rId3"/>
          <a:srcRect/>
          <a:stretch/>
        </p:blipFill>
        <p:spPr bwMode="auto">
          <a:xfrm>
            <a:off x="3755312" y="809505"/>
            <a:ext cx="3679334" cy="456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611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14C85-E8C9-5E13-7753-2AF453B652E5}"/>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228732AF-61CB-58A0-E8D1-72795735CD5F}"/>
              </a:ext>
            </a:extLst>
          </p:cNvPr>
          <p:cNvSpPr>
            <a:spLocks noChangeArrowheads="1"/>
          </p:cNvSpPr>
          <p:nvPr/>
        </p:nvSpPr>
        <p:spPr bwMode="auto">
          <a:xfrm>
            <a:off x="722681" y="410335"/>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Son of Man’ by Rene Magritte, 1964 </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5C268753-86F6-BC8F-0949-8699B9E2E96D}"/>
              </a:ext>
            </a:extLst>
          </p:cNvPr>
          <p:cNvSpPr txBox="1"/>
          <p:nvPr/>
        </p:nvSpPr>
        <p:spPr>
          <a:xfrm>
            <a:off x="2196790" y="5428591"/>
            <a:ext cx="5237856" cy="523220"/>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Thomas Crowne Affair’ directed by John McTiernan, 1999</a:t>
            </a:r>
          </a:p>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rPr>
              <a:t>(</a:t>
            </a:r>
            <a:r>
              <a:rPr lang="en-US" altLang="en-US" sz="1400" dirty="0">
                <a:solidFill>
                  <a:schemeClr val="tx1">
                    <a:lumMod val="65000"/>
                    <a:lumOff val="35000"/>
                  </a:schemeClr>
                </a:solidFill>
                <a:latin typeface="Arial" panose="020B0604020202020204" pitchFamily="34" charset="0"/>
                <a:hlinkClick r:id="rId2">
                  <a:extLst>
                    <a:ext uri="{A12FA001-AC4F-418D-AE19-62706E023703}">
                      <ahyp:hlinkClr xmlns:ahyp="http://schemas.microsoft.com/office/drawing/2018/hyperlinkcolor" val="tx"/>
                    </a:ext>
                  </a:extLst>
                </a:hlinkClick>
              </a:rPr>
              <a:t>Click here to see the full scene from the film</a:t>
            </a:r>
            <a:r>
              <a:rPr lang="en-US" altLang="en-US" sz="1400" dirty="0">
                <a:solidFill>
                  <a:schemeClr val="tx1">
                    <a:lumMod val="65000"/>
                    <a:lumOff val="35000"/>
                  </a:schemeClr>
                </a:solidFill>
                <a:latin typeface="Arial" panose="020B0604020202020204" pitchFamily="34" charset="0"/>
              </a:rPr>
              <a:t>)</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DF3F1043-E19F-C9A7-EED8-9B91227672F4}"/>
              </a:ext>
            </a:extLst>
          </p:cNvPr>
          <p:cNvSpPr txBox="1"/>
          <p:nvPr/>
        </p:nvSpPr>
        <p:spPr>
          <a:xfrm>
            <a:off x="7750097" y="2433235"/>
            <a:ext cx="4014440" cy="2839239"/>
          </a:xfrm>
          <a:prstGeom prst="rect">
            <a:avLst/>
          </a:prstGeom>
          <a:noFill/>
        </p:spPr>
        <p:txBody>
          <a:bodyPr wrap="square" rtlCol="0">
            <a:spAutoFit/>
          </a:bodyPr>
          <a:lstStyle/>
          <a:p>
            <a:r>
              <a:rPr lang="en-GB" sz="1200" dirty="0">
                <a:solidFill>
                  <a:schemeClr val="tx1">
                    <a:lumMod val="65000"/>
                    <a:lumOff val="35000"/>
                  </a:schemeClr>
                </a:solidFill>
              </a:rPr>
              <a:t>René Magritte’s surrealist painting of a man in a suit with his face obscured by a floating green apple is firmly rooted in high culture, celebrated for its philosophical depth and artistic innovation. In John McTiernan’s film, Magritte’s image is referenced in a pivotal scene where multiple men in bowler hats carry briefcases and apples while committing a museum heist. This mash-up blends the sophistication of surrealist art with the glamour and suspense of a Hollywood heist movie, a form of popular entertainment. On a metatextual level, the visual homage suggests the breakdown of barriers between high and low culture through the ‘invasion’ of a museum by rogues intent on disruption.</a:t>
            </a:r>
          </a:p>
          <a:p>
            <a:endParaRPr lang="en-US" sz="1000" dirty="0">
              <a:solidFill>
                <a:schemeClr val="tx1">
                  <a:lumMod val="65000"/>
                  <a:lumOff val="35000"/>
                </a:schemeClr>
              </a:solidFill>
            </a:endParaRPr>
          </a:p>
        </p:txBody>
      </p:sp>
      <p:pic>
        <p:nvPicPr>
          <p:cNvPr id="4" name="Picture 2">
            <a:extLst>
              <a:ext uri="{FF2B5EF4-FFF2-40B4-BE49-F238E27FC236}">
                <a16:creationId xmlns:a16="http://schemas.microsoft.com/office/drawing/2014/main" id="{A30A8C05-6ECE-607F-3A30-FD2F71EC7E89}"/>
              </a:ext>
            </a:extLst>
          </p:cNvPr>
          <p:cNvPicPr>
            <a:picLocks noChangeAspect="1" noChangeArrowheads="1"/>
          </p:cNvPicPr>
          <p:nvPr/>
        </p:nvPicPr>
        <p:blipFill>
          <a:blip r:embed="rId3"/>
          <a:srcRect/>
          <a:stretch/>
        </p:blipFill>
        <p:spPr bwMode="auto">
          <a:xfrm>
            <a:off x="3520524" y="1060077"/>
            <a:ext cx="3935274" cy="40901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17F77D90-B645-EC47-C016-46EB70C07BA3}"/>
              </a:ext>
            </a:extLst>
          </p:cNvPr>
          <p:cNvPicPr>
            <a:picLocks noChangeAspect="1" noChangeArrowheads="1"/>
          </p:cNvPicPr>
          <p:nvPr/>
        </p:nvPicPr>
        <p:blipFill>
          <a:blip r:embed="rId4"/>
          <a:srcRect/>
          <a:stretch/>
        </p:blipFill>
        <p:spPr bwMode="auto">
          <a:xfrm>
            <a:off x="722681" y="1056656"/>
            <a:ext cx="3156628" cy="4093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385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749FA-62D2-AD6C-6CCE-2A9ECB2E2C3E}"/>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7F884BD6-A06E-36DB-9175-192FD87643F6}"/>
              </a:ext>
            </a:extLst>
          </p:cNvPr>
          <p:cNvSpPr>
            <a:spLocks noChangeArrowheads="1"/>
          </p:cNvSpPr>
          <p:nvPr/>
        </p:nvSpPr>
        <p:spPr bwMode="auto">
          <a:xfrm>
            <a:off x="332972" y="415695"/>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Last Supper’ by Leonardo Da Vinci, 1498 </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6E76F3F1-66C0-3DA5-7A05-3F979B7812D4}"/>
              </a:ext>
            </a:extLst>
          </p:cNvPr>
          <p:cNvSpPr txBox="1"/>
          <p:nvPr/>
        </p:nvSpPr>
        <p:spPr>
          <a:xfrm>
            <a:off x="6678640" y="3931945"/>
            <a:ext cx="5237856" cy="307777"/>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Advert for ‘The Sopranos’ TV series, 1999 - 2007</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661A6A74-45CA-AF74-80B5-89206FB79AA8}"/>
              </a:ext>
            </a:extLst>
          </p:cNvPr>
          <p:cNvSpPr txBox="1"/>
          <p:nvPr/>
        </p:nvSpPr>
        <p:spPr>
          <a:xfrm>
            <a:off x="555845" y="4707193"/>
            <a:ext cx="11080310" cy="1323439"/>
          </a:xfrm>
          <a:prstGeom prst="rect">
            <a:avLst/>
          </a:prstGeom>
          <a:noFill/>
        </p:spPr>
        <p:txBody>
          <a:bodyPr wrap="square" rtlCol="0">
            <a:spAutoFit/>
          </a:bodyPr>
          <a:lstStyle/>
          <a:p>
            <a:r>
              <a:rPr lang="en-GB" sz="1200" i="1" dirty="0">
                <a:solidFill>
                  <a:schemeClr val="tx1">
                    <a:lumMod val="65000"/>
                    <a:lumOff val="35000"/>
                  </a:schemeClr>
                </a:solidFill>
              </a:rPr>
              <a:t>The Last Supper</a:t>
            </a:r>
            <a:r>
              <a:rPr lang="en-GB" sz="1200" dirty="0">
                <a:solidFill>
                  <a:schemeClr val="tx1">
                    <a:lumMod val="65000"/>
                    <a:lumOff val="35000"/>
                  </a:schemeClr>
                </a:solidFill>
              </a:rPr>
              <a:t> is one of the most iconic works of Renaissance art, depicting Jesus and his disciples seated at a long table. This painting is spiritually and historically significant to high culture. This ad for </a:t>
            </a:r>
            <a:r>
              <a:rPr lang="en-GB" sz="1200" i="1" dirty="0">
                <a:solidFill>
                  <a:schemeClr val="tx1">
                    <a:lumMod val="65000"/>
                    <a:lumOff val="35000"/>
                  </a:schemeClr>
                </a:solidFill>
              </a:rPr>
              <a:t>The Sopranos</a:t>
            </a:r>
            <a:r>
              <a:rPr lang="en-GB" sz="1200" dirty="0">
                <a:solidFill>
                  <a:schemeClr val="tx1">
                    <a:lumMod val="65000"/>
                    <a:lumOff val="35000"/>
                  </a:schemeClr>
                </a:solidFill>
              </a:rPr>
              <a:t> TV series appropriated the same layout, positioning Tony’s mafia family in the same arrangement as da Vinci’s figures. By borrowing the composition of a sacred Christian scene and applying it to a story about organized crime, the mash-up blends high culture religious iconography with low/pop culture television drama. The juxtaposition added layers of meaning: placing characters in the equivalent positions as Jesus’ disciples used allusion to create a buzz around the show – for instance, Judas, seated in the far right of the painting, is Jesus’ betrayer. Will whoever’s sitting in Judas’ place betray Tony in the same way?</a:t>
            </a:r>
          </a:p>
          <a:p>
            <a:endParaRPr lang="en-US" sz="700" dirty="0">
              <a:solidFill>
                <a:schemeClr val="tx1">
                  <a:lumMod val="65000"/>
                  <a:lumOff val="35000"/>
                </a:schemeClr>
              </a:solidFill>
            </a:endParaRPr>
          </a:p>
        </p:txBody>
      </p:sp>
      <p:pic>
        <p:nvPicPr>
          <p:cNvPr id="5" name="Picture 4">
            <a:extLst>
              <a:ext uri="{FF2B5EF4-FFF2-40B4-BE49-F238E27FC236}">
                <a16:creationId xmlns:a16="http://schemas.microsoft.com/office/drawing/2014/main" id="{D08243C0-FA78-E05A-837E-038B12928E79}"/>
              </a:ext>
            </a:extLst>
          </p:cNvPr>
          <p:cNvPicPr>
            <a:picLocks noChangeAspect="1" noChangeArrowheads="1"/>
          </p:cNvPicPr>
          <p:nvPr/>
        </p:nvPicPr>
        <p:blipFill>
          <a:blip r:embed="rId2"/>
          <a:srcRect/>
          <a:stretch/>
        </p:blipFill>
        <p:spPr bwMode="auto">
          <a:xfrm>
            <a:off x="332972" y="1092803"/>
            <a:ext cx="4373856" cy="24644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BCDC3412-ACF6-CF78-8EDF-C0AF4063EE5C}"/>
              </a:ext>
            </a:extLst>
          </p:cNvPr>
          <p:cNvPicPr>
            <a:picLocks noChangeAspect="1" noChangeArrowheads="1"/>
          </p:cNvPicPr>
          <p:nvPr/>
        </p:nvPicPr>
        <p:blipFill>
          <a:blip r:embed="rId3"/>
          <a:srcRect/>
          <a:stretch/>
        </p:blipFill>
        <p:spPr bwMode="auto">
          <a:xfrm>
            <a:off x="4706827" y="1092803"/>
            <a:ext cx="7209669" cy="246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17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F1912-035A-57B2-0B53-BE3DC6705B4D}"/>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3A02DF84-6933-6392-02FC-D3E33B63F1E2}"/>
              </a:ext>
            </a:extLst>
          </p:cNvPr>
          <p:cNvSpPr>
            <a:spLocks noChangeArrowheads="1"/>
          </p:cNvSpPr>
          <p:nvPr/>
        </p:nvSpPr>
        <p:spPr bwMode="auto">
          <a:xfrm>
            <a:off x="722681" y="410335"/>
            <a:ext cx="55695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‘Girl with the Pearl Earring’ by Johannes Vermeer, 1665</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4CBBF775-9310-B437-BF1A-6154E6EE4C3E}"/>
              </a:ext>
            </a:extLst>
          </p:cNvPr>
          <p:cNvSpPr txBox="1"/>
          <p:nvPr/>
        </p:nvSpPr>
        <p:spPr>
          <a:xfrm>
            <a:off x="2196790" y="5663295"/>
            <a:ext cx="5237856" cy="307777"/>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‘Girl with the Pierced Eardrum’ by Banksy, 2014</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BC707307-0B56-357F-E738-B68D4EF7F329}"/>
              </a:ext>
            </a:extLst>
          </p:cNvPr>
          <p:cNvSpPr txBox="1"/>
          <p:nvPr/>
        </p:nvSpPr>
        <p:spPr>
          <a:xfrm>
            <a:off x="7725045" y="3429000"/>
            <a:ext cx="4014440" cy="2231380"/>
          </a:xfrm>
          <a:prstGeom prst="rect">
            <a:avLst/>
          </a:prstGeom>
          <a:noFill/>
        </p:spPr>
        <p:txBody>
          <a:bodyPr wrap="square" rtlCol="0">
            <a:spAutoFit/>
          </a:bodyPr>
          <a:lstStyle/>
          <a:p>
            <a:r>
              <a:rPr lang="en-GB" sz="1200" dirty="0">
                <a:solidFill>
                  <a:schemeClr val="tx1">
                    <a:lumMod val="65000"/>
                    <a:lumOff val="35000"/>
                  </a:schemeClr>
                </a:solidFill>
              </a:rPr>
              <a:t>Called the ‘Mona Lisa of the North’, </a:t>
            </a:r>
            <a:r>
              <a:rPr lang="en-GB" sz="1200" i="1" dirty="0">
                <a:solidFill>
                  <a:schemeClr val="tx1">
                    <a:lumMod val="65000"/>
                    <a:lumOff val="35000"/>
                  </a:schemeClr>
                </a:solidFill>
              </a:rPr>
              <a:t>Girl with a Pearl Earring</a:t>
            </a:r>
            <a:r>
              <a:rPr lang="en-GB" sz="1200" dirty="0">
                <a:solidFill>
                  <a:schemeClr val="tx1">
                    <a:lumMod val="65000"/>
                    <a:lumOff val="35000"/>
                  </a:schemeClr>
                </a:solidFill>
              </a:rPr>
              <a:t> exemplifies high culture art, viewable in museums where location and ticket price restrict access and sophistication of taste restricts appreciation. Banksy, a street artist, reinterprets Vermeer’s classic painting as street art painted on the side of an old warehouse in Bristol, a harbour city in the UK, making it accessible. The mash-up invites viewers to question what counts as ‘art’ and who is allowed to see and appreciate it, critiquing the idea of artistic purity and challenging hierarchies.</a:t>
            </a:r>
          </a:p>
          <a:p>
            <a:endParaRPr lang="en-US" sz="700" dirty="0">
              <a:solidFill>
                <a:schemeClr val="tx1">
                  <a:lumMod val="65000"/>
                  <a:lumOff val="35000"/>
                </a:schemeClr>
              </a:solidFill>
            </a:endParaRPr>
          </a:p>
        </p:txBody>
      </p:sp>
      <p:pic>
        <p:nvPicPr>
          <p:cNvPr id="5" name="Picture 4" descr="A picture containing text, person&#10;&#10;Description automatically generated">
            <a:extLst>
              <a:ext uri="{FF2B5EF4-FFF2-40B4-BE49-F238E27FC236}">
                <a16:creationId xmlns:a16="http://schemas.microsoft.com/office/drawing/2014/main" id="{C3554428-9291-63BE-DCEA-816BF137C161}"/>
              </a:ext>
            </a:extLst>
          </p:cNvPr>
          <p:cNvPicPr>
            <a:picLocks noChangeAspect="1"/>
          </p:cNvPicPr>
          <p:nvPr/>
        </p:nvPicPr>
        <p:blipFill>
          <a:blip r:embed="rId2"/>
          <a:stretch>
            <a:fillRect/>
          </a:stretch>
        </p:blipFill>
        <p:spPr>
          <a:xfrm>
            <a:off x="673780" y="906189"/>
            <a:ext cx="3046019" cy="4569029"/>
          </a:xfrm>
          <a:prstGeom prst="rect">
            <a:avLst/>
          </a:prstGeom>
        </p:spPr>
      </p:pic>
      <p:pic>
        <p:nvPicPr>
          <p:cNvPr id="7" name="Picture 6" descr="A picture containing building, outdoor, graffiti, dirty&#10;&#10;Description automatically generated">
            <a:extLst>
              <a:ext uri="{FF2B5EF4-FFF2-40B4-BE49-F238E27FC236}">
                <a16:creationId xmlns:a16="http://schemas.microsoft.com/office/drawing/2014/main" id="{30B93745-C1A1-336E-640F-CE70D9E4F486}"/>
              </a:ext>
            </a:extLst>
          </p:cNvPr>
          <p:cNvPicPr>
            <a:picLocks noChangeAspect="1"/>
          </p:cNvPicPr>
          <p:nvPr/>
        </p:nvPicPr>
        <p:blipFill rotWithShape="1">
          <a:blip r:embed="rId3"/>
          <a:srcRect l="38660"/>
          <a:stretch/>
        </p:blipFill>
        <p:spPr>
          <a:xfrm>
            <a:off x="3707007" y="917460"/>
            <a:ext cx="3727639" cy="4557758"/>
          </a:xfrm>
          <a:prstGeom prst="rect">
            <a:avLst/>
          </a:prstGeom>
        </p:spPr>
      </p:pic>
    </p:spTree>
    <p:extLst>
      <p:ext uri="{BB962C8B-B14F-4D97-AF65-F5344CB8AC3E}">
        <p14:creationId xmlns:p14="http://schemas.microsoft.com/office/powerpoint/2010/main" val="203183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4E805-C816-8B52-0749-4326B0C30891}"/>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E2218A7D-16A1-A75E-E508-650E89D5D6E1}"/>
              </a:ext>
            </a:extLst>
          </p:cNvPr>
          <p:cNvSpPr>
            <a:spLocks noChangeArrowheads="1"/>
          </p:cNvSpPr>
          <p:nvPr/>
        </p:nvSpPr>
        <p:spPr bwMode="auto">
          <a:xfrm>
            <a:off x="760484" y="400749"/>
            <a:ext cx="55695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MGM Symphony Orchestra Overture, 1954</a:t>
            </a:r>
          </a:p>
          <a:p>
            <a:pPr lvl="0"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a:t>
            </a:r>
            <a:r>
              <a:rPr lang="en-US" altLang="en-US" sz="1400" dirty="0">
                <a:solidFill>
                  <a:schemeClr val="tx1">
                    <a:lumMod val="65000"/>
                    <a:lumOff val="35000"/>
                  </a:schemeClr>
                </a:solidFill>
                <a:latin typeface="Arial" panose="020B0604020202020204" pitchFamily="34" charset="0"/>
                <a:ea typeface="Poppins" pitchFamily="2" charset="77"/>
                <a:hlinkClick r:id="rId2">
                  <a:extLst>
                    <a:ext uri="{A12FA001-AC4F-418D-AE19-62706E023703}">
                      <ahyp:hlinkClr xmlns:ahyp="http://schemas.microsoft.com/office/drawing/2018/hyperlinkcolor" val="tx"/>
                    </a:ext>
                  </a:extLst>
                </a:hlinkClick>
              </a:rPr>
              <a:t>Click the link to watch the performance</a:t>
            </a:r>
            <a:r>
              <a:rPr lang="en-US" altLang="en-US" sz="1400" dirty="0">
                <a:solidFill>
                  <a:schemeClr val="tx1">
                    <a:lumMod val="65000"/>
                    <a:lumOff val="35000"/>
                  </a:schemeClr>
                </a:solidFill>
                <a:latin typeface="Arial" panose="020B0604020202020204" pitchFamily="34" charset="0"/>
                <a:ea typeface="Poppins" pitchFamily="2" charset="77"/>
              </a:rPr>
              <a:t>) </a:t>
            </a:r>
            <a:endParaRPr lang="en-US" altLang="en-US" sz="1400" dirty="0">
              <a:solidFill>
                <a:schemeClr val="tx1">
                  <a:lumMod val="65000"/>
                  <a:lumOff val="35000"/>
                </a:schemeClr>
              </a:solidFill>
              <a:latin typeface="Arial" panose="020B0604020202020204" pitchFamily="34" charset="0"/>
            </a:endParaRPr>
          </a:p>
        </p:txBody>
      </p:sp>
      <p:sp>
        <p:nvSpPr>
          <p:cNvPr id="11" name="TextBox 10">
            <a:extLst>
              <a:ext uri="{FF2B5EF4-FFF2-40B4-BE49-F238E27FC236}">
                <a16:creationId xmlns:a16="http://schemas.microsoft.com/office/drawing/2014/main" id="{374A1750-9FC9-F56D-800D-864F88EED777}"/>
              </a:ext>
            </a:extLst>
          </p:cNvPr>
          <p:cNvSpPr txBox="1"/>
          <p:nvPr/>
        </p:nvSpPr>
        <p:spPr>
          <a:xfrm>
            <a:off x="5717868" y="3919682"/>
            <a:ext cx="5237856" cy="523220"/>
          </a:xfrm>
          <a:prstGeom prst="rect">
            <a:avLst/>
          </a:prstGeom>
          <a:noFill/>
        </p:spPr>
        <p:txBody>
          <a:bodyPr wrap="square">
            <a:spAutoFit/>
          </a:bodyPr>
          <a:lstStyle/>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ea typeface="Poppins" pitchFamily="2" charset="77"/>
              </a:rPr>
              <a:t>‘The Orville’ science fiction TV series, 2019</a:t>
            </a:r>
          </a:p>
          <a:p>
            <a:pPr lvl="0" algn="r" defTabSz="914400" eaLnBrk="0" fontAlgn="base" hangingPunct="0">
              <a:spcBef>
                <a:spcPct val="0"/>
              </a:spcBef>
              <a:spcAft>
                <a:spcPct val="0"/>
              </a:spcAft>
            </a:pPr>
            <a:r>
              <a:rPr lang="en-US" altLang="en-US" sz="1400" dirty="0">
                <a:solidFill>
                  <a:schemeClr val="tx1">
                    <a:lumMod val="65000"/>
                    <a:lumOff val="35000"/>
                  </a:schemeClr>
                </a:solidFill>
                <a:latin typeface="Arial" panose="020B0604020202020204" pitchFamily="34" charset="0"/>
              </a:rPr>
              <a:t>(</a:t>
            </a:r>
            <a:r>
              <a:rPr lang="en-US" altLang="en-US" sz="1400" dirty="0">
                <a:solidFill>
                  <a:schemeClr val="tx1">
                    <a:lumMod val="65000"/>
                    <a:lumOff val="35000"/>
                  </a:schemeClr>
                </a:solidFill>
                <a:latin typeface="Arial" panose="020B0604020202020204" pitchFamily="34" charset="0"/>
                <a:hlinkClick r:id="rId3">
                  <a:extLst>
                    <a:ext uri="{A12FA001-AC4F-418D-AE19-62706E023703}">
                      <ahyp:hlinkClr xmlns:ahyp="http://schemas.microsoft.com/office/drawing/2018/hyperlinkcolor" val="tx"/>
                    </a:ext>
                  </a:extLst>
                </a:hlinkClick>
              </a:rPr>
              <a:t>Click here to watch the scene from the episode</a:t>
            </a:r>
            <a:r>
              <a:rPr lang="en-US" altLang="en-US" sz="1400" dirty="0">
                <a:solidFill>
                  <a:schemeClr val="tx1">
                    <a:lumMod val="65000"/>
                    <a:lumOff val="35000"/>
                  </a:schemeClr>
                </a:solidFill>
                <a:latin typeface="Arial" panose="020B0604020202020204" pitchFamily="34" charset="0"/>
              </a:rPr>
              <a:t>)</a:t>
            </a:r>
            <a:endParaRPr lang="en-US" altLang="en-US" sz="1050" dirty="0">
              <a:solidFill>
                <a:schemeClr val="tx1">
                  <a:lumMod val="65000"/>
                  <a:lumOff val="35000"/>
                </a:schemeClr>
              </a:solidFill>
              <a:latin typeface="Arial" panose="020B0604020202020204" pitchFamily="34" charset="0"/>
            </a:endParaRPr>
          </a:p>
        </p:txBody>
      </p:sp>
      <p:sp>
        <p:nvSpPr>
          <p:cNvPr id="2" name="TextBox 1">
            <a:extLst>
              <a:ext uri="{FF2B5EF4-FFF2-40B4-BE49-F238E27FC236}">
                <a16:creationId xmlns:a16="http://schemas.microsoft.com/office/drawing/2014/main" id="{66FEE9AE-9C61-EBF6-26FB-D541E560FEC5}"/>
              </a:ext>
            </a:extLst>
          </p:cNvPr>
          <p:cNvSpPr txBox="1"/>
          <p:nvPr/>
        </p:nvSpPr>
        <p:spPr>
          <a:xfrm>
            <a:off x="985651" y="4802196"/>
            <a:ext cx="9970073" cy="1077218"/>
          </a:xfrm>
          <a:prstGeom prst="rect">
            <a:avLst/>
          </a:prstGeom>
          <a:noFill/>
        </p:spPr>
        <p:txBody>
          <a:bodyPr wrap="square" rtlCol="0">
            <a:spAutoFit/>
          </a:bodyPr>
          <a:lstStyle/>
          <a:p>
            <a:r>
              <a:rPr lang="en-GB" sz="1200" i="1" dirty="0">
                <a:solidFill>
                  <a:schemeClr val="tx1">
                    <a:lumMod val="65000"/>
                    <a:lumOff val="35000"/>
                  </a:schemeClr>
                </a:solidFill>
              </a:rPr>
              <a:t>The Orville</a:t>
            </a:r>
            <a:r>
              <a:rPr lang="en-GB" sz="1200" dirty="0">
                <a:solidFill>
                  <a:schemeClr val="tx1">
                    <a:lumMod val="65000"/>
                    <a:lumOff val="35000"/>
                  </a:schemeClr>
                </a:solidFill>
              </a:rPr>
              <a:t> is a science fiction TV series known for its futuristic setting and comedic tone. Yet an extended scene features a full symphonic orchestra performing live. This episode introduces an element of high culture (classical music) into a genre typically associated with popular entertainment and action. By mashing together the elite artistic form of symphonic music with the accessible, mass-market appeal of science fiction television, </a:t>
            </a:r>
            <a:r>
              <a:rPr lang="en-GB" sz="1200" i="1" dirty="0">
                <a:solidFill>
                  <a:schemeClr val="tx1">
                    <a:lumMod val="65000"/>
                    <a:lumOff val="35000"/>
                  </a:schemeClr>
                </a:solidFill>
              </a:rPr>
              <a:t>The Orville</a:t>
            </a:r>
            <a:r>
              <a:rPr lang="en-GB" sz="1200" dirty="0">
                <a:solidFill>
                  <a:schemeClr val="tx1">
                    <a:lumMod val="65000"/>
                    <a:lumOff val="35000"/>
                  </a:schemeClr>
                </a:solidFill>
              </a:rPr>
              <a:t> demonstrates how cultural hierarchies can be subverted, bringing a ‘richer’ orchestral performance to a different audience.</a:t>
            </a:r>
          </a:p>
          <a:p>
            <a:endParaRPr lang="en-US" sz="400" dirty="0">
              <a:solidFill>
                <a:schemeClr val="tx1">
                  <a:lumMod val="65000"/>
                  <a:lumOff val="35000"/>
                </a:schemeClr>
              </a:solidFill>
            </a:endParaRPr>
          </a:p>
        </p:txBody>
      </p:sp>
      <p:pic>
        <p:nvPicPr>
          <p:cNvPr id="3" name="Picture 4">
            <a:extLst>
              <a:ext uri="{FF2B5EF4-FFF2-40B4-BE49-F238E27FC236}">
                <a16:creationId xmlns:a16="http://schemas.microsoft.com/office/drawing/2014/main" id="{E29D1751-C09D-CEA2-E137-D27CEC37846D}"/>
              </a:ext>
            </a:extLst>
          </p:cNvPr>
          <p:cNvPicPr>
            <a:picLocks noChangeAspect="1" noChangeArrowheads="1"/>
          </p:cNvPicPr>
          <p:nvPr/>
        </p:nvPicPr>
        <p:blipFill>
          <a:blip r:embed="rId4"/>
          <a:srcRect/>
          <a:stretch/>
        </p:blipFill>
        <p:spPr bwMode="auto">
          <a:xfrm>
            <a:off x="901877" y="1092802"/>
            <a:ext cx="6176645" cy="25625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2215D05-8288-8AFA-C146-6765A56B3B10}"/>
              </a:ext>
            </a:extLst>
          </p:cNvPr>
          <p:cNvPicPr>
            <a:picLocks noChangeAspect="1" noChangeArrowheads="1"/>
          </p:cNvPicPr>
          <p:nvPr/>
        </p:nvPicPr>
        <p:blipFill>
          <a:blip r:embed="rId5"/>
          <a:srcRect/>
          <a:stretch/>
        </p:blipFill>
        <p:spPr bwMode="auto">
          <a:xfrm>
            <a:off x="7078522" y="1092802"/>
            <a:ext cx="3877202" cy="2562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844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CCE6C-805F-EA86-36C4-7E76E53F3DEC}"/>
              </a:ext>
            </a:extLst>
          </p:cNvPr>
          <p:cNvSpPr>
            <a:spLocks noGrp="1"/>
          </p:cNvSpPr>
          <p:nvPr>
            <p:ph type="title"/>
          </p:nvPr>
        </p:nvSpPr>
        <p:spPr>
          <a:xfrm>
            <a:off x="1177007" y="199224"/>
            <a:ext cx="5929422" cy="875479"/>
          </a:xfrm>
        </p:spPr>
        <p:txBody>
          <a:bodyPr>
            <a:normAutofit/>
          </a:bodyPr>
          <a:lstStyle/>
          <a:p>
            <a:pPr algn="ctr"/>
            <a:r>
              <a:rPr lang="en-US" sz="4000" dirty="0">
                <a:solidFill>
                  <a:schemeClr val="tx1">
                    <a:lumMod val="65000"/>
                    <a:lumOff val="35000"/>
                  </a:schemeClr>
                </a:solidFill>
              </a:rPr>
              <a:t>Conclusion</a:t>
            </a:r>
          </a:p>
        </p:txBody>
      </p:sp>
      <p:sp>
        <p:nvSpPr>
          <p:cNvPr id="3" name="Content Placeholder 2">
            <a:extLst>
              <a:ext uri="{FF2B5EF4-FFF2-40B4-BE49-F238E27FC236}">
                <a16:creationId xmlns:a16="http://schemas.microsoft.com/office/drawing/2014/main" id="{4EF24F5B-3908-52BA-D80D-9523BD0CB20E}"/>
              </a:ext>
            </a:extLst>
          </p:cNvPr>
          <p:cNvSpPr>
            <a:spLocks noGrp="1"/>
          </p:cNvSpPr>
          <p:nvPr>
            <p:ph idx="1"/>
          </p:nvPr>
        </p:nvSpPr>
        <p:spPr>
          <a:xfrm>
            <a:off x="973777" y="1273926"/>
            <a:ext cx="6335882" cy="4736234"/>
          </a:xfrm>
        </p:spPr>
        <p:txBody>
          <a:bodyPr>
            <a:normAutofit/>
          </a:bodyPr>
          <a:lstStyle/>
          <a:p>
            <a:pPr marL="0" indent="0">
              <a:lnSpc>
                <a:spcPct val="130000"/>
              </a:lnSpc>
              <a:buNone/>
            </a:pPr>
            <a:r>
              <a:rPr lang="en-GB" sz="1400" dirty="0">
                <a:solidFill>
                  <a:schemeClr val="tx1">
                    <a:lumMod val="65000"/>
                    <a:lumOff val="35000"/>
                  </a:schemeClr>
                </a:solidFill>
              </a:rPr>
              <a:t>Across all these examples, high-cultural forms and symbols are far more accessible</a:t>
            </a:r>
            <a:r>
              <a:rPr lang="en-GB" sz="1400" b="1" dirty="0">
                <a:solidFill>
                  <a:schemeClr val="tx1">
                    <a:lumMod val="65000"/>
                    <a:lumOff val="35000"/>
                  </a:schemeClr>
                </a:solidFill>
              </a:rPr>
              <a:t> </a:t>
            </a:r>
            <a:r>
              <a:rPr lang="en-GB" sz="1400" dirty="0">
                <a:solidFill>
                  <a:schemeClr val="tx1">
                    <a:lumMod val="65000"/>
                    <a:lumOff val="35000"/>
                  </a:schemeClr>
                </a:solidFill>
              </a:rPr>
              <a:t>than gatekeeping narratives suggest, and so-called ‘popular’ audiences are fully capable of appreciating high art when presented in familiar media. In this way, culture mash-ups act as bridges. They carry the prestige signals and techniques of high culture into spaces where broad audiences gather, like cinemas, streaming platforms, social media feeds, billboards, bars, and streets. Mash-ups disrupt stereotypes about taste and intellectual capacity. The assumption that only elite, formally trained viewers can understand art collapses when a sci‑fi audience is moved by a symphonic score, or when a mainstream heist film plays with surrealist iconography to convey themes of identity and deception. Likewise, a street mural that riffs on Vermeer does not merely popularize the original; it poses questions of beauty and power to everyday passersby, letting them join artistic debates historically confined to galleries. When a TV ad adopts the </a:t>
            </a:r>
            <a:r>
              <a:rPr lang="en-GB" sz="1400" i="1" dirty="0">
                <a:solidFill>
                  <a:schemeClr val="tx1">
                    <a:lumMod val="65000"/>
                    <a:lumOff val="35000"/>
                  </a:schemeClr>
                </a:solidFill>
              </a:rPr>
              <a:t>Last Supper</a:t>
            </a:r>
            <a:r>
              <a:rPr lang="en-GB" sz="1400" dirty="0">
                <a:solidFill>
                  <a:schemeClr val="tx1">
                    <a:lumMod val="65000"/>
                    <a:lumOff val="35000"/>
                  </a:schemeClr>
                </a:solidFill>
              </a:rPr>
              <a:t> composition, audiences intuitively grasp themes of loyalty, betrayal, and religion, demonstrating that popular audiences can be readers of culture too. All this challenges the hierarchy that equates cost, venue, and exclusivity with value.</a:t>
            </a:r>
          </a:p>
          <a:p>
            <a:pPr>
              <a:lnSpc>
                <a:spcPct val="110000"/>
              </a:lnSpc>
            </a:pPr>
            <a:endParaRPr lang="en-US" sz="1100" dirty="0"/>
          </a:p>
        </p:txBody>
      </p:sp>
      <p:sp>
        <p:nvSpPr>
          <p:cNvPr id="12" name="Rectangle 11">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ith a skeleton face&#10;&#10;AI-generated content may be incorrect.">
            <a:extLst>
              <a:ext uri="{FF2B5EF4-FFF2-40B4-BE49-F238E27FC236}">
                <a16:creationId xmlns:a16="http://schemas.microsoft.com/office/drawing/2014/main" id="{4A94CBFC-1DA7-A72C-EA75-9BFE2A7EC378}"/>
              </a:ext>
            </a:extLst>
          </p:cNvPr>
          <p:cNvPicPr>
            <a:picLocks noChangeAspect="1"/>
          </p:cNvPicPr>
          <p:nvPr/>
        </p:nvPicPr>
        <p:blipFill>
          <a:blip r:embed="rId2"/>
          <a:srcRect r="1727" b="-2"/>
          <a:stretch>
            <a:fillRect/>
          </a:stretch>
        </p:blipFill>
        <p:spPr>
          <a:xfrm>
            <a:off x="8115300" y="-12515"/>
            <a:ext cx="4076700" cy="6418631"/>
          </a:xfrm>
          <a:prstGeom prst="rect">
            <a:avLst/>
          </a:prstGeom>
        </p:spPr>
      </p:pic>
    </p:spTree>
    <p:extLst>
      <p:ext uri="{BB962C8B-B14F-4D97-AF65-F5344CB8AC3E}">
        <p14:creationId xmlns:p14="http://schemas.microsoft.com/office/powerpoint/2010/main" val="655829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CC98-D4FF-55AE-7B2A-9356053E34E4}"/>
              </a:ext>
            </a:extLst>
          </p:cNvPr>
          <p:cNvSpPr>
            <a:spLocks noGrp="1"/>
          </p:cNvSpPr>
          <p:nvPr>
            <p:ph type="title"/>
          </p:nvPr>
        </p:nvSpPr>
        <p:spPr>
          <a:xfrm>
            <a:off x="975360" y="371103"/>
            <a:ext cx="10241280" cy="854311"/>
          </a:xfrm>
        </p:spPr>
        <p:txBody>
          <a:bodyPr/>
          <a:lstStyle/>
          <a:p>
            <a:pPr algn="ctr"/>
            <a:r>
              <a:rPr lang="en-US" dirty="0">
                <a:solidFill>
                  <a:schemeClr val="tx1">
                    <a:lumMod val="65000"/>
                    <a:lumOff val="35000"/>
                  </a:schemeClr>
                </a:solidFill>
              </a:rPr>
              <a:t>Activity: culture clash</a:t>
            </a:r>
          </a:p>
        </p:txBody>
      </p:sp>
      <p:sp>
        <p:nvSpPr>
          <p:cNvPr id="3" name="Content Placeholder 2">
            <a:extLst>
              <a:ext uri="{FF2B5EF4-FFF2-40B4-BE49-F238E27FC236}">
                <a16:creationId xmlns:a16="http://schemas.microsoft.com/office/drawing/2014/main" id="{72A3FD96-E124-0454-8266-7364590C1EDC}"/>
              </a:ext>
            </a:extLst>
          </p:cNvPr>
          <p:cNvSpPr>
            <a:spLocks noGrp="1"/>
          </p:cNvSpPr>
          <p:nvPr>
            <p:ph idx="1"/>
          </p:nvPr>
        </p:nvSpPr>
        <p:spPr>
          <a:xfrm>
            <a:off x="975360" y="1601625"/>
            <a:ext cx="10241280" cy="2685367"/>
          </a:xfrm>
        </p:spPr>
        <p:txBody>
          <a:bodyPr>
            <a:normAutofit/>
          </a:bodyPr>
          <a:lstStyle/>
          <a:p>
            <a:pPr marL="0" indent="0">
              <a:buNone/>
            </a:pPr>
            <a:r>
              <a:rPr lang="en-GB" sz="1800" dirty="0">
                <a:solidFill>
                  <a:schemeClr val="tx1">
                    <a:lumMod val="65000"/>
                    <a:lumOff val="35000"/>
                  </a:schemeClr>
                </a:solidFill>
              </a:rPr>
              <a:t>In the categories below, brainstorm one example of high culture something traditionally associated with prestige, exclusivity, or refinement) alongside one example of low culture, which is typically popular, accessible, and mass-market. As a bonus challenge, can you think of or imagine a mash-up? For example, in film, high culture might be art-house cinema or historical biopics (</a:t>
            </a:r>
            <a:r>
              <a:rPr lang="en-GB" sz="1800" i="1" dirty="0">
                <a:solidFill>
                  <a:schemeClr val="tx1">
                    <a:lumMod val="65000"/>
                    <a:lumOff val="35000"/>
                  </a:schemeClr>
                </a:solidFill>
              </a:rPr>
              <a:t>Citizen Kane</a:t>
            </a:r>
            <a:r>
              <a:rPr lang="en-GB" sz="1800" dirty="0">
                <a:solidFill>
                  <a:schemeClr val="tx1">
                    <a:lumMod val="65000"/>
                    <a:lumOff val="35000"/>
                  </a:schemeClr>
                </a:solidFill>
              </a:rPr>
              <a:t>, for instance). Low culture would be action blockbusters (like </a:t>
            </a:r>
            <a:r>
              <a:rPr lang="en-GB" sz="1800" i="1" dirty="0">
                <a:solidFill>
                  <a:schemeClr val="tx1">
                    <a:lumMod val="65000"/>
                    <a:lumOff val="35000"/>
                  </a:schemeClr>
                </a:solidFill>
              </a:rPr>
              <a:t>Fast &amp; Furious</a:t>
            </a:r>
            <a:r>
              <a:rPr lang="en-GB" sz="1800" dirty="0">
                <a:solidFill>
                  <a:schemeClr val="tx1">
                    <a:lumMod val="65000"/>
                    <a:lumOff val="35000"/>
                  </a:schemeClr>
                </a:solidFill>
              </a:rPr>
              <a:t>). A mash-up might be Baz Luhrmann’s </a:t>
            </a:r>
            <a:r>
              <a:rPr lang="en-GB" sz="1800" i="1" dirty="0">
                <a:solidFill>
                  <a:schemeClr val="tx1">
                    <a:lumMod val="65000"/>
                    <a:lumOff val="35000"/>
                  </a:schemeClr>
                </a:solidFill>
              </a:rPr>
              <a:t>Romeo + Juliet</a:t>
            </a:r>
            <a:r>
              <a:rPr lang="en-GB" sz="1800" dirty="0">
                <a:solidFill>
                  <a:schemeClr val="tx1">
                    <a:lumMod val="65000"/>
                    <a:lumOff val="35000"/>
                  </a:schemeClr>
                </a:solidFill>
              </a:rPr>
              <a:t>, which blends Shakespearean language with modern action visuals. How many of these categories can you cover?</a:t>
            </a:r>
          </a:p>
          <a:p>
            <a:endParaRPr lang="en-GB" dirty="0"/>
          </a:p>
          <a:p>
            <a:pPr marL="457200" indent="-457200">
              <a:buFont typeface="+mj-lt"/>
              <a:buAutoNum type="arabicPeriod"/>
            </a:pPr>
            <a:endParaRPr lang="en-GB" dirty="0"/>
          </a:p>
        </p:txBody>
      </p:sp>
      <p:sp>
        <p:nvSpPr>
          <p:cNvPr id="6" name="TextBox 5">
            <a:extLst>
              <a:ext uri="{FF2B5EF4-FFF2-40B4-BE49-F238E27FC236}">
                <a16:creationId xmlns:a16="http://schemas.microsoft.com/office/drawing/2014/main" id="{F1502CD0-9EAF-0BD7-4C9A-58C709D07B61}"/>
              </a:ext>
            </a:extLst>
          </p:cNvPr>
          <p:cNvSpPr txBox="1"/>
          <p:nvPr/>
        </p:nvSpPr>
        <p:spPr>
          <a:xfrm>
            <a:off x="2143496" y="4286992"/>
            <a:ext cx="7905008" cy="2031325"/>
          </a:xfrm>
          <a:prstGeom prst="rect">
            <a:avLst/>
          </a:prstGeom>
          <a:noFill/>
        </p:spPr>
        <p:txBody>
          <a:bodyPr wrap="square" numCol="3" rtlCol="0">
            <a:spAutoFit/>
          </a:bodyPr>
          <a:lstStyle/>
          <a:p>
            <a:pPr lvl="2"/>
            <a:r>
              <a:rPr lang="en-GB" dirty="0">
                <a:solidFill>
                  <a:schemeClr val="tx1">
                    <a:lumMod val="65000"/>
                    <a:lumOff val="35000"/>
                  </a:schemeClr>
                </a:solidFill>
              </a:rPr>
              <a:t>1. Reading</a:t>
            </a:r>
          </a:p>
          <a:p>
            <a:pPr lvl="2"/>
            <a:r>
              <a:rPr lang="en-GB" dirty="0">
                <a:solidFill>
                  <a:schemeClr val="tx1">
                    <a:lumMod val="65000"/>
                    <a:lumOff val="35000"/>
                  </a:schemeClr>
                </a:solidFill>
              </a:rPr>
              <a:t>2. Film</a:t>
            </a:r>
          </a:p>
          <a:p>
            <a:pPr lvl="2"/>
            <a:r>
              <a:rPr lang="en-GB" dirty="0">
                <a:solidFill>
                  <a:schemeClr val="tx1">
                    <a:lumMod val="65000"/>
                    <a:lumOff val="35000"/>
                  </a:schemeClr>
                </a:solidFill>
              </a:rPr>
              <a:t>3. TV</a:t>
            </a:r>
          </a:p>
          <a:p>
            <a:pPr lvl="2"/>
            <a:endParaRPr lang="en-GB" dirty="0">
              <a:solidFill>
                <a:schemeClr val="tx1">
                  <a:lumMod val="65000"/>
                  <a:lumOff val="35000"/>
                </a:schemeClr>
              </a:solidFill>
            </a:endParaRPr>
          </a:p>
          <a:p>
            <a:pPr lvl="2"/>
            <a:endParaRPr lang="en-GB" dirty="0">
              <a:solidFill>
                <a:schemeClr val="tx1">
                  <a:lumMod val="65000"/>
                  <a:lumOff val="35000"/>
                </a:schemeClr>
              </a:solidFill>
            </a:endParaRPr>
          </a:p>
          <a:p>
            <a:pPr lvl="2"/>
            <a:endParaRPr lang="en-GB" dirty="0">
              <a:solidFill>
                <a:schemeClr val="tx1">
                  <a:lumMod val="65000"/>
                  <a:lumOff val="35000"/>
                </a:schemeClr>
              </a:solidFill>
            </a:endParaRPr>
          </a:p>
          <a:p>
            <a:pPr lvl="2"/>
            <a:endParaRPr lang="en-GB" dirty="0">
              <a:solidFill>
                <a:schemeClr val="tx1">
                  <a:lumMod val="65000"/>
                  <a:lumOff val="35000"/>
                </a:schemeClr>
              </a:solidFill>
            </a:endParaRPr>
          </a:p>
          <a:p>
            <a:pPr lvl="2"/>
            <a:r>
              <a:rPr lang="en-GB" dirty="0">
                <a:solidFill>
                  <a:schemeClr val="tx1">
                    <a:lumMod val="65000"/>
                    <a:lumOff val="35000"/>
                  </a:schemeClr>
                </a:solidFill>
              </a:rPr>
              <a:t>4. Art</a:t>
            </a:r>
          </a:p>
          <a:p>
            <a:pPr lvl="2"/>
            <a:r>
              <a:rPr lang="en-GB" dirty="0">
                <a:solidFill>
                  <a:schemeClr val="tx1">
                    <a:lumMod val="65000"/>
                    <a:lumOff val="35000"/>
                  </a:schemeClr>
                </a:solidFill>
              </a:rPr>
              <a:t>5. Music</a:t>
            </a:r>
          </a:p>
          <a:p>
            <a:pPr lvl="2"/>
            <a:r>
              <a:rPr lang="en-GB" dirty="0">
                <a:solidFill>
                  <a:schemeClr val="tx1">
                    <a:lumMod val="65000"/>
                    <a:lumOff val="35000"/>
                  </a:schemeClr>
                </a:solidFill>
              </a:rPr>
              <a:t>6. Fashion</a:t>
            </a:r>
          </a:p>
          <a:p>
            <a:pPr lvl="2"/>
            <a:endParaRPr lang="en-GB" dirty="0">
              <a:solidFill>
                <a:schemeClr val="tx1">
                  <a:lumMod val="65000"/>
                  <a:lumOff val="35000"/>
                </a:schemeClr>
              </a:solidFill>
            </a:endParaRPr>
          </a:p>
          <a:p>
            <a:pPr lvl="2"/>
            <a:endParaRPr lang="en-GB" dirty="0">
              <a:solidFill>
                <a:schemeClr val="tx1">
                  <a:lumMod val="65000"/>
                  <a:lumOff val="35000"/>
                </a:schemeClr>
              </a:solidFill>
            </a:endParaRPr>
          </a:p>
          <a:p>
            <a:pPr lvl="2"/>
            <a:endParaRPr lang="en-GB" dirty="0">
              <a:solidFill>
                <a:schemeClr val="tx1">
                  <a:lumMod val="65000"/>
                  <a:lumOff val="35000"/>
                </a:schemeClr>
              </a:solidFill>
            </a:endParaRPr>
          </a:p>
          <a:p>
            <a:pPr lvl="2"/>
            <a:endParaRPr lang="en-GB" dirty="0">
              <a:solidFill>
                <a:schemeClr val="tx1">
                  <a:lumMod val="65000"/>
                  <a:lumOff val="35000"/>
                </a:schemeClr>
              </a:solidFill>
            </a:endParaRPr>
          </a:p>
          <a:p>
            <a:pPr lvl="2"/>
            <a:r>
              <a:rPr lang="en-GB" dirty="0">
                <a:solidFill>
                  <a:schemeClr val="tx1">
                    <a:lumMod val="65000"/>
                    <a:lumOff val="35000"/>
                  </a:schemeClr>
                </a:solidFill>
              </a:rPr>
              <a:t>7. Food</a:t>
            </a:r>
          </a:p>
          <a:p>
            <a:pPr lvl="2"/>
            <a:r>
              <a:rPr lang="en-GB" dirty="0">
                <a:solidFill>
                  <a:schemeClr val="tx1">
                    <a:lumMod val="65000"/>
                    <a:lumOff val="35000"/>
                  </a:schemeClr>
                </a:solidFill>
              </a:rPr>
              <a:t>8. Theatre</a:t>
            </a:r>
          </a:p>
          <a:p>
            <a:pPr lvl="2"/>
            <a:r>
              <a:rPr lang="en-GB" dirty="0">
                <a:solidFill>
                  <a:schemeClr val="tx1">
                    <a:lumMod val="65000"/>
                    <a:lumOff val="35000"/>
                  </a:schemeClr>
                </a:solidFill>
              </a:rPr>
              <a:t>9. Digital Media</a:t>
            </a:r>
          </a:p>
          <a:p>
            <a:endParaRPr lang="en-US" dirty="0">
              <a:solidFill>
                <a:schemeClr val="tx1">
                  <a:lumMod val="65000"/>
                  <a:lumOff val="35000"/>
                </a:schemeClr>
              </a:solidFill>
            </a:endParaRPr>
          </a:p>
        </p:txBody>
      </p:sp>
    </p:spTree>
    <p:extLst>
      <p:ext uri="{BB962C8B-B14F-4D97-AF65-F5344CB8AC3E}">
        <p14:creationId xmlns:p14="http://schemas.microsoft.com/office/powerpoint/2010/main" val="3084729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304B81-546E-007A-115F-EF07D412C5BC}"/>
              </a:ext>
            </a:extLst>
          </p:cNvPr>
          <p:cNvSpPr>
            <a:spLocks noGrp="1"/>
          </p:cNvSpPr>
          <p:nvPr>
            <p:ph type="title"/>
          </p:nvPr>
        </p:nvSpPr>
        <p:spPr>
          <a:xfrm>
            <a:off x="1371598" y="462743"/>
            <a:ext cx="5327375" cy="1560022"/>
          </a:xfrm>
        </p:spPr>
        <p:txBody>
          <a:bodyPr vert="horz" lIns="0" tIns="0" rIns="0" bIns="0" rtlCol="0" anchor="b">
            <a:normAutofit/>
          </a:bodyPr>
          <a:lstStyle/>
          <a:p>
            <a:r>
              <a:rPr lang="en-US" spc="750" dirty="0">
                <a:solidFill>
                  <a:schemeClr val="tx1">
                    <a:lumMod val="65000"/>
                    <a:lumOff val="35000"/>
                  </a:schemeClr>
                </a:solidFill>
              </a:rPr>
              <a:t>Reflection question</a:t>
            </a:r>
          </a:p>
        </p:txBody>
      </p:sp>
      <p:sp>
        <p:nvSpPr>
          <p:cNvPr id="3" name="Content Placeholder 2">
            <a:extLst>
              <a:ext uri="{FF2B5EF4-FFF2-40B4-BE49-F238E27FC236}">
                <a16:creationId xmlns:a16="http://schemas.microsoft.com/office/drawing/2014/main" id="{FB348BDE-A046-0B69-89EC-63B6F96BF0F2}"/>
              </a:ext>
            </a:extLst>
          </p:cNvPr>
          <p:cNvSpPr>
            <a:spLocks noGrp="1"/>
          </p:cNvSpPr>
          <p:nvPr>
            <p:ph idx="1"/>
          </p:nvPr>
        </p:nvSpPr>
        <p:spPr>
          <a:xfrm>
            <a:off x="1371600" y="2279374"/>
            <a:ext cx="5327373" cy="3601436"/>
          </a:xfrm>
        </p:spPr>
        <p:txBody>
          <a:bodyPr vert="horz" lIns="0" tIns="0" rIns="0" bIns="0" rtlCol="0">
            <a:normAutofit/>
          </a:bodyPr>
          <a:lstStyle/>
          <a:p>
            <a:pPr marL="0" indent="0">
              <a:buNone/>
            </a:pPr>
            <a:r>
              <a:rPr lang="en-US" sz="1600" b="1" cap="all" spc="600" dirty="0">
                <a:solidFill>
                  <a:schemeClr val="tx1">
                    <a:lumMod val="65000"/>
                    <a:lumOff val="35000"/>
                  </a:schemeClr>
                </a:solidFill>
              </a:rPr>
              <a:t>How do cultural mash-ups challenge the idea that art is only for the elite?</a:t>
            </a:r>
          </a:p>
          <a:p>
            <a:pPr marL="0" indent="0">
              <a:buNone/>
            </a:pPr>
            <a:endParaRPr lang="en-US" sz="1600" b="1" cap="all" spc="600" dirty="0"/>
          </a:p>
        </p:txBody>
      </p:sp>
      <p:sp>
        <p:nvSpPr>
          <p:cNvPr id="27" name="Rectangle 26">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Questions">
            <a:extLst>
              <a:ext uri="{FF2B5EF4-FFF2-40B4-BE49-F238E27FC236}">
                <a16:creationId xmlns:a16="http://schemas.microsoft.com/office/drawing/2014/main" id="{0AE8AFD1-FC06-723D-048B-CC161F1F93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9796" y="1028699"/>
            <a:ext cx="4076701" cy="4076701"/>
          </a:xfrm>
          <a:prstGeom prst="rect">
            <a:avLst/>
          </a:prstGeom>
        </p:spPr>
      </p:pic>
    </p:spTree>
    <p:extLst>
      <p:ext uri="{BB962C8B-B14F-4D97-AF65-F5344CB8AC3E}">
        <p14:creationId xmlns:p14="http://schemas.microsoft.com/office/powerpoint/2010/main" val="965964226"/>
      </p:ext>
    </p:extLst>
  </p:cSld>
  <p:clrMapOvr>
    <a:masterClrMapping/>
  </p:clrMapOvr>
</p:sld>
</file>

<file path=ppt/theme/theme1.xml><?xml version="1.0" encoding="utf-8"?>
<a:theme xmlns:a="http://schemas.openxmlformats.org/drawingml/2006/main" name="GradientRiseVTI">
  <a:themeElements>
    <a:clrScheme name="AnalogousFromRegularSeedLeftStep">
      <a:dk1>
        <a:srgbClr val="000000"/>
      </a:dk1>
      <a:lt1>
        <a:srgbClr val="FFFFFF"/>
      </a:lt1>
      <a:dk2>
        <a:srgbClr val="1A1633"/>
      </a:dk2>
      <a:lt2>
        <a:srgbClr val="F1F0F3"/>
      </a:lt2>
      <a:accent1>
        <a:srgbClr val="7CB11F"/>
      </a:accent1>
      <a:accent2>
        <a:srgbClr val="ACA413"/>
      </a:accent2>
      <a:accent3>
        <a:srgbClr val="E68A23"/>
      </a:accent3>
      <a:accent4>
        <a:srgbClr val="D52D17"/>
      </a:accent4>
      <a:accent5>
        <a:srgbClr val="E72963"/>
      </a:accent5>
      <a:accent6>
        <a:srgbClr val="D517A0"/>
      </a:accent6>
      <a:hlink>
        <a:srgbClr val="794FC4"/>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emplate>{F68ADFAF-3A55-BD4F-AA36-5FF992BF997C}tf10001061</Template>
  <TotalTime>2042</TotalTime>
  <Words>2270</Words>
  <Application>Microsoft Macintosh PowerPoint</Application>
  <PresentationFormat>Widescreen</PresentationFormat>
  <Paragraphs>64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Avenir Next LT Pro</vt:lpstr>
      <vt:lpstr>GradientRiseVTI</vt:lpstr>
      <vt:lpstr>Cultural Mash-ups</vt:lpstr>
      <vt:lpstr>high Culture</vt:lpstr>
      <vt:lpstr>Low Culture</vt:lpstr>
      <vt:lpstr>Mash-ups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Activity: culture clash</vt:lpstr>
      <vt:lpstr>Reflection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IB</dc:title>
  <dc:creator>Lucy O'Neill</dc:creator>
  <cp:lastModifiedBy>Doug Sillett</cp:lastModifiedBy>
  <cp:revision>38</cp:revision>
  <dcterms:created xsi:type="dcterms:W3CDTF">2022-05-23T05:11:07Z</dcterms:created>
  <dcterms:modified xsi:type="dcterms:W3CDTF">2026-01-04T04:49:21Z</dcterms:modified>
</cp:coreProperties>
</file>