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6" r:id="rId10"/>
    <p:sldId id="267" r:id="rId11"/>
    <p:sldId id="269"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19"/>
    <p:restoredTop sz="94699"/>
  </p:normalViewPr>
  <p:slideViewPr>
    <p:cSldViewPr snapToGrid="0">
      <p:cViewPr varScale="1">
        <p:scale>
          <a:sx n="86" d="100"/>
          <a:sy n="86" d="100"/>
        </p:scale>
        <p:origin x="224" y="8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D368DC-8B6A-B645-A5BF-5A676A9A2989}" type="datetimeFigureOut">
              <a:rPr lang="en-US" smtClean="0"/>
              <a:t>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6F8147-2384-9A4F-9681-05CC9E48C9A7}" type="slidenum">
              <a:rPr lang="en-US" smtClean="0"/>
              <a:t>‹#›</a:t>
            </a:fld>
            <a:endParaRPr lang="en-US"/>
          </a:p>
        </p:txBody>
      </p:sp>
    </p:spTree>
    <p:extLst>
      <p:ext uri="{BB962C8B-B14F-4D97-AF65-F5344CB8AC3E}">
        <p14:creationId xmlns:p14="http://schemas.microsoft.com/office/powerpoint/2010/main" val="273365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F8147-2384-9A4F-9681-05CC9E48C9A7}" type="slidenum">
              <a:rPr lang="en-US" smtClean="0"/>
              <a:t>12</a:t>
            </a:fld>
            <a:endParaRPr lang="en-US"/>
          </a:p>
        </p:txBody>
      </p:sp>
    </p:spTree>
    <p:extLst>
      <p:ext uri="{BB962C8B-B14F-4D97-AF65-F5344CB8AC3E}">
        <p14:creationId xmlns:p14="http://schemas.microsoft.com/office/powerpoint/2010/main" val="1020826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55F9D-F276-7228-7391-C5086C815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9A8411-9D68-8C49-ECBC-FD8D82FD7B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4BBBD-4591-9212-60D8-8B9BF00C46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9E8F8B-0FA1-31A8-4C50-A7446B471A9B}"/>
              </a:ext>
            </a:extLst>
          </p:cNvPr>
          <p:cNvSpPr>
            <a:spLocks noGrp="1"/>
          </p:cNvSpPr>
          <p:nvPr>
            <p:ph type="sldNum" sz="quarter" idx="5"/>
          </p:nvPr>
        </p:nvSpPr>
        <p:spPr/>
        <p:txBody>
          <a:bodyPr/>
          <a:lstStyle/>
          <a:p>
            <a:fld id="{176F8147-2384-9A4F-9681-05CC9E48C9A7}" type="slidenum">
              <a:rPr lang="en-US" smtClean="0"/>
              <a:t>15</a:t>
            </a:fld>
            <a:endParaRPr lang="en-US"/>
          </a:p>
        </p:txBody>
      </p:sp>
    </p:spTree>
    <p:extLst>
      <p:ext uri="{BB962C8B-B14F-4D97-AF65-F5344CB8AC3E}">
        <p14:creationId xmlns:p14="http://schemas.microsoft.com/office/powerpoint/2010/main" val="3223298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7E618-8E56-978A-84C3-AE6C2484A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95D037-15E7-9C8D-A8D6-BD411B1DB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98D8EF-D7CD-C509-D378-906A69B9A3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D8AB72-A7E9-DB17-D556-08B7A45F0531}"/>
              </a:ext>
            </a:extLst>
          </p:cNvPr>
          <p:cNvSpPr>
            <a:spLocks noGrp="1"/>
          </p:cNvSpPr>
          <p:nvPr>
            <p:ph type="sldNum" sz="quarter" idx="5"/>
          </p:nvPr>
        </p:nvSpPr>
        <p:spPr/>
        <p:txBody>
          <a:bodyPr/>
          <a:lstStyle/>
          <a:p>
            <a:fld id="{176F8147-2384-9A4F-9681-05CC9E48C9A7}" type="slidenum">
              <a:rPr lang="en-US" smtClean="0"/>
              <a:t>18</a:t>
            </a:fld>
            <a:endParaRPr lang="en-US"/>
          </a:p>
        </p:txBody>
      </p:sp>
    </p:spTree>
    <p:extLst>
      <p:ext uri="{BB962C8B-B14F-4D97-AF65-F5344CB8AC3E}">
        <p14:creationId xmlns:p14="http://schemas.microsoft.com/office/powerpoint/2010/main" val="3217304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3BC73-D919-9AF8-0F05-8F3DD208F7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DECA7D-7411-F6DC-94EC-2C50652C9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4940C2-BCB8-717F-7DAC-9C40B70937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903F65-C504-9EEF-3D20-A0EB5559D4DB}"/>
              </a:ext>
            </a:extLst>
          </p:cNvPr>
          <p:cNvSpPr>
            <a:spLocks noGrp="1"/>
          </p:cNvSpPr>
          <p:nvPr>
            <p:ph type="sldNum" sz="quarter" idx="5"/>
          </p:nvPr>
        </p:nvSpPr>
        <p:spPr/>
        <p:txBody>
          <a:bodyPr/>
          <a:lstStyle/>
          <a:p>
            <a:fld id="{176F8147-2384-9A4F-9681-05CC9E48C9A7}" type="slidenum">
              <a:rPr lang="en-US" smtClean="0"/>
              <a:t>21</a:t>
            </a:fld>
            <a:endParaRPr lang="en-US"/>
          </a:p>
        </p:txBody>
      </p:sp>
    </p:spTree>
    <p:extLst>
      <p:ext uri="{BB962C8B-B14F-4D97-AF65-F5344CB8AC3E}">
        <p14:creationId xmlns:p14="http://schemas.microsoft.com/office/powerpoint/2010/main" val="112735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95BE4-DF15-0EFB-7217-C561421E5D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4AC51F-A304-D417-D6BE-5DDB489C73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E6B3AC-5885-EF63-F798-51605FD3112F}"/>
              </a:ext>
            </a:extLst>
          </p:cNvPr>
          <p:cNvSpPr>
            <a:spLocks noGrp="1"/>
          </p:cNvSpPr>
          <p:nvPr>
            <p:ph type="dt" sz="half" idx="10"/>
          </p:nvPr>
        </p:nvSpPr>
        <p:spPr/>
        <p:txBody>
          <a:bodyPr/>
          <a:lstStyle/>
          <a:p>
            <a:fld id="{2F3B2537-AF1D-164A-BC60-1E1F97DFD8AF}" type="datetimeFigureOut">
              <a:rPr lang="en-US" smtClean="0"/>
              <a:t>1/6/26</a:t>
            </a:fld>
            <a:endParaRPr lang="en-US"/>
          </a:p>
        </p:txBody>
      </p:sp>
      <p:sp>
        <p:nvSpPr>
          <p:cNvPr id="5" name="Footer Placeholder 4">
            <a:extLst>
              <a:ext uri="{FF2B5EF4-FFF2-40B4-BE49-F238E27FC236}">
                <a16:creationId xmlns:a16="http://schemas.microsoft.com/office/drawing/2014/main" id="{72BF01C8-1B67-836A-10C2-24B33F2900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806D55-BB73-6C87-40C5-32155569032E}"/>
              </a:ext>
            </a:extLst>
          </p:cNvPr>
          <p:cNvSpPr>
            <a:spLocks noGrp="1"/>
          </p:cNvSpPr>
          <p:nvPr>
            <p:ph type="sldNum" sz="quarter" idx="12"/>
          </p:nvPr>
        </p:nvSpPr>
        <p:spPr/>
        <p:txBody>
          <a:bodyPr/>
          <a:lstStyle/>
          <a:p>
            <a:fld id="{4C329830-2171-2A4C-9605-BD81E07113B7}" type="slidenum">
              <a:rPr lang="en-US" smtClean="0"/>
              <a:t>‹#›</a:t>
            </a:fld>
            <a:endParaRPr lang="en-US"/>
          </a:p>
        </p:txBody>
      </p:sp>
    </p:spTree>
    <p:extLst>
      <p:ext uri="{BB962C8B-B14F-4D97-AF65-F5344CB8AC3E}">
        <p14:creationId xmlns:p14="http://schemas.microsoft.com/office/powerpoint/2010/main" val="2718220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4FD94-24D2-A8CC-44D6-AFF7BFF782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F04ACF-47C3-8898-E87B-AA69B7A66F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EE3D3E-0C63-D5EF-AA27-7DA39C223A66}"/>
              </a:ext>
            </a:extLst>
          </p:cNvPr>
          <p:cNvSpPr>
            <a:spLocks noGrp="1"/>
          </p:cNvSpPr>
          <p:nvPr>
            <p:ph type="dt" sz="half" idx="10"/>
          </p:nvPr>
        </p:nvSpPr>
        <p:spPr/>
        <p:txBody>
          <a:bodyPr/>
          <a:lstStyle/>
          <a:p>
            <a:fld id="{2F3B2537-AF1D-164A-BC60-1E1F97DFD8AF}" type="datetimeFigureOut">
              <a:rPr lang="en-US" smtClean="0"/>
              <a:t>1/6/26</a:t>
            </a:fld>
            <a:endParaRPr lang="en-US"/>
          </a:p>
        </p:txBody>
      </p:sp>
      <p:sp>
        <p:nvSpPr>
          <p:cNvPr id="5" name="Footer Placeholder 4">
            <a:extLst>
              <a:ext uri="{FF2B5EF4-FFF2-40B4-BE49-F238E27FC236}">
                <a16:creationId xmlns:a16="http://schemas.microsoft.com/office/drawing/2014/main" id="{4C637414-8AF0-859C-2717-E62DFD3B6A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B87063-054A-4B7E-9901-01FA4B1D7C59}"/>
              </a:ext>
            </a:extLst>
          </p:cNvPr>
          <p:cNvSpPr>
            <a:spLocks noGrp="1"/>
          </p:cNvSpPr>
          <p:nvPr>
            <p:ph type="sldNum" sz="quarter" idx="12"/>
          </p:nvPr>
        </p:nvSpPr>
        <p:spPr/>
        <p:txBody>
          <a:bodyPr/>
          <a:lstStyle/>
          <a:p>
            <a:fld id="{4C329830-2171-2A4C-9605-BD81E07113B7}" type="slidenum">
              <a:rPr lang="en-US" smtClean="0"/>
              <a:t>‹#›</a:t>
            </a:fld>
            <a:endParaRPr lang="en-US"/>
          </a:p>
        </p:txBody>
      </p:sp>
    </p:spTree>
    <p:extLst>
      <p:ext uri="{BB962C8B-B14F-4D97-AF65-F5344CB8AC3E}">
        <p14:creationId xmlns:p14="http://schemas.microsoft.com/office/powerpoint/2010/main" val="4025724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B43E7-5F7E-F3EC-4209-8E761DC16F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4FF2F7-17BD-C7F2-470A-DCAF8E728E4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C80B3B-F886-C95C-BAFC-EA853D5D5575}"/>
              </a:ext>
            </a:extLst>
          </p:cNvPr>
          <p:cNvSpPr>
            <a:spLocks noGrp="1"/>
          </p:cNvSpPr>
          <p:nvPr>
            <p:ph type="dt" sz="half" idx="10"/>
          </p:nvPr>
        </p:nvSpPr>
        <p:spPr/>
        <p:txBody>
          <a:bodyPr/>
          <a:lstStyle/>
          <a:p>
            <a:fld id="{2F3B2537-AF1D-164A-BC60-1E1F97DFD8AF}" type="datetimeFigureOut">
              <a:rPr lang="en-US" smtClean="0"/>
              <a:t>1/6/26</a:t>
            </a:fld>
            <a:endParaRPr lang="en-US"/>
          </a:p>
        </p:txBody>
      </p:sp>
      <p:sp>
        <p:nvSpPr>
          <p:cNvPr id="5" name="Footer Placeholder 4">
            <a:extLst>
              <a:ext uri="{FF2B5EF4-FFF2-40B4-BE49-F238E27FC236}">
                <a16:creationId xmlns:a16="http://schemas.microsoft.com/office/drawing/2014/main" id="{23B369FA-6377-1492-61C8-E2EA01CDD3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5E4D46-C03A-1567-5E55-4C0F7995FC13}"/>
              </a:ext>
            </a:extLst>
          </p:cNvPr>
          <p:cNvSpPr>
            <a:spLocks noGrp="1"/>
          </p:cNvSpPr>
          <p:nvPr>
            <p:ph type="sldNum" sz="quarter" idx="12"/>
          </p:nvPr>
        </p:nvSpPr>
        <p:spPr/>
        <p:txBody>
          <a:bodyPr/>
          <a:lstStyle/>
          <a:p>
            <a:fld id="{4C329830-2171-2A4C-9605-BD81E07113B7}" type="slidenum">
              <a:rPr lang="en-US" smtClean="0"/>
              <a:t>‹#›</a:t>
            </a:fld>
            <a:endParaRPr lang="en-US"/>
          </a:p>
        </p:txBody>
      </p:sp>
    </p:spTree>
    <p:extLst>
      <p:ext uri="{BB962C8B-B14F-4D97-AF65-F5344CB8AC3E}">
        <p14:creationId xmlns:p14="http://schemas.microsoft.com/office/powerpoint/2010/main" val="17421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B7108-58BB-E2DF-C7F6-CABECDC4BA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566EFB-C2EF-2F92-6830-7A3165585E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2CF681-CFCE-43EF-8F9C-8E2DC535A8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96D997-7433-2F00-6E07-215895296F09}"/>
              </a:ext>
            </a:extLst>
          </p:cNvPr>
          <p:cNvSpPr>
            <a:spLocks noGrp="1"/>
          </p:cNvSpPr>
          <p:nvPr>
            <p:ph type="dt" sz="half" idx="10"/>
          </p:nvPr>
        </p:nvSpPr>
        <p:spPr/>
        <p:txBody>
          <a:bodyPr/>
          <a:lstStyle/>
          <a:p>
            <a:fld id="{2F3B2537-AF1D-164A-BC60-1E1F97DFD8AF}" type="datetimeFigureOut">
              <a:rPr lang="en-US" smtClean="0"/>
              <a:t>1/6/26</a:t>
            </a:fld>
            <a:endParaRPr lang="en-US"/>
          </a:p>
        </p:txBody>
      </p:sp>
      <p:sp>
        <p:nvSpPr>
          <p:cNvPr id="6" name="Footer Placeholder 5">
            <a:extLst>
              <a:ext uri="{FF2B5EF4-FFF2-40B4-BE49-F238E27FC236}">
                <a16:creationId xmlns:a16="http://schemas.microsoft.com/office/drawing/2014/main" id="{2D7AC2B8-AD87-8BA6-D0FD-507366B447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F96FA3-9B27-B2A1-CA16-11B20579E39F}"/>
              </a:ext>
            </a:extLst>
          </p:cNvPr>
          <p:cNvSpPr>
            <a:spLocks noGrp="1"/>
          </p:cNvSpPr>
          <p:nvPr>
            <p:ph type="sldNum" sz="quarter" idx="12"/>
          </p:nvPr>
        </p:nvSpPr>
        <p:spPr/>
        <p:txBody>
          <a:bodyPr/>
          <a:lstStyle/>
          <a:p>
            <a:fld id="{4C329830-2171-2A4C-9605-BD81E07113B7}" type="slidenum">
              <a:rPr lang="en-US" smtClean="0"/>
              <a:t>‹#›</a:t>
            </a:fld>
            <a:endParaRPr lang="en-US"/>
          </a:p>
        </p:txBody>
      </p:sp>
    </p:spTree>
    <p:extLst>
      <p:ext uri="{BB962C8B-B14F-4D97-AF65-F5344CB8AC3E}">
        <p14:creationId xmlns:p14="http://schemas.microsoft.com/office/powerpoint/2010/main" val="2981381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9D093-4DE7-49B1-95E8-ABFB968313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BF3C4E-6549-11AB-E952-63DE68F557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0A1A35-9DE7-F980-63F0-AC42FAC27E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AE2826-5B0E-41FE-1700-EF44957B38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BF1996-F3B8-304B-3758-0221654380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CBE9EC-7D2E-F011-3BBA-970FEA8183F8}"/>
              </a:ext>
            </a:extLst>
          </p:cNvPr>
          <p:cNvSpPr>
            <a:spLocks noGrp="1"/>
          </p:cNvSpPr>
          <p:nvPr>
            <p:ph type="dt" sz="half" idx="10"/>
          </p:nvPr>
        </p:nvSpPr>
        <p:spPr/>
        <p:txBody>
          <a:bodyPr/>
          <a:lstStyle/>
          <a:p>
            <a:fld id="{2F3B2537-AF1D-164A-BC60-1E1F97DFD8AF}" type="datetimeFigureOut">
              <a:rPr lang="en-US" smtClean="0"/>
              <a:t>1/6/26</a:t>
            </a:fld>
            <a:endParaRPr lang="en-US"/>
          </a:p>
        </p:txBody>
      </p:sp>
      <p:sp>
        <p:nvSpPr>
          <p:cNvPr id="8" name="Footer Placeholder 7">
            <a:extLst>
              <a:ext uri="{FF2B5EF4-FFF2-40B4-BE49-F238E27FC236}">
                <a16:creationId xmlns:a16="http://schemas.microsoft.com/office/drawing/2014/main" id="{C980101D-07D4-8B54-2B8C-2D1CB3BD72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1023F7-1236-F5C8-AEA9-356B713EA863}"/>
              </a:ext>
            </a:extLst>
          </p:cNvPr>
          <p:cNvSpPr>
            <a:spLocks noGrp="1"/>
          </p:cNvSpPr>
          <p:nvPr>
            <p:ph type="sldNum" sz="quarter" idx="12"/>
          </p:nvPr>
        </p:nvSpPr>
        <p:spPr/>
        <p:txBody>
          <a:bodyPr/>
          <a:lstStyle/>
          <a:p>
            <a:fld id="{4C329830-2171-2A4C-9605-BD81E07113B7}" type="slidenum">
              <a:rPr lang="en-US" smtClean="0"/>
              <a:t>‹#›</a:t>
            </a:fld>
            <a:endParaRPr lang="en-US"/>
          </a:p>
        </p:txBody>
      </p:sp>
    </p:spTree>
    <p:extLst>
      <p:ext uri="{BB962C8B-B14F-4D97-AF65-F5344CB8AC3E}">
        <p14:creationId xmlns:p14="http://schemas.microsoft.com/office/powerpoint/2010/main" val="422367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48656-C567-9D68-63BA-DB0ABB9802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595C36-F3E6-860F-C891-93532A76414B}"/>
              </a:ext>
            </a:extLst>
          </p:cNvPr>
          <p:cNvSpPr>
            <a:spLocks noGrp="1"/>
          </p:cNvSpPr>
          <p:nvPr>
            <p:ph type="dt" sz="half" idx="10"/>
          </p:nvPr>
        </p:nvSpPr>
        <p:spPr/>
        <p:txBody>
          <a:bodyPr/>
          <a:lstStyle/>
          <a:p>
            <a:fld id="{2F3B2537-AF1D-164A-BC60-1E1F97DFD8AF}" type="datetimeFigureOut">
              <a:rPr lang="en-US" smtClean="0"/>
              <a:t>1/6/26</a:t>
            </a:fld>
            <a:endParaRPr lang="en-US"/>
          </a:p>
        </p:txBody>
      </p:sp>
      <p:sp>
        <p:nvSpPr>
          <p:cNvPr id="4" name="Footer Placeholder 3">
            <a:extLst>
              <a:ext uri="{FF2B5EF4-FFF2-40B4-BE49-F238E27FC236}">
                <a16:creationId xmlns:a16="http://schemas.microsoft.com/office/drawing/2014/main" id="{83F79C89-3BFF-54E0-DABC-7C8D225583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1E90B9-CCC4-D5AF-8B99-671B641CA862}"/>
              </a:ext>
            </a:extLst>
          </p:cNvPr>
          <p:cNvSpPr>
            <a:spLocks noGrp="1"/>
          </p:cNvSpPr>
          <p:nvPr>
            <p:ph type="sldNum" sz="quarter" idx="12"/>
          </p:nvPr>
        </p:nvSpPr>
        <p:spPr/>
        <p:txBody>
          <a:bodyPr/>
          <a:lstStyle/>
          <a:p>
            <a:fld id="{4C329830-2171-2A4C-9605-BD81E07113B7}" type="slidenum">
              <a:rPr lang="en-US" smtClean="0"/>
              <a:t>‹#›</a:t>
            </a:fld>
            <a:endParaRPr lang="en-US"/>
          </a:p>
        </p:txBody>
      </p:sp>
    </p:spTree>
    <p:extLst>
      <p:ext uri="{BB962C8B-B14F-4D97-AF65-F5344CB8AC3E}">
        <p14:creationId xmlns:p14="http://schemas.microsoft.com/office/powerpoint/2010/main" val="1922747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1D7EC7-D11F-76B7-C0B1-1027EDC8DC6B}"/>
              </a:ext>
            </a:extLst>
          </p:cNvPr>
          <p:cNvSpPr>
            <a:spLocks noGrp="1"/>
          </p:cNvSpPr>
          <p:nvPr>
            <p:ph type="dt" sz="half" idx="10"/>
          </p:nvPr>
        </p:nvSpPr>
        <p:spPr/>
        <p:txBody>
          <a:bodyPr/>
          <a:lstStyle/>
          <a:p>
            <a:fld id="{2F3B2537-AF1D-164A-BC60-1E1F97DFD8AF}" type="datetimeFigureOut">
              <a:rPr lang="en-US" smtClean="0"/>
              <a:t>1/6/26</a:t>
            </a:fld>
            <a:endParaRPr lang="en-US"/>
          </a:p>
        </p:txBody>
      </p:sp>
      <p:sp>
        <p:nvSpPr>
          <p:cNvPr id="3" name="Footer Placeholder 2">
            <a:extLst>
              <a:ext uri="{FF2B5EF4-FFF2-40B4-BE49-F238E27FC236}">
                <a16:creationId xmlns:a16="http://schemas.microsoft.com/office/drawing/2014/main" id="{4CB0C855-76B4-A6A8-ED50-2E44827A58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766FBE-13A7-2CEB-4586-C6F89F02FE64}"/>
              </a:ext>
            </a:extLst>
          </p:cNvPr>
          <p:cNvSpPr>
            <a:spLocks noGrp="1"/>
          </p:cNvSpPr>
          <p:nvPr>
            <p:ph type="sldNum" sz="quarter" idx="12"/>
          </p:nvPr>
        </p:nvSpPr>
        <p:spPr/>
        <p:txBody>
          <a:bodyPr/>
          <a:lstStyle/>
          <a:p>
            <a:fld id="{4C329830-2171-2A4C-9605-BD81E07113B7}" type="slidenum">
              <a:rPr lang="en-US" smtClean="0"/>
              <a:t>‹#›</a:t>
            </a:fld>
            <a:endParaRPr lang="en-US"/>
          </a:p>
        </p:txBody>
      </p:sp>
    </p:spTree>
    <p:extLst>
      <p:ext uri="{BB962C8B-B14F-4D97-AF65-F5344CB8AC3E}">
        <p14:creationId xmlns:p14="http://schemas.microsoft.com/office/powerpoint/2010/main" val="3586412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2DEE7-BD47-9ED3-3B5F-2788DC39AA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928A89-E4E7-06F3-B3A3-A397C973EE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24D9FB-0239-81DA-805E-A9D190904E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BC54F3-7FCF-4909-BB57-BE04F74CDA58}"/>
              </a:ext>
            </a:extLst>
          </p:cNvPr>
          <p:cNvSpPr>
            <a:spLocks noGrp="1"/>
          </p:cNvSpPr>
          <p:nvPr>
            <p:ph type="dt" sz="half" idx="10"/>
          </p:nvPr>
        </p:nvSpPr>
        <p:spPr/>
        <p:txBody>
          <a:bodyPr/>
          <a:lstStyle/>
          <a:p>
            <a:fld id="{2F3B2537-AF1D-164A-BC60-1E1F97DFD8AF}" type="datetimeFigureOut">
              <a:rPr lang="en-US" smtClean="0"/>
              <a:t>1/6/26</a:t>
            </a:fld>
            <a:endParaRPr lang="en-US"/>
          </a:p>
        </p:txBody>
      </p:sp>
      <p:sp>
        <p:nvSpPr>
          <p:cNvPr id="6" name="Footer Placeholder 5">
            <a:extLst>
              <a:ext uri="{FF2B5EF4-FFF2-40B4-BE49-F238E27FC236}">
                <a16:creationId xmlns:a16="http://schemas.microsoft.com/office/drawing/2014/main" id="{7CC99EE4-1BD6-04EA-51CD-FB098EFC47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B96AB2-F598-D8E2-11A7-AEDBB410D63A}"/>
              </a:ext>
            </a:extLst>
          </p:cNvPr>
          <p:cNvSpPr>
            <a:spLocks noGrp="1"/>
          </p:cNvSpPr>
          <p:nvPr>
            <p:ph type="sldNum" sz="quarter" idx="12"/>
          </p:nvPr>
        </p:nvSpPr>
        <p:spPr/>
        <p:txBody>
          <a:bodyPr/>
          <a:lstStyle/>
          <a:p>
            <a:fld id="{4C329830-2171-2A4C-9605-BD81E07113B7}" type="slidenum">
              <a:rPr lang="en-US" smtClean="0"/>
              <a:t>‹#›</a:t>
            </a:fld>
            <a:endParaRPr lang="en-US"/>
          </a:p>
        </p:txBody>
      </p:sp>
    </p:spTree>
    <p:extLst>
      <p:ext uri="{BB962C8B-B14F-4D97-AF65-F5344CB8AC3E}">
        <p14:creationId xmlns:p14="http://schemas.microsoft.com/office/powerpoint/2010/main" val="3862098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59A09-91EC-6F6D-03C9-54A445B662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94F560-625F-DBC4-A932-0A6328145B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075AB8-5A82-ADE1-246B-213263FFDE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AF4BC1-65FF-BA8E-3CA9-83B1F3733802}"/>
              </a:ext>
            </a:extLst>
          </p:cNvPr>
          <p:cNvSpPr>
            <a:spLocks noGrp="1"/>
          </p:cNvSpPr>
          <p:nvPr>
            <p:ph type="dt" sz="half" idx="10"/>
          </p:nvPr>
        </p:nvSpPr>
        <p:spPr/>
        <p:txBody>
          <a:bodyPr/>
          <a:lstStyle/>
          <a:p>
            <a:fld id="{2F3B2537-AF1D-164A-BC60-1E1F97DFD8AF}" type="datetimeFigureOut">
              <a:rPr lang="en-US" smtClean="0"/>
              <a:t>1/6/26</a:t>
            </a:fld>
            <a:endParaRPr lang="en-US"/>
          </a:p>
        </p:txBody>
      </p:sp>
      <p:sp>
        <p:nvSpPr>
          <p:cNvPr id="6" name="Footer Placeholder 5">
            <a:extLst>
              <a:ext uri="{FF2B5EF4-FFF2-40B4-BE49-F238E27FC236}">
                <a16:creationId xmlns:a16="http://schemas.microsoft.com/office/drawing/2014/main" id="{95C4FB6D-26A2-058D-E413-D5F93D6C63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0B8B03-C629-2EC7-A264-295116EA56FB}"/>
              </a:ext>
            </a:extLst>
          </p:cNvPr>
          <p:cNvSpPr>
            <a:spLocks noGrp="1"/>
          </p:cNvSpPr>
          <p:nvPr>
            <p:ph type="sldNum" sz="quarter" idx="12"/>
          </p:nvPr>
        </p:nvSpPr>
        <p:spPr/>
        <p:txBody>
          <a:bodyPr/>
          <a:lstStyle/>
          <a:p>
            <a:fld id="{4C329830-2171-2A4C-9605-BD81E07113B7}" type="slidenum">
              <a:rPr lang="en-US" smtClean="0"/>
              <a:t>‹#›</a:t>
            </a:fld>
            <a:endParaRPr lang="en-US"/>
          </a:p>
        </p:txBody>
      </p:sp>
    </p:spTree>
    <p:extLst>
      <p:ext uri="{BB962C8B-B14F-4D97-AF65-F5344CB8AC3E}">
        <p14:creationId xmlns:p14="http://schemas.microsoft.com/office/powerpoint/2010/main" val="1994608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EBCE7-E1D8-AB57-0EA4-7217BA6250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C825B9-2F5D-BA72-764C-706378C9E0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96F05D-3290-5D9E-CCCB-199D4BCD145C}"/>
              </a:ext>
            </a:extLst>
          </p:cNvPr>
          <p:cNvSpPr>
            <a:spLocks noGrp="1"/>
          </p:cNvSpPr>
          <p:nvPr>
            <p:ph type="dt" sz="half" idx="10"/>
          </p:nvPr>
        </p:nvSpPr>
        <p:spPr/>
        <p:txBody>
          <a:bodyPr/>
          <a:lstStyle/>
          <a:p>
            <a:fld id="{2F3B2537-AF1D-164A-BC60-1E1F97DFD8AF}" type="datetimeFigureOut">
              <a:rPr lang="en-US" smtClean="0"/>
              <a:t>1/6/26</a:t>
            </a:fld>
            <a:endParaRPr lang="en-US"/>
          </a:p>
        </p:txBody>
      </p:sp>
      <p:sp>
        <p:nvSpPr>
          <p:cNvPr id="5" name="Footer Placeholder 4">
            <a:extLst>
              <a:ext uri="{FF2B5EF4-FFF2-40B4-BE49-F238E27FC236}">
                <a16:creationId xmlns:a16="http://schemas.microsoft.com/office/drawing/2014/main" id="{19E8C782-3D3E-ED59-E1AB-B70C08B07B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D6A31B-64FF-3270-700D-3EB8BB1212BF}"/>
              </a:ext>
            </a:extLst>
          </p:cNvPr>
          <p:cNvSpPr>
            <a:spLocks noGrp="1"/>
          </p:cNvSpPr>
          <p:nvPr>
            <p:ph type="sldNum" sz="quarter" idx="12"/>
          </p:nvPr>
        </p:nvSpPr>
        <p:spPr/>
        <p:txBody>
          <a:bodyPr/>
          <a:lstStyle/>
          <a:p>
            <a:fld id="{4C329830-2171-2A4C-9605-BD81E07113B7}" type="slidenum">
              <a:rPr lang="en-US" smtClean="0"/>
              <a:t>‹#›</a:t>
            </a:fld>
            <a:endParaRPr lang="en-US"/>
          </a:p>
        </p:txBody>
      </p:sp>
    </p:spTree>
    <p:extLst>
      <p:ext uri="{BB962C8B-B14F-4D97-AF65-F5344CB8AC3E}">
        <p14:creationId xmlns:p14="http://schemas.microsoft.com/office/powerpoint/2010/main" val="1897365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D63487-81EE-E87A-22D6-29DB5AD626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8BC01E-7F8A-FB99-1348-9B1F18B942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7C23A0-E1F9-640D-0964-509B08D69179}"/>
              </a:ext>
            </a:extLst>
          </p:cNvPr>
          <p:cNvSpPr>
            <a:spLocks noGrp="1"/>
          </p:cNvSpPr>
          <p:nvPr>
            <p:ph type="dt" sz="half" idx="10"/>
          </p:nvPr>
        </p:nvSpPr>
        <p:spPr/>
        <p:txBody>
          <a:bodyPr/>
          <a:lstStyle/>
          <a:p>
            <a:fld id="{2F3B2537-AF1D-164A-BC60-1E1F97DFD8AF}" type="datetimeFigureOut">
              <a:rPr lang="en-US" smtClean="0"/>
              <a:t>1/6/26</a:t>
            </a:fld>
            <a:endParaRPr lang="en-US"/>
          </a:p>
        </p:txBody>
      </p:sp>
      <p:sp>
        <p:nvSpPr>
          <p:cNvPr id="5" name="Footer Placeholder 4">
            <a:extLst>
              <a:ext uri="{FF2B5EF4-FFF2-40B4-BE49-F238E27FC236}">
                <a16:creationId xmlns:a16="http://schemas.microsoft.com/office/drawing/2014/main" id="{5D0EBD38-0AA0-E202-E1EE-A00053C0F8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7B4301-FE43-6BEA-CE0D-0D5AC0679DDF}"/>
              </a:ext>
            </a:extLst>
          </p:cNvPr>
          <p:cNvSpPr>
            <a:spLocks noGrp="1"/>
          </p:cNvSpPr>
          <p:nvPr>
            <p:ph type="sldNum" sz="quarter" idx="12"/>
          </p:nvPr>
        </p:nvSpPr>
        <p:spPr/>
        <p:txBody>
          <a:bodyPr/>
          <a:lstStyle/>
          <a:p>
            <a:fld id="{4C329830-2171-2A4C-9605-BD81E07113B7}" type="slidenum">
              <a:rPr lang="en-US" smtClean="0"/>
              <a:t>‹#›</a:t>
            </a:fld>
            <a:endParaRPr lang="en-US"/>
          </a:p>
        </p:txBody>
      </p:sp>
    </p:spTree>
    <p:extLst>
      <p:ext uri="{BB962C8B-B14F-4D97-AF65-F5344CB8AC3E}">
        <p14:creationId xmlns:p14="http://schemas.microsoft.com/office/powerpoint/2010/main" val="2791516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05EE10-4F36-4D8C-495C-8110FAC3BD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E8E35C-EE55-B100-92DD-0AB77EAD18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8266C2-ACE1-CEF7-BC71-812E13AF6B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3B2537-AF1D-164A-BC60-1E1F97DFD8AF}" type="datetimeFigureOut">
              <a:rPr lang="en-US" smtClean="0"/>
              <a:t>1/6/26</a:t>
            </a:fld>
            <a:endParaRPr lang="en-US"/>
          </a:p>
        </p:txBody>
      </p:sp>
      <p:sp>
        <p:nvSpPr>
          <p:cNvPr id="5" name="Footer Placeholder 4">
            <a:extLst>
              <a:ext uri="{FF2B5EF4-FFF2-40B4-BE49-F238E27FC236}">
                <a16:creationId xmlns:a16="http://schemas.microsoft.com/office/drawing/2014/main" id="{A4D8F7CE-7B55-E584-4D8B-D2A943038C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8BA64B8-A4DB-DF60-3B9C-8D2B0BF1D2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329830-2171-2A4C-9605-BD81E07113B7}" type="slidenum">
              <a:rPr lang="en-US" smtClean="0"/>
              <a:t>‹#›</a:t>
            </a:fld>
            <a:endParaRPr lang="en-US"/>
          </a:p>
        </p:txBody>
      </p:sp>
    </p:spTree>
    <p:extLst>
      <p:ext uri="{BB962C8B-B14F-4D97-AF65-F5344CB8AC3E}">
        <p14:creationId xmlns:p14="http://schemas.microsoft.com/office/powerpoint/2010/main" val="4159420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slide" Target="slide14.xml"/><Relationship Id="rId4" Type="http://schemas.openxmlformats.org/officeDocument/2006/relationships/slide" Target="slide1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17.xml"/><Relationship Id="rId4" Type="http://schemas.openxmlformats.org/officeDocument/2006/relationships/slide" Target="slide16.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slide" Target="slide20.xml"/><Relationship Id="rId4" Type="http://schemas.openxmlformats.org/officeDocument/2006/relationships/slide" Target="slide19.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slide" Target="slide23.xml"/><Relationship Id="rId4" Type="http://schemas.openxmlformats.org/officeDocument/2006/relationships/slide" Target="slide2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sitting at a desk with stacks of money&#10;&#10;AI-generated content may be incorrect.">
            <a:extLst>
              <a:ext uri="{FF2B5EF4-FFF2-40B4-BE49-F238E27FC236}">
                <a16:creationId xmlns:a16="http://schemas.microsoft.com/office/drawing/2014/main" id="{5C43462F-F0D6-6A26-93E4-C232E87160E6}"/>
              </a:ext>
            </a:extLst>
          </p:cNvPr>
          <p:cNvPicPr>
            <a:picLocks noChangeAspect="1"/>
          </p:cNvPicPr>
          <p:nvPr/>
        </p:nvPicPr>
        <p:blipFill>
          <a:blip r:embed="rId2"/>
          <a:srcRect l="288" r="1" b="1"/>
          <a:stretch>
            <a:fillRect/>
          </a:stretch>
        </p:blipFill>
        <p:spPr>
          <a:xfrm>
            <a:off x="-3447" y="-1"/>
            <a:ext cx="12195447" cy="6879745"/>
          </a:xfrm>
          <a:prstGeom prst="rect">
            <a:avLst/>
          </a:prstGeom>
        </p:spPr>
      </p:pic>
      <p:sp>
        <p:nvSpPr>
          <p:cNvPr id="10" name="Rectangle 9">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589414" y="-733991"/>
            <a:ext cx="3020876" cy="12206596"/>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6567EA8-C72D-4B9B-D23F-6B2E9F9C9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6" y="0"/>
            <a:ext cx="2843402" cy="6879745"/>
          </a:xfrm>
          <a:prstGeom prst="rect">
            <a:avLst/>
          </a:prstGeom>
          <a:gradFill flip="none" rotWithShape="1">
            <a:gsLst>
              <a:gs pos="5000">
                <a:schemeClr val="accent2"/>
              </a:gs>
              <a:gs pos="49000">
                <a:schemeClr val="accent5">
                  <a:lumMod val="60000"/>
                  <a:lumOff val="40000"/>
                  <a:alpha val="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EFBFA78-9360-1E01-5448-6D5AE0A32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38704" y="21736"/>
            <a:ext cx="3152862" cy="6858008"/>
          </a:xfrm>
          <a:prstGeom prst="rect">
            <a:avLst/>
          </a:prstGeom>
          <a:gradFill flip="none" rotWithShape="1">
            <a:gsLst>
              <a:gs pos="5000">
                <a:schemeClr val="accent5">
                  <a:alpha val="48000"/>
                </a:schemeClr>
              </a:gs>
              <a:gs pos="42000">
                <a:schemeClr val="accent5">
                  <a:alpha val="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740453C-744F-DB3A-47EC-15EACE1DC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7" y="5288433"/>
            <a:ext cx="12199706" cy="1591311"/>
          </a:xfrm>
          <a:prstGeom prst="rect">
            <a:avLst/>
          </a:prstGeom>
          <a:gradFill flip="none" rotWithShape="1">
            <a:gsLst>
              <a:gs pos="0">
                <a:schemeClr val="accent2"/>
              </a:gs>
              <a:gs pos="49000">
                <a:schemeClr val="accent2">
                  <a:alpha val="0"/>
                </a:schemeClr>
              </a:gs>
            </a:gsLst>
            <a:lin ang="588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8" name="Rectangle 17">
            <a:extLst>
              <a:ext uri="{FF2B5EF4-FFF2-40B4-BE49-F238E27FC236}">
                <a16:creationId xmlns:a16="http://schemas.microsoft.com/office/drawing/2014/main" id="{B6924B03-77BD-EAE3-2854-43363FF8E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84596" y="2224929"/>
            <a:ext cx="3866773" cy="5442859"/>
          </a:xfrm>
          <a:prstGeom prst="rect">
            <a:avLst/>
          </a:prstGeom>
          <a:gradFill flip="none" rotWithShape="1">
            <a:gsLst>
              <a:gs pos="0">
                <a:schemeClr val="accent5"/>
              </a:gs>
              <a:gs pos="54000">
                <a:schemeClr val="accent5">
                  <a:lumMod val="60000"/>
                  <a:lumOff val="40000"/>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5B0098-DBE6-7AE5-7A84-56CEEF8FC92C}"/>
              </a:ext>
            </a:extLst>
          </p:cNvPr>
          <p:cNvSpPr>
            <a:spLocks noGrp="1"/>
          </p:cNvSpPr>
          <p:nvPr>
            <p:ph type="ctrTitle"/>
          </p:nvPr>
        </p:nvSpPr>
        <p:spPr>
          <a:xfrm>
            <a:off x="859028" y="4121944"/>
            <a:ext cx="7927785" cy="1620665"/>
          </a:xfrm>
        </p:spPr>
        <p:txBody>
          <a:bodyPr>
            <a:normAutofit/>
          </a:bodyPr>
          <a:lstStyle/>
          <a:p>
            <a:pPr algn="l"/>
            <a:r>
              <a:rPr lang="en-US" sz="4000">
                <a:solidFill>
                  <a:srgbClr val="FFFFFF"/>
                </a:solidFill>
              </a:rPr>
              <a:t>Challenges to Journalistic Integrity</a:t>
            </a:r>
          </a:p>
        </p:txBody>
      </p:sp>
      <p:sp>
        <p:nvSpPr>
          <p:cNvPr id="3" name="Subtitle 2">
            <a:extLst>
              <a:ext uri="{FF2B5EF4-FFF2-40B4-BE49-F238E27FC236}">
                <a16:creationId xmlns:a16="http://schemas.microsoft.com/office/drawing/2014/main" id="{C40DA5B9-596E-F1EE-5FC8-617AC44D100F}"/>
              </a:ext>
            </a:extLst>
          </p:cNvPr>
          <p:cNvSpPr>
            <a:spLocks noGrp="1"/>
          </p:cNvSpPr>
          <p:nvPr>
            <p:ph type="subTitle" idx="1"/>
          </p:nvPr>
        </p:nvSpPr>
        <p:spPr>
          <a:xfrm>
            <a:off x="859028" y="5737867"/>
            <a:ext cx="7942381" cy="618479"/>
          </a:xfrm>
        </p:spPr>
        <p:txBody>
          <a:bodyPr>
            <a:normAutofit/>
          </a:bodyPr>
          <a:lstStyle/>
          <a:p>
            <a:pPr algn="l"/>
            <a:r>
              <a:rPr lang="en-US" sz="2000">
                <a:solidFill>
                  <a:srgbClr val="FFFFFF"/>
                </a:solidFill>
              </a:rPr>
              <a:t>Case Studies in Misreporting and Inaccuracy in the News</a:t>
            </a:r>
          </a:p>
        </p:txBody>
      </p:sp>
    </p:spTree>
    <p:extLst>
      <p:ext uri="{BB962C8B-B14F-4D97-AF65-F5344CB8AC3E}">
        <p14:creationId xmlns:p14="http://schemas.microsoft.com/office/powerpoint/2010/main" val="786399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90660C-C59B-519B-BE6F-BB5BF0E2F15C}"/>
              </a:ext>
            </a:extLst>
          </p:cNvPr>
          <p:cNvSpPr>
            <a:spLocks noGrp="1"/>
          </p:cNvSpPr>
          <p:nvPr>
            <p:ph type="title"/>
          </p:nvPr>
        </p:nvSpPr>
        <p:spPr>
          <a:xfrm>
            <a:off x="761797" y="378351"/>
            <a:ext cx="5334197" cy="1043225"/>
          </a:xfrm>
        </p:spPr>
        <p:txBody>
          <a:bodyPr anchor="ctr">
            <a:normAutofit/>
          </a:bodyPr>
          <a:lstStyle/>
          <a:p>
            <a:pPr algn="ctr"/>
            <a:r>
              <a:rPr lang="en-US" sz="4000" dirty="0">
                <a:solidFill>
                  <a:schemeClr val="tx1">
                    <a:lumMod val="65000"/>
                    <a:lumOff val="35000"/>
                  </a:schemeClr>
                </a:solidFill>
              </a:rPr>
              <a:t>Introduction</a:t>
            </a:r>
          </a:p>
        </p:txBody>
      </p:sp>
      <p:sp>
        <p:nvSpPr>
          <p:cNvPr id="3" name="Content Placeholder 2">
            <a:extLst>
              <a:ext uri="{FF2B5EF4-FFF2-40B4-BE49-F238E27FC236}">
                <a16:creationId xmlns:a16="http://schemas.microsoft.com/office/drawing/2014/main" id="{351C54B7-7545-E683-4435-1C23F454B9EA}"/>
              </a:ext>
            </a:extLst>
          </p:cNvPr>
          <p:cNvSpPr>
            <a:spLocks noGrp="1"/>
          </p:cNvSpPr>
          <p:nvPr>
            <p:ph idx="1"/>
          </p:nvPr>
        </p:nvSpPr>
        <p:spPr>
          <a:xfrm>
            <a:off x="623351" y="1427019"/>
            <a:ext cx="5611091" cy="4994071"/>
          </a:xfrm>
        </p:spPr>
        <p:txBody>
          <a:bodyPr anchor="ctr">
            <a:normAutofit lnSpcReduction="10000"/>
          </a:bodyPr>
          <a:lstStyle/>
          <a:p>
            <a:pPr marL="0" indent="0">
              <a:lnSpc>
                <a:spcPct val="125000"/>
              </a:lnSpc>
              <a:buNone/>
            </a:pPr>
            <a:r>
              <a:rPr lang="en-GB" sz="1600" dirty="0">
                <a:solidFill>
                  <a:schemeClr val="tx1">
                    <a:lumMod val="65000"/>
                    <a:lumOff val="35000"/>
                  </a:schemeClr>
                </a:solidFill>
              </a:rPr>
              <a:t>Journalism is often described as a pursuit of truth and the journalist’s integrity is a cornerstone of many societies. Yet, in reality, the commitment to telling the truth is always tested by external pressures. Commercial interests can shape what stories are told and the race to publish first can lead to errors and incomplete reporting. Protecting sources, navigating uncertain risks, and cutting corners for the sake of a deadline or one’s future career prospects, add further complexity. Beyond these practical challenges, social norms influence what is considered ‘acceptable’ to report, while powerful people exert pressure from above. In this situation, journalists must balance idealism with reality, making ethical decisions that affect public trust. This presentation will outline some of the challenges to integrity faced by journalists, illustrating each one with a real-life case study. By the end, you’ll ask: can journalism ever be completely truthful, or is it always a compromise?</a:t>
            </a:r>
          </a:p>
          <a:p>
            <a:pPr marL="0" indent="0">
              <a:lnSpc>
                <a:spcPct val="125000"/>
              </a:lnSpc>
              <a:buNone/>
            </a:pPr>
            <a:endParaRPr lang="en-US" sz="1400" dirty="0"/>
          </a:p>
        </p:txBody>
      </p:sp>
      <p:pic>
        <p:nvPicPr>
          <p:cNvPr id="5" name="Picture 4" descr="Office items on a table">
            <a:extLst>
              <a:ext uri="{FF2B5EF4-FFF2-40B4-BE49-F238E27FC236}">
                <a16:creationId xmlns:a16="http://schemas.microsoft.com/office/drawing/2014/main" id="{AB204F5B-BAA2-0666-EEF4-D790F14536CF}"/>
              </a:ext>
            </a:extLst>
          </p:cNvPr>
          <p:cNvPicPr>
            <a:picLocks noChangeAspect="1"/>
          </p:cNvPicPr>
          <p:nvPr/>
        </p:nvPicPr>
        <p:blipFill>
          <a:blip r:embed="rId2"/>
          <a:srcRect l="25413" r="15956" b="2"/>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286507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586F-AA66-BB73-1140-1A3D1DE2102E}"/>
              </a:ext>
            </a:extLst>
          </p:cNvPr>
          <p:cNvSpPr>
            <a:spLocks noGrp="1"/>
          </p:cNvSpPr>
          <p:nvPr>
            <p:ph type="title"/>
          </p:nvPr>
        </p:nvSpPr>
        <p:spPr>
          <a:xfrm>
            <a:off x="876692" y="363416"/>
            <a:ext cx="5479719" cy="728086"/>
          </a:xfrm>
        </p:spPr>
        <p:txBody>
          <a:bodyPr anchor="b">
            <a:normAutofit/>
          </a:bodyPr>
          <a:lstStyle/>
          <a:p>
            <a:pPr algn="ctr"/>
            <a:r>
              <a:rPr lang="en-US" sz="3200" dirty="0">
                <a:solidFill>
                  <a:schemeClr val="tx1">
                    <a:lumMod val="65000"/>
                    <a:lumOff val="35000"/>
                  </a:schemeClr>
                </a:solidFill>
              </a:rPr>
              <a:t>Race to Publish</a:t>
            </a:r>
          </a:p>
        </p:txBody>
      </p:sp>
      <p:sp>
        <p:nvSpPr>
          <p:cNvPr id="3" name="Content Placeholder 2">
            <a:extLst>
              <a:ext uri="{FF2B5EF4-FFF2-40B4-BE49-F238E27FC236}">
                <a16:creationId xmlns:a16="http://schemas.microsoft.com/office/drawing/2014/main" id="{2F0C61D4-3F94-4F1A-1A18-3538E419B9CC}"/>
              </a:ext>
            </a:extLst>
          </p:cNvPr>
          <p:cNvSpPr>
            <a:spLocks noGrp="1"/>
          </p:cNvSpPr>
          <p:nvPr>
            <p:ph idx="1"/>
          </p:nvPr>
        </p:nvSpPr>
        <p:spPr>
          <a:xfrm>
            <a:off x="876692" y="1371600"/>
            <a:ext cx="5479719" cy="4609708"/>
          </a:xfrm>
        </p:spPr>
        <p:txBody>
          <a:bodyPr anchor="t">
            <a:normAutofit/>
          </a:bodyPr>
          <a:lstStyle/>
          <a:p>
            <a:pPr marL="0" indent="0">
              <a:lnSpc>
                <a:spcPct val="120000"/>
              </a:lnSpc>
              <a:buNone/>
            </a:pPr>
            <a:r>
              <a:rPr lang="en-US" sz="1700" dirty="0">
                <a:solidFill>
                  <a:schemeClr val="tx1">
                    <a:lumMod val="65000"/>
                    <a:lumOff val="35000"/>
                  </a:schemeClr>
                </a:solidFill>
              </a:rPr>
              <a:t>Pressure to break news first, before competitor news outlets, can lead to inaccurate or incomplete reporting.</a:t>
            </a:r>
          </a:p>
          <a:p>
            <a:pPr marL="0" indent="0">
              <a:lnSpc>
                <a:spcPct val="120000"/>
              </a:lnSpc>
              <a:buNone/>
            </a:pPr>
            <a:r>
              <a:rPr lang="en-US" sz="1700" dirty="0">
                <a:solidFill>
                  <a:schemeClr val="tx1">
                    <a:lumMod val="65000"/>
                    <a:lumOff val="35000"/>
                  </a:schemeClr>
                </a:solidFill>
              </a:rPr>
              <a:t>Case Study: In December 2012, following the shooting of schoolchildren and teachers at Sandy Hook school in Newtown, Connecticut, Fox News reported that ‘cops’ had identified 24-year-old Ryan Lanza as the perpetrator. Other news outlets (such as The New York Times, CNN, and Associated Press) took this up and reported that ‘authorities’ had identified the shooter. The trouble is – they were wrong. Subsequent investigations uncovered many other factual errors in early coverage, and identified the rush to ‘scoop’ as a primary factor in spreading misinformation.</a:t>
            </a:r>
          </a:p>
        </p:txBody>
      </p:sp>
      <p:pic>
        <p:nvPicPr>
          <p:cNvPr id="5" name="Picture 4" descr="A close-up of a memorial&#10;&#10;AI-generated content may be incorrect.">
            <a:extLst>
              <a:ext uri="{FF2B5EF4-FFF2-40B4-BE49-F238E27FC236}">
                <a16:creationId xmlns:a16="http://schemas.microsoft.com/office/drawing/2014/main" id="{8C090AFE-D465-C604-DD01-0352D9F2B780}"/>
              </a:ext>
            </a:extLst>
          </p:cNvPr>
          <p:cNvPicPr>
            <a:picLocks noChangeAspect="1"/>
          </p:cNvPicPr>
          <p:nvPr/>
        </p:nvPicPr>
        <p:blipFill>
          <a:blip r:embed="rId2"/>
          <a:srcRect l="10160" r="42121"/>
          <a:stretch>
            <a:fillRect/>
          </a:stretch>
        </p:blipFill>
        <p:spPr>
          <a:xfrm>
            <a:off x="7270812" y="10"/>
            <a:ext cx="4921187" cy="6857990"/>
          </a:xfrm>
          <a:prstGeom prst="rect">
            <a:avLst/>
          </a:prstGeom>
        </p:spPr>
      </p:pic>
      <p:grpSp>
        <p:nvGrpSpPr>
          <p:cNvPr id="44" name="Group 43">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45" name="Rectangle 44">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E6EABDCB-A1C2-8192-72BA-C78F282E6EBF}"/>
              </a:ext>
            </a:extLst>
          </p:cNvPr>
          <p:cNvSpPr txBox="1"/>
          <p:nvPr/>
        </p:nvSpPr>
        <p:spPr>
          <a:xfrm>
            <a:off x="1256874" y="6063697"/>
            <a:ext cx="5099537" cy="430887"/>
          </a:xfrm>
          <a:prstGeom prst="rect">
            <a:avLst/>
          </a:prstGeom>
          <a:noFill/>
        </p:spPr>
        <p:txBody>
          <a:bodyPr wrap="square" rtlCol="0">
            <a:spAutoFit/>
          </a:bodyPr>
          <a:lstStyle/>
          <a:p>
            <a:pPr algn="r">
              <a:spcAft>
                <a:spcPts val="600"/>
              </a:spcAft>
            </a:pPr>
            <a:r>
              <a:rPr lang="en-US" sz="1100" dirty="0">
                <a:solidFill>
                  <a:schemeClr val="tx1">
                    <a:lumMod val="65000"/>
                    <a:lumOff val="35000"/>
                  </a:schemeClr>
                </a:solidFill>
              </a:rPr>
              <a:t>https://</a:t>
            </a:r>
            <a:r>
              <a:rPr lang="en-US" sz="1100" dirty="0" err="1">
                <a:solidFill>
                  <a:schemeClr val="tx1">
                    <a:lumMod val="65000"/>
                    <a:lumOff val="35000"/>
                  </a:schemeClr>
                </a:solidFill>
              </a:rPr>
              <a:t>www.npr.org</a:t>
            </a:r>
            <a:r>
              <a:rPr lang="en-US" sz="1100" dirty="0">
                <a:solidFill>
                  <a:schemeClr val="tx1">
                    <a:lumMod val="65000"/>
                    <a:lumOff val="35000"/>
                  </a:schemeClr>
                </a:solidFill>
              </a:rPr>
              <a:t>/2012/12/18/167466320/coverage-rapid-and-often-wrong-in-</a:t>
            </a:r>
            <a:r>
              <a:rPr lang="en-US" sz="1100" dirty="0" err="1">
                <a:solidFill>
                  <a:schemeClr val="tx1">
                    <a:lumMod val="65000"/>
                    <a:lumOff val="35000"/>
                  </a:schemeClr>
                </a:solidFill>
              </a:rPr>
              <a:t>tragedys</a:t>
            </a:r>
            <a:r>
              <a:rPr lang="en-US" sz="1100" dirty="0">
                <a:solidFill>
                  <a:schemeClr val="tx1">
                    <a:lumMod val="65000"/>
                    <a:lumOff val="35000"/>
                  </a:schemeClr>
                </a:solidFill>
              </a:rPr>
              <a:t>-early-hours</a:t>
            </a:r>
          </a:p>
        </p:txBody>
      </p:sp>
    </p:spTree>
    <p:extLst>
      <p:ext uri="{BB962C8B-B14F-4D97-AF65-F5344CB8AC3E}">
        <p14:creationId xmlns:p14="http://schemas.microsoft.com/office/powerpoint/2010/main" val="997330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2DC07-0AE8-4758-BDFE-49EAA3B0E20C}"/>
              </a:ext>
            </a:extLst>
          </p:cNvPr>
          <p:cNvSpPr>
            <a:spLocks noGrp="1"/>
          </p:cNvSpPr>
          <p:nvPr>
            <p:ph type="title"/>
          </p:nvPr>
        </p:nvSpPr>
        <p:spPr>
          <a:xfrm>
            <a:off x="876692" y="328246"/>
            <a:ext cx="5479719" cy="833594"/>
          </a:xfrm>
        </p:spPr>
        <p:txBody>
          <a:bodyPr anchor="b">
            <a:normAutofit/>
          </a:bodyPr>
          <a:lstStyle/>
          <a:p>
            <a:r>
              <a:rPr lang="en-US" sz="3200" dirty="0">
                <a:solidFill>
                  <a:schemeClr val="tx1">
                    <a:lumMod val="65000"/>
                    <a:lumOff val="35000"/>
                  </a:schemeClr>
                </a:solidFill>
              </a:rPr>
              <a:t>Sensationalism Drives Revenue</a:t>
            </a:r>
          </a:p>
        </p:txBody>
      </p:sp>
      <p:sp>
        <p:nvSpPr>
          <p:cNvPr id="3" name="Content Placeholder 2">
            <a:extLst>
              <a:ext uri="{FF2B5EF4-FFF2-40B4-BE49-F238E27FC236}">
                <a16:creationId xmlns:a16="http://schemas.microsoft.com/office/drawing/2014/main" id="{DC6F7A56-0CFE-AD5D-B6EA-98A7A994B521}"/>
              </a:ext>
            </a:extLst>
          </p:cNvPr>
          <p:cNvSpPr>
            <a:spLocks noGrp="1"/>
          </p:cNvSpPr>
          <p:nvPr>
            <p:ph idx="1"/>
          </p:nvPr>
        </p:nvSpPr>
        <p:spPr>
          <a:xfrm>
            <a:off x="876692" y="1383323"/>
            <a:ext cx="5479719" cy="4539370"/>
          </a:xfrm>
        </p:spPr>
        <p:txBody>
          <a:bodyPr anchor="t">
            <a:normAutofit lnSpcReduction="10000"/>
          </a:bodyPr>
          <a:lstStyle/>
          <a:p>
            <a:pPr marL="0" indent="0">
              <a:lnSpc>
                <a:spcPct val="120000"/>
              </a:lnSpc>
              <a:buNone/>
            </a:pPr>
            <a:r>
              <a:rPr lang="en-US" sz="1900" dirty="0">
                <a:solidFill>
                  <a:schemeClr val="tx1">
                    <a:lumMod val="65000"/>
                    <a:lumOff val="35000"/>
                  </a:schemeClr>
                </a:solidFill>
              </a:rPr>
              <a:t>Negative and shocking news sells more papers and gets more clicks, so increased revenue (plus the chance for more advertising revenue) can affect the publication of certain stories.</a:t>
            </a:r>
          </a:p>
          <a:p>
            <a:pPr marL="0" indent="0">
              <a:lnSpc>
                <a:spcPct val="120000"/>
              </a:lnSpc>
              <a:buNone/>
            </a:pPr>
            <a:r>
              <a:rPr lang="en-US" sz="1900" dirty="0">
                <a:solidFill>
                  <a:schemeClr val="tx1">
                    <a:lumMod val="65000"/>
                    <a:lumOff val="35000"/>
                  </a:schemeClr>
                </a:solidFill>
              </a:rPr>
              <a:t>Jayson Blair was hired by The New York Times as a staff writer who covered sensational stories such as the Washington DC sniper attacks and the Iraq war. In 2003, he was found to have fabricated materials in his reports, using made-up quotations and locations – but early warning signs were ignored as his sensational stories gave the paper an edge over similar coverage. Two senior editors were forced to resign in the eventual fallout.</a:t>
            </a:r>
          </a:p>
        </p:txBody>
      </p:sp>
      <p:pic>
        <p:nvPicPr>
          <p:cNvPr id="8" name="Picture 7" descr="A person wearing glasses and a black coat&#10;&#10;AI-generated content may be incorrect.">
            <a:extLst>
              <a:ext uri="{FF2B5EF4-FFF2-40B4-BE49-F238E27FC236}">
                <a16:creationId xmlns:a16="http://schemas.microsoft.com/office/drawing/2014/main" id="{D1113BC1-A302-4C45-7478-BD1D6D71AF5E}"/>
              </a:ext>
            </a:extLst>
          </p:cNvPr>
          <p:cNvPicPr>
            <a:picLocks noChangeAspect="1"/>
          </p:cNvPicPr>
          <p:nvPr/>
        </p:nvPicPr>
        <p:blipFill>
          <a:blip r:embed="rId2"/>
          <a:srcRect l="20176" r="31925" b="-1"/>
          <a:stretch>
            <a:fillRect/>
          </a:stretch>
        </p:blipFill>
        <p:spPr>
          <a:xfrm>
            <a:off x="7270812" y="10"/>
            <a:ext cx="4921187" cy="6857990"/>
          </a:xfrm>
          <a:prstGeom prst="rect">
            <a:avLst/>
          </a:prstGeom>
        </p:spPr>
      </p:pic>
      <p:grpSp>
        <p:nvGrpSpPr>
          <p:cNvPr id="24" name="Group 23">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25" name="Rectangle 24">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DB11D8F2-F847-33A6-A872-2CF6D9F58A5B}"/>
              </a:ext>
            </a:extLst>
          </p:cNvPr>
          <p:cNvSpPr txBox="1"/>
          <p:nvPr/>
        </p:nvSpPr>
        <p:spPr>
          <a:xfrm>
            <a:off x="1254369" y="6068089"/>
            <a:ext cx="5102042" cy="461665"/>
          </a:xfrm>
          <a:prstGeom prst="rect">
            <a:avLst/>
          </a:prstGeom>
          <a:noFill/>
        </p:spPr>
        <p:txBody>
          <a:bodyPr wrap="square" rtlCol="0">
            <a:spAutoFit/>
          </a:bodyPr>
          <a:lstStyle/>
          <a:p>
            <a:pPr algn="r"/>
            <a:r>
              <a:rPr lang="en-US" sz="1200" dirty="0">
                <a:solidFill>
                  <a:schemeClr val="tx1">
                    <a:lumMod val="65000"/>
                    <a:lumOff val="35000"/>
                  </a:schemeClr>
                </a:solidFill>
              </a:rPr>
              <a:t>https://</a:t>
            </a:r>
            <a:r>
              <a:rPr lang="en-US" sz="1200" dirty="0" err="1">
                <a:solidFill>
                  <a:schemeClr val="tx1">
                    <a:lumMod val="65000"/>
                    <a:lumOff val="35000"/>
                  </a:schemeClr>
                </a:solidFill>
              </a:rPr>
              <a:t>www.factualamerica.com</a:t>
            </a:r>
            <a:r>
              <a:rPr lang="en-US" sz="1200" dirty="0">
                <a:solidFill>
                  <a:schemeClr val="tx1">
                    <a:lumMod val="65000"/>
                    <a:lumOff val="35000"/>
                  </a:schemeClr>
                </a:solidFill>
              </a:rPr>
              <a:t>/byline-blunders/jayson-blair-the-new-york-times-plagiarism-nightmare-shakes-journalisms-core</a:t>
            </a:r>
          </a:p>
        </p:txBody>
      </p:sp>
    </p:spTree>
    <p:extLst>
      <p:ext uri="{BB962C8B-B14F-4D97-AF65-F5344CB8AC3E}">
        <p14:creationId xmlns:p14="http://schemas.microsoft.com/office/powerpoint/2010/main" val="149404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D6C2-0120-7B6C-A208-2BB3BA927100}"/>
              </a:ext>
            </a:extLst>
          </p:cNvPr>
          <p:cNvSpPr>
            <a:spLocks noGrp="1"/>
          </p:cNvSpPr>
          <p:nvPr>
            <p:ph type="title"/>
          </p:nvPr>
        </p:nvSpPr>
        <p:spPr>
          <a:xfrm>
            <a:off x="876691" y="269631"/>
            <a:ext cx="5479719" cy="927379"/>
          </a:xfrm>
        </p:spPr>
        <p:txBody>
          <a:bodyPr anchor="b">
            <a:normAutofit/>
          </a:bodyPr>
          <a:lstStyle/>
          <a:p>
            <a:pPr algn="ctr"/>
            <a:r>
              <a:rPr lang="en-US" sz="3200" dirty="0">
                <a:solidFill>
                  <a:schemeClr val="tx1">
                    <a:lumMod val="65000"/>
                    <a:lumOff val="35000"/>
                  </a:schemeClr>
                </a:solidFill>
              </a:rPr>
              <a:t>Dubitable Sources</a:t>
            </a:r>
          </a:p>
        </p:txBody>
      </p:sp>
      <p:sp>
        <p:nvSpPr>
          <p:cNvPr id="3" name="Content Placeholder 2">
            <a:extLst>
              <a:ext uri="{FF2B5EF4-FFF2-40B4-BE49-F238E27FC236}">
                <a16:creationId xmlns:a16="http://schemas.microsoft.com/office/drawing/2014/main" id="{8FA202B9-5ABE-33E1-4365-58DA2304ED3F}"/>
              </a:ext>
            </a:extLst>
          </p:cNvPr>
          <p:cNvSpPr>
            <a:spLocks noGrp="1"/>
          </p:cNvSpPr>
          <p:nvPr>
            <p:ph idx="1"/>
          </p:nvPr>
        </p:nvSpPr>
        <p:spPr>
          <a:xfrm>
            <a:off x="876692" y="1477108"/>
            <a:ext cx="5479719" cy="4504200"/>
          </a:xfrm>
        </p:spPr>
        <p:txBody>
          <a:bodyPr anchor="t">
            <a:normAutofit/>
          </a:bodyPr>
          <a:lstStyle/>
          <a:p>
            <a:pPr marL="0" indent="0">
              <a:lnSpc>
                <a:spcPct val="120000"/>
              </a:lnSpc>
              <a:buNone/>
            </a:pPr>
            <a:r>
              <a:rPr lang="en-US" sz="1700" dirty="0">
                <a:solidFill>
                  <a:schemeClr val="tx1">
                    <a:lumMod val="65000"/>
                    <a:lumOff val="35000"/>
                  </a:schemeClr>
                </a:solidFill>
              </a:rPr>
              <a:t>Reliance on single sources combined with the pressure to publish sensational exclusives can lead to unverified stories that turn out to be wrong.</a:t>
            </a:r>
          </a:p>
          <a:p>
            <a:pPr marL="0" indent="0">
              <a:lnSpc>
                <a:spcPct val="120000"/>
              </a:lnSpc>
              <a:buNone/>
            </a:pPr>
            <a:r>
              <a:rPr lang="en-US" sz="1700" dirty="0">
                <a:solidFill>
                  <a:schemeClr val="tx1">
                    <a:lumMod val="65000"/>
                    <a:lumOff val="35000"/>
                  </a:schemeClr>
                </a:solidFill>
              </a:rPr>
              <a:t>In 2014, Rolling Stone published a shocking story about a gang rape on campus at the University of Virginia, based mostly on the testimony of a single source: ‘Jackie’. Key details were not verified or corroborated, and the allegations turned out to be a hoax. The unverified story caused huge reputational damage to the university and personal harm to those who were falsely implicated, as well as undermining the trauma of survivors of real sexual assault cases.</a:t>
            </a:r>
          </a:p>
        </p:txBody>
      </p:sp>
      <p:pic>
        <p:nvPicPr>
          <p:cNvPr id="5" name="Picture 4" descr="A white cover with red and blue text&#10;&#10;AI-generated content may be incorrect.">
            <a:extLst>
              <a:ext uri="{FF2B5EF4-FFF2-40B4-BE49-F238E27FC236}">
                <a16:creationId xmlns:a16="http://schemas.microsoft.com/office/drawing/2014/main" id="{301B59E3-34E6-C045-1808-85481E25EC1C}"/>
              </a:ext>
            </a:extLst>
          </p:cNvPr>
          <p:cNvPicPr>
            <a:picLocks noChangeAspect="1"/>
          </p:cNvPicPr>
          <p:nvPr/>
        </p:nvPicPr>
        <p:blipFill>
          <a:blip r:embed="rId2"/>
          <a:srcRect r="2319"/>
          <a:stretch>
            <a:fillRect/>
          </a:stretch>
        </p:blipFill>
        <p:spPr>
          <a:xfrm>
            <a:off x="7270812" y="10"/>
            <a:ext cx="4921187" cy="6857990"/>
          </a:xfrm>
          <a:prstGeom prst="rect">
            <a:avLst/>
          </a:prstGeom>
        </p:spPr>
      </p:pic>
      <p:grpSp>
        <p:nvGrpSpPr>
          <p:cNvPr id="10" name="Group 9">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55CF7F33-125D-1D6E-0250-FF47A613D0BD}"/>
              </a:ext>
            </a:extLst>
          </p:cNvPr>
          <p:cNvSpPr txBox="1"/>
          <p:nvPr/>
        </p:nvSpPr>
        <p:spPr>
          <a:xfrm>
            <a:off x="1195754" y="5830519"/>
            <a:ext cx="5160656" cy="430887"/>
          </a:xfrm>
          <a:prstGeom prst="rect">
            <a:avLst/>
          </a:prstGeom>
          <a:noFill/>
        </p:spPr>
        <p:txBody>
          <a:bodyPr wrap="square" rtlCol="0">
            <a:spAutoFit/>
          </a:bodyPr>
          <a:lstStyle/>
          <a:p>
            <a:pPr algn="r"/>
            <a:r>
              <a:rPr lang="en-US" sz="1100" dirty="0">
                <a:solidFill>
                  <a:schemeClr val="tx1">
                    <a:lumMod val="65000"/>
                    <a:lumOff val="35000"/>
                  </a:schemeClr>
                </a:solidFill>
              </a:rPr>
              <a:t>https://</a:t>
            </a:r>
            <a:r>
              <a:rPr lang="en-US" sz="1100" dirty="0" err="1">
                <a:solidFill>
                  <a:schemeClr val="tx1">
                    <a:lumMod val="65000"/>
                    <a:lumOff val="35000"/>
                  </a:schemeClr>
                </a:solidFill>
              </a:rPr>
              <a:t>abcnews.go.com</a:t>
            </a:r>
            <a:r>
              <a:rPr lang="en-US" sz="1100" dirty="0">
                <a:solidFill>
                  <a:schemeClr val="tx1">
                    <a:lumMod val="65000"/>
                    <a:lumOff val="35000"/>
                  </a:schemeClr>
                </a:solidFill>
              </a:rPr>
              <a:t>/2020/</a:t>
            </a:r>
            <a:r>
              <a:rPr lang="en-US" sz="1100" dirty="0" err="1">
                <a:solidFill>
                  <a:schemeClr val="tx1">
                    <a:lumMod val="65000"/>
                    <a:lumOff val="35000"/>
                  </a:schemeClr>
                </a:solidFill>
              </a:rPr>
              <a:t>deepdive</a:t>
            </a:r>
            <a:r>
              <a:rPr lang="en-US" sz="1100" dirty="0">
                <a:solidFill>
                  <a:schemeClr val="tx1">
                    <a:lumMod val="65000"/>
                    <a:lumOff val="35000"/>
                  </a:schemeClr>
                </a:solidFill>
              </a:rPr>
              <a:t>/how-retracted-rolling-stone-article-rape-on-campus-came-print-42701166</a:t>
            </a:r>
          </a:p>
        </p:txBody>
      </p:sp>
    </p:spTree>
    <p:extLst>
      <p:ext uri="{BB962C8B-B14F-4D97-AF65-F5344CB8AC3E}">
        <p14:creationId xmlns:p14="http://schemas.microsoft.com/office/powerpoint/2010/main" val="2205668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1786F-E9EE-B2A7-2A0C-43CF905D4D4E}"/>
              </a:ext>
            </a:extLst>
          </p:cNvPr>
          <p:cNvSpPr>
            <a:spLocks noGrp="1"/>
          </p:cNvSpPr>
          <p:nvPr>
            <p:ph type="title"/>
          </p:nvPr>
        </p:nvSpPr>
        <p:spPr>
          <a:xfrm>
            <a:off x="764151" y="406708"/>
            <a:ext cx="5479719" cy="824216"/>
          </a:xfrm>
        </p:spPr>
        <p:txBody>
          <a:bodyPr anchor="b">
            <a:normAutofit/>
          </a:bodyPr>
          <a:lstStyle/>
          <a:p>
            <a:pPr algn="ctr"/>
            <a:r>
              <a:rPr lang="en-US" sz="3200" dirty="0">
                <a:solidFill>
                  <a:schemeClr val="tx1">
                    <a:lumMod val="65000"/>
                    <a:lumOff val="35000"/>
                  </a:schemeClr>
                </a:solidFill>
              </a:rPr>
              <a:t>Powerful Pressure</a:t>
            </a:r>
          </a:p>
        </p:txBody>
      </p:sp>
      <p:sp>
        <p:nvSpPr>
          <p:cNvPr id="3" name="Content Placeholder 2">
            <a:extLst>
              <a:ext uri="{FF2B5EF4-FFF2-40B4-BE49-F238E27FC236}">
                <a16:creationId xmlns:a16="http://schemas.microsoft.com/office/drawing/2014/main" id="{B234F689-4068-2FE2-643C-E545373A5CAE}"/>
              </a:ext>
            </a:extLst>
          </p:cNvPr>
          <p:cNvSpPr>
            <a:spLocks noGrp="1"/>
          </p:cNvSpPr>
          <p:nvPr>
            <p:ph idx="1"/>
          </p:nvPr>
        </p:nvSpPr>
        <p:spPr>
          <a:xfrm>
            <a:off x="876692" y="1488832"/>
            <a:ext cx="5479719" cy="4208584"/>
          </a:xfrm>
        </p:spPr>
        <p:txBody>
          <a:bodyPr anchor="t">
            <a:normAutofit/>
          </a:bodyPr>
          <a:lstStyle/>
          <a:p>
            <a:pPr marL="0" indent="0">
              <a:lnSpc>
                <a:spcPct val="120000"/>
              </a:lnSpc>
              <a:buNone/>
            </a:pPr>
            <a:r>
              <a:rPr lang="en-US" sz="1900" dirty="0">
                <a:solidFill>
                  <a:schemeClr val="tx1">
                    <a:lumMod val="65000"/>
                    <a:lumOff val="35000"/>
                  </a:schemeClr>
                </a:solidFill>
              </a:rPr>
              <a:t>Governments can influence news by restricting access to information, imposing censorship, or threatening legal repercussions, compromising the ideals of truth and transparency in journalism.</a:t>
            </a:r>
          </a:p>
          <a:p>
            <a:pPr marL="0" indent="0">
              <a:lnSpc>
                <a:spcPct val="120000"/>
              </a:lnSpc>
              <a:buNone/>
            </a:pPr>
            <a:r>
              <a:rPr lang="en-US" sz="1900" dirty="0">
                <a:solidFill>
                  <a:schemeClr val="tx1">
                    <a:lumMod val="65000"/>
                    <a:lumOff val="35000"/>
                  </a:schemeClr>
                </a:solidFill>
              </a:rPr>
              <a:t>In the lead-up to the Iraq war (2002 – 2003), major news outlets such as CNN relied on US government sources claiming Iraq had weapons of mass destruction ready to use in an international attack. These claims were later shown to be false – but had already helped shift public support for the invasion.</a:t>
            </a:r>
          </a:p>
        </p:txBody>
      </p:sp>
      <p:pic>
        <p:nvPicPr>
          <p:cNvPr id="5" name="Picture 4" descr="A book cover with a map&#10;&#10;AI-generated content may be incorrect.">
            <a:extLst>
              <a:ext uri="{FF2B5EF4-FFF2-40B4-BE49-F238E27FC236}">
                <a16:creationId xmlns:a16="http://schemas.microsoft.com/office/drawing/2014/main" id="{36627AAF-A6FD-A97B-3477-23D8ABE0231F}"/>
              </a:ext>
            </a:extLst>
          </p:cNvPr>
          <p:cNvPicPr>
            <a:picLocks noChangeAspect="1"/>
          </p:cNvPicPr>
          <p:nvPr/>
        </p:nvPicPr>
        <p:blipFill>
          <a:blip r:embed="rId2"/>
          <a:srcRect r="-2" b="6978"/>
          <a:stretch>
            <a:fillRect/>
          </a:stretch>
        </p:blipFill>
        <p:spPr>
          <a:xfrm>
            <a:off x="7270812" y="10"/>
            <a:ext cx="4921187" cy="6857990"/>
          </a:xfrm>
          <a:prstGeom prst="rect">
            <a:avLst/>
          </a:prstGeom>
        </p:spPr>
      </p:pic>
      <p:grpSp>
        <p:nvGrpSpPr>
          <p:cNvPr id="13" name="Group 12">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6637400A-98E2-6818-191C-D473E2EC8BEB}"/>
              </a:ext>
            </a:extLst>
          </p:cNvPr>
          <p:cNvSpPr txBox="1"/>
          <p:nvPr/>
        </p:nvSpPr>
        <p:spPr>
          <a:xfrm>
            <a:off x="984738" y="5955324"/>
            <a:ext cx="5259132" cy="461665"/>
          </a:xfrm>
          <a:prstGeom prst="rect">
            <a:avLst/>
          </a:prstGeom>
          <a:noFill/>
        </p:spPr>
        <p:txBody>
          <a:bodyPr wrap="square" rtlCol="0">
            <a:spAutoFit/>
          </a:bodyPr>
          <a:lstStyle/>
          <a:p>
            <a:pPr algn="r"/>
            <a:r>
              <a:rPr lang="en-US" sz="1200" dirty="0">
                <a:solidFill>
                  <a:schemeClr val="tx1">
                    <a:lumMod val="65000"/>
                    <a:lumOff val="35000"/>
                  </a:schemeClr>
                </a:solidFill>
              </a:rPr>
              <a:t>https://</a:t>
            </a:r>
            <a:r>
              <a:rPr lang="en-US" sz="1200" dirty="0" err="1">
                <a:solidFill>
                  <a:schemeClr val="tx1">
                    <a:lumMod val="65000"/>
                    <a:lumOff val="35000"/>
                  </a:schemeClr>
                </a:solidFill>
              </a:rPr>
              <a:t>www.peoplesworld.org</a:t>
            </a:r>
            <a:r>
              <a:rPr lang="en-US" sz="1200" dirty="0">
                <a:solidFill>
                  <a:schemeClr val="tx1">
                    <a:lumMod val="65000"/>
                    <a:lumOff val="35000"/>
                  </a:schemeClr>
                </a:solidFill>
              </a:rPr>
              <a:t>/article/iraq-weapons-of-mass-destruction-remembering-the-lies-of-wars-past/</a:t>
            </a:r>
          </a:p>
        </p:txBody>
      </p:sp>
    </p:spTree>
    <p:extLst>
      <p:ext uri="{BB962C8B-B14F-4D97-AF65-F5344CB8AC3E}">
        <p14:creationId xmlns:p14="http://schemas.microsoft.com/office/powerpoint/2010/main" val="1464578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74A67-E0A8-F3E1-BEF6-70D97EB5B409}"/>
              </a:ext>
            </a:extLst>
          </p:cNvPr>
          <p:cNvSpPr>
            <a:spLocks noGrp="1"/>
          </p:cNvSpPr>
          <p:nvPr>
            <p:ph type="title"/>
          </p:nvPr>
        </p:nvSpPr>
        <p:spPr>
          <a:xfrm>
            <a:off x="876692" y="356928"/>
            <a:ext cx="5479719" cy="810148"/>
          </a:xfrm>
        </p:spPr>
        <p:txBody>
          <a:bodyPr anchor="b">
            <a:normAutofit/>
          </a:bodyPr>
          <a:lstStyle/>
          <a:p>
            <a:pPr algn="ctr"/>
            <a:r>
              <a:rPr lang="en-US" sz="3200" dirty="0">
                <a:solidFill>
                  <a:schemeClr val="tx1">
                    <a:lumMod val="65000"/>
                    <a:lumOff val="35000"/>
                  </a:schemeClr>
                </a:solidFill>
              </a:rPr>
              <a:t>National Security</a:t>
            </a:r>
          </a:p>
        </p:txBody>
      </p:sp>
      <p:sp>
        <p:nvSpPr>
          <p:cNvPr id="3" name="Content Placeholder 2">
            <a:extLst>
              <a:ext uri="{FF2B5EF4-FFF2-40B4-BE49-F238E27FC236}">
                <a16:creationId xmlns:a16="http://schemas.microsoft.com/office/drawing/2014/main" id="{35007C86-F7D2-2FDF-B665-09795652E3B5}"/>
              </a:ext>
            </a:extLst>
          </p:cNvPr>
          <p:cNvSpPr>
            <a:spLocks noGrp="1"/>
          </p:cNvSpPr>
          <p:nvPr>
            <p:ph idx="1"/>
          </p:nvPr>
        </p:nvSpPr>
        <p:spPr>
          <a:xfrm>
            <a:off x="876692" y="1312986"/>
            <a:ext cx="5479719" cy="3985846"/>
          </a:xfrm>
        </p:spPr>
        <p:txBody>
          <a:bodyPr anchor="t">
            <a:normAutofit lnSpcReduction="10000"/>
          </a:bodyPr>
          <a:lstStyle/>
          <a:p>
            <a:pPr marL="0" indent="0">
              <a:lnSpc>
                <a:spcPct val="120000"/>
              </a:lnSpc>
              <a:buNone/>
            </a:pPr>
            <a:r>
              <a:rPr lang="en-US" sz="1900" dirty="0">
                <a:solidFill>
                  <a:schemeClr val="tx1">
                    <a:lumMod val="65000"/>
                    <a:lumOff val="35000"/>
                  </a:schemeClr>
                </a:solidFill>
              </a:rPr>
              <a:t>In some cases, legitimate security concerns can force journalists to exercise restraint when divulging facts or mean editors delay publishing important true stories.</a:t>
            </a:r>
          </a:p>
          <a:p>
            <a:pPr marL="0" indent="0">
              <a:lnSpc>
                <a:spcPct val="120000"/>
              </a:lnSpc>
              <a:buNone/>
            </a:pPr>
            <a:r>
              <a:rPr lang="en-US" sz="1900" dirty="0">
                <a:solidFill>
                  <a:schemeClr val="tx1">
                    <a:lumMod val="65000"/>
                    <a:lumOff val="35000"/>
                  </a:schemeClr>
                </a:solidFill>
              </a:rPr>
              <a:t>In May 2013, several major newsrooms including The Washington Post, La Monde, and The Guardian received classified hacked military documents from Edward Snowden. Editors negotiated with governments to balance public interest with national security, and stories were only partially published with redactions.</a:t>
            </a:r>
          </a:p>
        </p:txBody>
      </p:sp>
      <p:pic>
        <p:nvPicPr>
          <p:cNvPr id="5" name="Picture 4" descr="A person in front of a newspaper&#10;&#10;AI-generated content may be incorrect.">
            <a:extLst>
              <a:ext uri="{FF2B5EF4-FFF2-40B4-BE49-F238E27FC236}">
                <a16:creationId xmlns:a16="http://schemas.microsoft.com/office/drawing/2014/main" id="{E6EA1712-8318-B2D2-4FDF-029C686BBFD8}"/>
              </a:ext>
            </a:extLst>
          </p:cNvPr>
          <p:cNvPicPr>
            <a:picLocks noChangeAspect="1"/>
          </p:cNvPicPr>
          <p:nvPr/>
        </p:nvPicPr>
        <p:blipFill>
          <a:blip r:embed="rId2"/>
          <a:srcRect r="-1" b="2101"/>
          <a:stretch>
            <a:fillRect/>
          </a:stretch>
        </p:blipFill>
        <p:spPr>
          <a:xfrm>
            <a:off x="7270812" y="10"/>
            <a:ext cx="4921187" cy="6857990"/>
          </a:xfrm>
          <a:prstGeom prst="rect">
            <a:avLst/>
          </a:prstGeom>
        </p:spPr>
      </p:pic>
      <p:grpSp>
        <p:nvGrpSpPr>
          <p:cNvPr id="10" name="Group 9">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7664BBF3-7E7E-F412-27F7-40B20E2466F0}"/>
              </a:ext>
            </a:extLst>
          </p:cNvPr>
          <p:cNvSpPr txBox="1"/>
          <p:nvPr/>
        </p:nvSpPr>
        <p:spPr>
          <a:xfrm>
            <a:off x="1324708" y="5849816"/>
            <a:ext cx="5031703" cy="461665"/>
          </a:xfrm>
          <a:prstGeom prst="rect">
            <a:avLst/>
          </a:prstGeom>
          <a:noFill/>
        </p:spPr>
        <p:txBody>
          <a:bodyPr wrap="square" rtlCol="0">
            <a:spAutoFit/>
          </a:bodyPr>
          <a:lstStyle/>
          <a:p>
            <a:pPr algn="r"/>
            <a:r>
              <a:rPr lang="en-US" sz="1200" dirty="0">
                <a:solidFill>
                  <a:schemeClr val="tx1">
                    <a:lumMod val="65000"/>
                    <a:lumOff val="35000"/>
                  </a:schemeClr>
                </a:solidFill>
              </a:rPr>
              <a:t>https://</a:t>
            </a:r>
            <a:r>
              <a:rPr lang="en-US" sz="1200" dirty="0" err="1">
                <a:solidFill>
                  <a:schemeClr val="tx1">
                    <a:lumMod val="65000"/>
                    <a:lumOff val="35000"/>
                  </a:schemeClr>
                </a:solidFill>
              </a:rPr>
              <a:t>www.theguardian.com</a:t>
            </a:r>
            <a:r>
              <a:rPr lang="en-US" sz="1200" dirty="0">
                <a:solidFill>
                  <a:schemeClr val="tx1">
                    <a:lumMod val="65000"/>
                    <a:lumOff val="35000"/>
                  </a:schemeClr>
                </a:solidFill>
              </a:rPr>
              <a:t>/us-news/2023/</a:t>
            </a:r>
            <a:r>
              <a:rPr lang="en-US" sz="1200" dirty="0" err="1">
                <a:solidFill>
                  <a:schemeClr val="tx1">
                    <a:lumMod val="65000"/>
                    <a:lumOff val="35000"/>
                  </a:schemeClr>
                </a:solidFill>
              </a:rPr>
              <a:t>jun</a:t>
            </a:r>
            <a:r>
              <a:rPr lang="en-US" sz="1200" dirty="0">
                <a:solidFill>
                  <a:schemeClr val="tx1">
                    <a:lumMod val="65000"/>
                    <a:lumOff val="35000"/>
                  </a:schemeClr>
                </a:solidFill>
              </a:rPr>
              <a:t>/07/edward-snowden-10-years-surveillance-revelations</a:t>
            </a:r>
          </a:p>
        </p:txBody>
      </p:sp>
    </p:spTree>
    <p:extLst>
      <p:ext uri="{BB962C8B-B14F-4D97-AF65-F5344CB8AC3E}">
        <p14:creationId xmlns:p14="http://schemas.microsoft.com/office/powerpoint/2010/main" val="192954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EFD11-622F-5175-109E-FF48464DBE48}"/>
              </a:ext>
            </a:extLst>
          </p:cNvPr>
          <p:cNvSpPr>
            <a:spLocks noGrp="1"/>
          </p:cNvSpPr>
          <p:nvPr>
            <p:ph type="title"/>
          </p:nvPr>
        </p:nvSpPr>
        <p:spPr>
          <a:xfrm>
            <a:off x="876694" y="281354"/>
            <a:ext cx="4234393" cy="796080"/>
          </a:xfrm>
        </p:spPr>
        <p:txBody>
          <a:bodyPr anchor="b">
            <a:normAutofit/>
          </a:bodyPr>
          <a:lstStyle/>
          <a:p>
            <a:pPr algn="ctr"/>
            <a:r>
              <a:rPr lang="en-US" sz="3200" dirty="0">
                <a:solidFill>
                  <a:schemeClr val="tx1">
                    <a:lumMod val="65000"/>
                    <a:lumOff val="35000"/>
                  </a:schemeClr>
                </a:solidFill>
              </a:rPr>
              <a:t>Access Journalism</a:t>
            </a:r>
          </a:p>
        </p:txBody>
      </p:sp>
      <p:sp>
        <p:nvSpPr>
          <p:cNvPr id="3" name="Content Placeholder 2">
            <a:extLst>
              <a:ext uri="{FF2B5EF4-FFF2-40B4-BE49-F238E27FC236}">
                <a16:creationId xmlns:a16="http://schemas.microsoft.com/office/drawing/2014/main" id="{FCC331F3-B88A-737E-4C82-1D1571A8F2AB}"/>
              </a:ext>
            </a:extLst>
          </p:cNvPr>
          <p:cNvSpPr>
            <a:spLocks noGrp="1"/>
          </p:cNvSpPr>
          <p:nvPr>
            <p:ph idx="1"/>
          </p:nvPr>
        </p:nvSpPr>
        <p:spPr>
          <a:xfrm>
            <a:off x="876693" y="1335900"/>
            <a:ext cx="4234394" cy="4443605"/>
          </a:xfrm>
        </p:spPr>
        <p:txBody>
          <a:bodyPr anchor="t">
            <a:normAutofit lnSpcReduction="10000"/>
          </a:bodyPr>
          <a:lstStyle/>
          <a:p>
            <a:pPr marL="0" indent="0">
              <a:lnSpc>
                <a:spcPct val="120000"/>
              </a:lnSpc>
              <a:buNone/>
            </a:pPr>
            <a:r>
              <a:rPr lang="en-US" sz="1600" dirty="0">
                <a:solidFill>
                  <a:schemeClr val="tx1">
                    <a:lumMod val="65000"/>
                    <a:lumOff val="35000"/>
                  </a:schemeClr>
                </a:solidFill>
              </a:rPr>
              <a:t>Some reporters prioritize maintaining good relationships with sources such as politicians, celebrities, or corporate leaders, so they ‘soften’ their reporting, avoid tough questions, or even omit certain facts, damaging their commitment to the truth.</a:t>
            </a:r>
          </a:p>
          <a:p>
            <a:pPr marL="0" indent="0">
              <a:lnSpc>
                <a:spcPct val="120000"/>
              </a:lnSpc>
              <a:buNone/>
            </a:pPr>
            <a:r>
              <a:rPr lang="en-US" sz="1600" dirty="0">
                <a:solidFill>
                  <a:schemeClr val="tx1">
                    <a:lumMod val="65000"/>
                    <a:lumOff val="35000"/>
                  </a:schemeClr>
                </a:solidFill>
              </a:rPr>
              <a:t>When former world champion cyclist Lance Armstrong chose to open-up about his career-long doping to Oprah Winfrey in 2013, it was initially billed as a coup for her show. But after the interview, Winfrey was criticized for not pressing him harder on the systemic ways he was able to abuse the system and cheat for so long. Pushing him too hard may have damaged her brand and jeopardized her show.</a:t>
            </a:r>
          </a:p>
        </p:txBody>
      </p:sp>
      <p:pic>
        <p:nvPicPr>
          <p:cNvPr id="5" name="Picture 4" descr="A person and person on a bicycle&#10;&#10;AI-generated content may be incorrect.">
            <a:extLst>
              <a:ext uri="{FF2B5EF4-FFF2-40B4-BE49-F238E27FC236}">
                <a16:creationId xmlns:a16="http://schemas.microsoft.com/office/drawing/2014/main" id="{E0438724-28B4-DC49-A012-CE355F3823BA}"/>
              </a:ext>
            </a:extLst>
          </p:cNvPr>
          <p:cNvPicPr>
            <a:picLocks noChangeAspect="1"/>
          </p:cNvPicPr>
          <p:nvPr/>
        </p:nvPicPr>
        <p:blipFill>
          <a:blip r:embed="rId2"/>
          <a:srcRect l="167" r="2" b="2"/>
          <a:stretch>
            <a:fillRect/>
          </a:stretch>
        </p:blipFill>
        <p:spPr>
          <a:xfrm>
            <a:off x="5854890" y="877414"/>
            <a:ext cx="5453545" cy="4984683"/>
          </a:xfrm>
          <a:prstGeom prst="rect">
            <a:avLst/>
          </a:prstGeom>
        </p:spPr>
      </p:pic>
      <p:grpSp>
        <p:nvGrpSpPr>
          <p:cNvPr id="14" name="Group 13">
            <a:extLst>
              <a:ext uri="{FF2B5EF4-FFF2-40B4-BE49-F238E27FC236}">
                <a16:creationId xmlns:a16="http://schemas.microsoft.com/office/drawing/2014/main" id="{434FA563-76F6-CDCF-AEA0-A7B78E4464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5" name="Rectangle 14">
              <a:extLst>
                <a:ext uri="{FF2B5EF4-FFF2-40B4-BE49-F238E27FC236}">
                  <a16:creationId xmlns:a16="http://schemas.microsoft.com/office/drawing/2014/main" id="{1D2E3CAA-F1BA-6695-301D-22564C3828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F3F0F2C-04A5-144D-BDCF-C38707289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E604A276-25F7-E5D3-15D4-B9680349FD2C}"/>
              </a:ext>
            </a:extLst>
          </p:cNvPr>
          <p:cNvSpPr txBox="1"/>
          <p:nvPr/>
        </p:nvSpPr>
        <p:spPr>
          <a:xfrm>
            <a:off x="2356339" y="6202253"/>
            <a:ext cx="9103133" cy="276999"/>
          </a:xfrm>
          <a:prstGeom prst="rect">
            <a:avLst/>
          </a:prstGeom>
          <a:noFill/>
        </p:spPr>
        <p:txBody>
          <a:bodyPr wrap="none" rtlCol="0">
            <a:spAutoFit/>
          </a:bodyPr>
          <a:lstStyle/>
          <a:p>
            <a:r>
              <a:rPr lang="en-US" sz="1200" dirty="0">
                <a:solidFill>
                  <a:schemeClr val="tx1">
                    <a:lumMod val="65000"/>
                    <a:lumOff val="35000"/>
                  </a:schemeClr>
                </a:solidFill>
              </a:rPr>
              <a:t>https://</a:t>
            </a:r>
            <a:r>
              <a:rPr lang="en-US" sz="1200" dirty="0" err="1">
                <a:solidFill>
                  <a:schemeClr val="tx1">
                    <a:lumMod val="65000"/>
                    <a:lumOff val="35000"/>
                  </a:schemeClr>
                </a:solidFill>
              </a:rPr>
              <a:t>www.independent.ie</a:t>
            </a:r>
            <a:r>
              <a:rPr lang="en-US" sz="1200" dirty="0">
                <a:solidFill>
                  <a:schemeClr val="tx1">
                    <a:lumMod val="65000"/>
                    <a:lumOff val="35000"/>
                  </a:schemeClr>
                </a:solidFill>
              </a:rPr>
              <a:t>/sport/other-sports/cycling-glimpses-and-admissions-but-always-armstrongs-hollow-core/28961127.html</a:t>
            </a:r>
          </a:p>
        </p:txBody>
      </p:sp>
    </p:spTree>
    <p:extLst>
      <p:ext uri="{BB962C8B-B14F-4D97-AF65-F5344CB8AC3E}">
        <p14:creationId xmlns:p14="http://schemas.microsoft.com/office/powerpoint/2010/main" val="3680657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B36CE7-9E7C-7E44-DA1F-D26AF5B46C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42DA69-A228-8C1C-4632-F8DEDB337E66}"/>
              </a:ext>
            </a:extLst>
          </p:cNvPr>
          <p:cNvSpPr>
            <a:spLocks noGrp="1"/>
          </p:cNvSpPr>
          <p:nvPr>
            <p:ph type="title"/>
          </p:nvPr>
        </p:nvSpPr>
        <p:spPr>
          <a:xfrm>
            <a:off x="876692" y="356928"/>
            <a:ext cx="5479719" cy="810148"/>
          </a:xfrm>
        </p:spPr>
        <p:txBody>
          <a:bodyPr anchor="b">
            <a:normAutofit/>
          </a:bodyPr>
          <a:lstStyle/>
          <a:p>
            <a:pPr algn="ctr"/>
            <a:r>
              <a:rPr lang="en-US" sz="3200" dirty="0">
                <a:solidFill>
                  <a:schemeClr val="tx1">
                    <a:lumMod val="65000"/>
                    <a:lumOff val="35000"/>
                  </a:schemeClr>
                </a:solidFill>
              </a:rPr>
              <a:t>The Overton Window</a:t>
            </a:r>
          </a:p>
        </p:txBody>
      </p:sp>
      <p:sp>
        <p:nvSpPr>
          <p:cNvPr id="3" name="Content Placeholder 2">
            <a:extLst>
              <a:ext uri="{FF2B5EF4-FFF2-40B4-BE49-F238E27FC236}">
                <a16:creationId xmlns:a16="http://schemas.microsoft.com/office/drawing/2014/main" id="{0D16AA87-8F81-C7A0-8919-F1E3A4950A6D}"/>
              </a:ext>
            </a:extLst>
          </p:cNvPr>
          <p:cNvSpPr>
            <a:spLocks noGrp="1"/>
          </p:cNvSpPr>
          <p:nvPr>
            <p:ph idx="1"/>
          </p:nvPr>
        </p:nvSpPr>
        <p:spPr>
          <a:xfrm>
            <a:off x="876692" y="1312986"/>
            <a:ext cx="5479719" cy="3985846"/>
          </a:xfrm>
        </p:spPr>
        <p:txBody>
          <a:bodyPr anchor="t">
            <a:normAutofit fontScale="92500" lnSpcReduction="10000"/>
          </a:bodyPr>
          <a:lstStyle/>
          <a:p>
            <a:pPr marL="0" indent="0">
              <a:lnSpc>
                <a:spcPct val="125000"/>
              </a:lnSpc>
              <a:buNone/>
            </a:pPr>
            <a:r>
              <a:rPr lang="en-US" sz="2000" dirty="0">
                <a:solidFill>
                  <a:schemeClr val="tx1">
                    <a:lumMod val="65000"/>
                    <a:lumOff val="35000"/>
                  </a:schemeClr>
                </a:solidFill>
              </a:rPr>
              <a:t>The range of ideas that are acceptable or permissible to report is decided by news owners and readers. Editorial decisions keep stories within this ‘window’. </a:t>
            </a:r>
          </a:p>
          <a:p>
            <a:pPr marL="0" indent="0">
              <a:lnSpc>
                <a:spcPct val="125000"/>
              </a:lnSpc>
              <a:buNone/>
            </a:pPr>
            <a:r>
              <a:rPr lang="en-US" sz="2000" dirty="0">
                <a:solidFill>
                  <a:schemeClr val="tx1">
                    <a:lumMod val="65000"/>
                    <a:lumOff val="35000"/>
                  </a:schemeClr>
                </a:solidFill>
              </a:rPr>
              <a:t>Throughout the 1980s and 1990s, stories about climate change</a:t>
            </a:r>
            <a:r>
              <a:rPr lang="zh-CN" altLang="en-US" sz="2000" dirty="0">
                <a:solidFill>
                  <a:schemeClr val="tx1">
                    <a:lumMod val="65000"/>
                    <a:lumOff val="35000"/>
                  </a:schemeClr>
                </a:solidFill>
              </a:rPr>
              <a:t> </a:t>
            </a:r>
            <a:r>
              <a:rPr lang="en-GB" altLang="zh-CN" sz="2000" dirty="0">
                <a:solidFill>
                  <a:schemeClr val="tx1">
                    <a:lumMod val="65000"/>
                    <a:lumOff val="35000"/>
                  </a:schemeClr>
                </a:solidFill>
              </a:rPr>
              <a:t>were framed as a ‘debate’ even though scientific evidence overwhelmingly showed a ‘consensus’. Acknowledging the urgency of the issue was outside the window of acceptability. As a result of watering down the truth, climate action has been delayed and diluted.</a:t>
            </a:r>
            <a:endParaRPr lang="en-US" sz="2000" dirty="0">
              <a:solidFill>
                <a:schemeClr val="tx1">
                  <a:lumMod val="65000"/>
                  <a:lumOff val="35000"/>
                </a:schemeClr>
              </a:solidFill>
            </a:endParaRPr>
          </a:p>
        </p:txBody>
      </p:sp>
      <p:pic>
        <p:nvPicPr>
          <p:cNvPr id="5" name="Picture 4">
            <a:extLst>
              <a:ext uri="{FF2B5EF4-FFF2-40B4-BE49-F238E27FC236}">
                <a16:creationId xmlns:a16="http://schemas.microsoft.com/office/drawing/2014/main" id="{18AC305C-9393-95A7-1C40-C2538C6529DE}"/>
              </a:ext>
            </a:extLst>
          </p:cNvPr>
          <p:cNvPicPr>
            <a:picLocks noChangeAspect="1"/>
          </p:cNvPicPr>
          <p:nvPr/>
        </p:nvPicPr>
        <p:blipFill>
          <a:blip r:embed="rId2"/>
          <a:srcRect l="4391" r="4391"/>
          <a:stretch/>
        </p:blipFill>
        <p:spPr>
          <a:xfrm>
            <a:off x="7270812" y="10"/>
            <a:ext cx="4921187" cy="6857990"/>
          </a:xfrm>
          <a:prstGeom prst="rect">
            <a:avLst/>
          </a:prstGeom>
        </p:spPr>
      </p:pic>
      <p:grpSp>
        <p:nvGrpSpPr>
          <p:cNvPr id="10" name="Group 9">
            <a:extLst>
              <a:ext uri="{FF2B5EF4-FFF2-40B4-BE49-F238E27FC236}">
                <a16:creationId xmlns:a16="http://schemas.microsoft.com/office/drawing/2014/main" id="{166B9D47-4E4B-1AD9-6C09-B909B459B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7988C0B8-C1C2-C644-BD62-FAE85E58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2B0C9B4-1244-E87D-69BA-C8F33445ED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115E2D69-DDF2-E901-8559-A361C92AD101}"/>
              </a:ext>
            </a:extLst>
          </p:cNvPr>
          <p:cNvSpPr txBox="1"/>
          <p:nvPr/>
        </p:nvSpPr>
        <p:spPr>
          <a:xfrm>
            <a:off x="1324708" y="5849816"/>
            <a:ext cx="5031703" cy="461665"/>
          </a:xfrm>
          <a:prstGeom prst="rect">
            <a:avLst/>
          </a:prstGeom>
          <a:noFill/>
        </p:spPr>
        <p:txBody>
          <a:bodyPr wrap="square" rtlCol="0">
            <a:spAutoFit/>
          </a:bodyPr>
          <a:lstStyle/>
          <a:p>
            <a:pPr algn="r"/>
            <a:r>
              <a:rPr lang="en-US" sz="1200" dirty="0">
                <a:solidFill>
                  <a:schemeClr val="tx1">
                    <a:lumMod val="65000"/>
                    <a:lumOff val="35000"/>
                  </a:schemeClr>
                </a:solidFill>
              </a:rPr>
              <a:t>https://</a:t>
            </a:r>
            <a:r>
              <a:rPr lang="en-US" sz="1200" dirty="0" err="1">
                <a:solidFill>
                  <a:schemeClr val="tx1">
                    <a:lumMod val="65000"/>
                    <a:lumOff val="35000"/>
                  </a:schemeClr>
                </a:solidFill>
              </a:rPr>
              <a:t>timesmachine.nytimes.com</a:t>
            </a:r>
            <a:r>
              <a:rPr lang="en-US" sz="1200" dirty="0">
                <a:solidFill>
                  <a:schemeClr val="tx1">
                    <a:lumMod val="65000"/>
                    <a:lumOff val="35000"/>
                  </a:schemeClr>
                </a:solidFill>
              </a:rPr>
              <a:t>/</a:t>
            </a:r>
            <a:r>
              <a:rPr lang="en-US" sz="1200" dirty="0" err="1">
                <a:solidFill>
                  <a:schemeClr val="tx1">
                    <a:lumMod val="65000"/>
                    <a:lumOff val="35000"/>
                  </a:schemeClr>
                </a:solidFill>
              </a:rPr>
              <a:t>timesmachine</a:t>
            </a:r>
            <a:r>
              <a:rPr lang="en-US" sz="1200" dirty="0">
                <a:solidFill>
                  <a:schemeClr val="tx1">
                    <a:lumMod val="65000"/>
                    <a:lumOff val="35000"/>
                  </a:schemeClr>
                </a:solidFill>
              </a:rPr>
              <a:t>/1991/02/03/351091.html?pageNumber=313</a:t>
            </a:r>
          </a:p>
        </p:txBody>
      </p:sp>
    </p:spTree>
    <p:extLst>
      <p:ext uri="{BB962C8B-B14F-4D97-AF65-F5344CB8AC3E}">
        <p14:creationId xmlns:p14="http://schemas.microsoft.com/office/powerpoint/2010/main" val="713856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E0239D-E77A-8844-6434-B975DA4171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5D0168-53F1-1202-F582-578FCF86AAC2}"/>
              </a:ext>
            </a:extLst>
          </p:cNvPr>
          <p:cNvSpPr>
            <a:spLocks noGrp="1"/>
          </p:cNvSpPr>
          <p:nvPr>
            <p:ph type="title"/>
          </p:nvPr>
        </p:nvSpPr>
        <p:spPr>
          <a:xfrm>
            <a:off x="883566" y="795062"/>
            <a:ext cx="4234393" cy="796080"/>
          </a:xfrm>
        </p:spPr>
        <p:txBody>
          <a:bodyPr anchor="b">
            <a:normAutofit fontScale="90000"/>
          </a:bodyPr>
          <a:lstStyle/>
          <a:p>
            <a:pPr algn="ctr"/>
            <a:r>
              <a:rPr lang="en-US" sz="3200" dirty="0">
                <a:solidFill>
                  <a:schemeClr val="tx1">
                    <a:lumMod val="65000"/>
                    <a:lumOff val="35000"/>
                  </a:schemeClr>
                </a:solidFill>
              </a:rPr>
              <a:t>Legal and Safety Concerns</a:t>
            </a:r>
          </a:p>
        </p:txBody>
      </p:sp>
      <p:sp>
        <p:nvSpPr>
          <p:cNvPr id="3" name="Content Placeholder 2">
            <a:extLst>
              <a:ext uri="{FF2B5EF4-FFF2-40B4-BE49-F238E27FC236}">
                <a16:creationId xmlns:a16="http://schemas.microsoft.com/office/drawing/2014/main" id="{D6159CDA-B62E-0269-29A8-ED107B2B154D}"/>
              </a:ext>
            </a:extLst>
          </p:cNvPr>
          <p:cNvSpPr>
            <a:spLocks noGrp="1"/>
          </p:cNvSpPr>
          <p:nvPr>
            <p:ph idx="1"/>
          </p:nvPr>
        </p:nvSpPr>
        <p:spPr>
          <a:xfrm>
            <a:off x="883565" y="1849608"/>
            <a:ext cx="4234394" cy="4443605"/>
          </a:xfrm>
        </p:spPr>
        <p:txBody>
          <a:bodyPr anchor="t">
            <a:normAutofit/>
          </a:bodyPr>
          <a:lstStyle/>
          <a:p>
            <a:pPr marL="0" indent="0">
              <a:lnSpc>
                <a:spcPct val="125000"/>
              </a:lnSpc>
              <a:buNone/>
            </a:pPr>
            <a:r>
              <a:rPr lang="en-US" sz="1600" dirty="0">
                <a:solidFill>
                  <a:schemeClr val="tx1">
                    <a:lumMod val="65000"/>
                    <a:lumOff val="35000"/>
                  </a:schemeClr>
                </a:solidFill>
              </a:rPr>
              <a:t>Journalists may be put in personal danger by reporting from e.g. conflict zones or in places where laws can be turned against those who seek truth.</a:t>
            </a:r>
          </a:p>
          <a:p>
            <a:pPr marL="0" indent="0">
              <a:lnSpc>
                <a:spcPct val="125000"/>
              </a:lnSpc>
              <a:buNone/>
            </a:pPr>
            <a:r>
              <a:rPr lang="en-US" sz="1600" dirty="0">
                <a:solidFill>
                  <a:schemeClr val="tx1">
                    <a:lumMod val="65000"/>
                    <a:lumOff val="35000"/>
                  </a:schemeClr>
                </a:solidFill>
              </a:rPr>
              <a:t>In 2012, Vietnamese journalist </a:t>
            </a:r>
            <a:r>
              <a:rPr lang="en-GB" sz="1600" dirty="0">
                <a:solidFill>
                  <a:schemeClr val="tx1">
                    <a:lumMod val="65000"/>
                    <a:lumOff val="35000"/>
                  </a:schemeClr>
                </a:solidFill>
              </a:rPr>
              <a:t>Nguyễn Văn </a:t>
            </a:r>
            <a:r>
              <a:rPr lang="en-GB" sz="1600" dirty="0" err="1">
                <a:solidFill>
                  <a:schemeClr val="tx1">
                    <a:lumMod val="65000"/>
                    <a:lumOff val="35000"/>
                  </a:schemeClr>
                </a:solidFill>
              </a:rPr>
              <a:t>Khương</a:t>
            </a:r>
            <a:r>
              <a:rPr lang="en-GB" sz="1600" dirty="0">
                <a:solidFill>
                  <a:schemeClr val="tx1">
                    <a:lumMod val="65000"/>
                    <a:lumOff val="35000"/>
                  </a:schemeClr>
                </a:solidFill>
              </a:rPr>
              <a:t> posed as an offender and paid police bribes to expose corruption. He was sentenced to four years in prison even though his story was verified true (authorities charged him with bribery, not for falsifying facts).</a:t>
            </a:r>
          </a:p>
        </p:txBody>
      </p:sp>
      <p:pic>
        <p:nvPicPr>
          <p:cNvPr id="5" name="Picture 4">
            <a:extLst>
              <a:ext uri="{FF2B5EF4-FFF2-40B4-BE49-F238E27FC236}">
                <a16:creationId xmlns:a16="http://schemas.microsoft.com/office/drawing/2014/main" id="{5F497221-C3F6-B0B6-4AC2-3133D97269D2}"/>
              </a:ext>
            </a:extLst>
          </p:cNvPr>
          <p:cNvPicPr>
            <a:picLocks noChangeAspect="1"/>
          </p:cNvPicPr>
          <p:nvPr/>
        </p:nvPicPr>
        <p:blipFill>
          <a:blip r:embed="rId2"/>
          <a:srcRect l="9213" r="9213"/>
          <a:stretch/>
        </p:blipFill>
        <p:spPr>
          <a:xfrm>
            <a:off x="5854890" y="877414"/>
            <a:ext cx="5453545" cy="4984683"/>
          </a:xfrm>
          <a:prstGeom prst="rect">
            <a:avLst/>
          </a:prstGeom>
        </p:spPr>
      </p:pic>
      <p:grpSp>
        <p:nvGrpSpPr>
          <p:cNvPr id="14" name="Group 13">
            <a:extLst>
              <a:ext uri="{FF2B5EF4-FFF2-40B4-BE49-F238E27FC236}">
                <a16:creationId xmlns:a16="http://schemas.microsoft.com/office/drawing/2014/main" id="{457FA698-1053-4F8A-7DDD-A6AC1F8E21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5" name="Rectangle 14">
              <a:extLst>
                <a:ext uri="{FF2B5EF4-FFF2-40B4-BE49-F238E27FC236}">
                  <a16:creationId xmlns:a16="http://schemas.microsoft.com/office/drawing/2014/main" id="{1D31A9CE-E154-B59C-B93C-75452FB2DC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562CD2E-B1C3-06A3-1C04-E07BF8BE0A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EBD014F8-CFE7-402A-B1BE-334DFFC5CF52}"/>
              </a:ext>
            </a:extLst>
          </p:cNvPr>
          <p:cNvSpPr txBox="1"/>
          <p:nvPr/>
        </p:nvSpPr>
        <p:spPr>
          <a:xfrm>
            <a:off x="5123024" y="6099967"/>
            <a:ext cx="6185411" cy="276999"/>
          </a:xfrm>
          <a:prstGeom prst="rect">
            <a:avLst/>
          </a:prstGeom>
          <a:noFill/>
        </p:spPr>
        <p:txBody>
          <a:bodyPr wrap="none" rtlCol="0">
            <a:spAutoFit/>
          </a:bodyPr>
          <a:lstStyle/>
          <a:p>
            <a:r>
              <a:rPr lang="en-US" sz="1200" dirty="0">
                <a:solidFill>
                  <a:schemeClr val="tx1">
                    <a:lumMod val="65000"/>
                    <a:lumOff val="35000"/>
                  </a:schemeClr>
                </a:solidFill>
              </a:rPr>
              <a:t>https://</a:t>
            </a:r>
            <a:r>
              <a:rPr lang="en-US" sz="1200" dirty="0" err="1">
                <a:solidFill>
                  <a:schemeClr val="tx1">
                    <a:lumMod val="65000"/>
                    <a:lumOff val="35000"/>
                  </a:schemeClr>
                </a:solidFill>
              </a:rPr>
              <a:t>rsf.org</a:t>
            </a:r>
            <a:r>
              <a:rPr lang="en-US" sz="1200" dirty="0">
                <a:solidFill>
                  <a:schemeClr val="tx1">
                    <a:lumMod val="65000"/>
                    <a:lumOff val="35000"/>
                  </a:schemeClr>
                </a:solidFill>
              </a:rPr>
              <a:t>/</a:t>
            </a:r>
            <a:r>
              <a:rPr lang="en-US" sz="1200" dirty="0" err="1">
                <a:solidFill>
                  <a:schemeClr val="tx1">
                    <a:lumMod val="65000"/>
                    <a:lumOff val="35000"/>
                  </a:schemeClr>
                </a:solidFill>
              </a:rPr>
              <a:t>en</a:t>
            </a:r>
            <a:r>
              <a:rPr lang="en-US" sz="1200" dirty="0">
                <a:solidFill>
                  <a:schemeClr val="tx1">
                    <a:lumMod val="65000"/>
                    <a:lumOff val="35000"/>
                  </a:schemeClr>
                </a:solidFill>
              </a:rPr>
              <a:t>/newspaper-reporter-arrested-undercover-investigation-police-corruption</a:t>
            </a:r>
          </a:p>
        </p:txBody>
      </p:sp>
    </p:spTree>
    <p:extLst>
      <p:ext uri="{BB962C8B-B14F-4D97-AF65-F5344CB8AC3E}">
        <p14:creationId xmlns:p14="http://schemas.microsoft.com/office/powerpoint/2010/main" val="1499314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BB952E-957A-8204-8557-883F4E5FDE91}"/>
              </a:ext>
            </a:extLst>
          </p:cNvPr>
          <p:cNvSpPr>
            <a:spLocks noGrp="1"/>
          </p:cNvSpPr>
          <p:nvPr>
            <p:ph type="title"/>
          </p:nvPr>
        </p:nvSpPr>
        <p:spPr>
          <a:xfrm>
            <a:off x="761800" y="498762"/>
            <a:ext cx="5334197" cy="1140207"/>
          </a:xfrm>
        </p:spPr>
        <p:txBody>
          <a:bodyPr anchor="ctr">
            <a:normAutofit/>
          </a:bodyPr>
          <a:lstStyle/>
          <a:p>
            <a:pPr algn="ctr"/>
            <a:r>
              <a:rPr lang="en-US" sz="4000" dirty="0">
                <a:solidFill>
                  <a:schemeClr val="tx1">
                    <a:lumMod val="65000"/>
                    <a:lumOff val="35000"/>
                  </a:schemeClr>
                </a:solidFill>
              </a:rPr>
              <a:t>Conclusion</a:t>
            </a:r>
          </a:p>
        </p:txBody>
      </p:sp>
      <p:sp>
        <p:nvSpPr>
          <p:cNvPr id="3" name="Content Placeholder 2">
            <a:extLst>
              <a:ext uri="{FF2B5EF4-FFF2-40B4-BE49-F238E27FC236}">
                <a16:creationId xmlns:a16="http://schemas.microsoft.com/office/drawing/2014/main" id="{CB25794A-83C3-7FD7-AE9C-8B08BF4F98DF}"/>
              </a:ext>
            </a:extLst>
          </p:cNvPr>
          <p:cNvSpPr>
            <a:spLocks noGrp="1"/>
          </p:cNvSpPr>
          <p:nvPr>
            <p:ph idx="1"/>
          </p:nvPr>
        </p:nvSpPr>
        <p:spPr>
          <a:xfrm>
            <a:off x="761801" y="1649856"/>
            <a:ext cx="5445035" cy="4784188"/>
          </a:xfrm>
        </p:spPr>
        <p:txBody>
          <a:bodyPr anchor="ctr">
            <a:normAutofit/>
          </a:bodyPr>
          <a:lstStyle/>
          <a:p>
            <a:pPr marL="0" indent="0">
              <a:lnSpc>
                <a:spcPct val="125000"/>
              </a:lnSpc>
              <a:buNone/>
            </a:pPr>
            <a:r>
              <a:rPr lang="en-GB" sz="2000" dirty="0">
                <a:solidFill>
                  <a:schemeClr val="tx1">
                    <a:lumMod val="65000"/>
                    <a:lumOff val="35000"/>
                  </a:schemeClr>
                </a:solidFill>
              </a:rPr>
              <a:t>Knowing these challenges helps us to see that journalism is rarely a straightforward pursuit of truth. Every story is shaped by competing pressures like commercial interests, deadlines, legal risks, political influence, and social norms. These things don’t make the journalist’s quest for truth meaningless; but it is complex. The real question is how journalists can uphold integrity when perfection is impossible. Ethical choices become the guiding principles in a world where truth is negotiated rather than absolute.</a:t>
            </a:r>
          </a:p>
          <a:p>
            <a:endParaRPr lang="en-US" sz="2000" dirty="0"/>
          </a:p>
        </p:txBody>
      </p:sp>
      <p:pic>
        <p:nvPicPr>
          <p:cNvPr id="6" name="Picture 5" descr="Office items on a table">
            <a:extLst>
              <a:ext uri="{FF2B5EF4-FFF2-40B4-BE49-F238E27FC236}">
                <a16:creationId xmlns:a16="http://schemas.microsoft.com/office/drawing/2014/main" id="{5965DC55-D13E-7557-7AA6-AAF0A64A82ED}"/>
              </a:ext>
            </a:extLst>
          </p:cNvPr>
          <p:cNvPicPr>
            <a:picLocks noChangeAspect="1"/>
          </p:cNvPicPr>
          <p:nvPr/>
        </p:nvPicPr>
        <p:blipFill>
          <a:blip r:embed="rId2"/>
          <a:srcRect l="25413" r="15956" b="2"/>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759303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87F51-23ED-AEA8-A2FF-9D21216B50CA}"/>
              </a:ext>
            </a:extLst>
          </p:cNvPr>
          <p:cNvSpPr>
            <a:spLocks noGrp="1"/>
          </p:cNvSpPr>
          <p:nvPr>
            <p:ph type="title"/>
          </p:nvPr>
        </p:nvSpPr>
        <p:spPr>
          <a:xfrm>
            <a:off x="521872" y="229386"/>
            <a:ext cx="10891081" cy="786402"/>
          </a:xfrm>
        </p:spPr>
        <p:txBody>
          <a:bodyPr anchor="b">
            <a:normAutofit/>
          </a:bodyPr>
          <a:lstStyle/>
          <a:p>
            <a:pPr algn="ctr"/>
            <a:r>
              <a:rPr lang="en-US" sz="3200" dirty="0">
                <a:solidFill>
                  <a:schemeClr val="tx1">
                    <a:lumMod val="65000"/>
                    <a:lumOff val="35000"/>
                  </a:schemeClr>
                </a:solidFill>
              </a:rPr>
              <a:t>Scenario 1: </a:t>
            </a:r>
            <a:r>
              <a:rPr lang="en-US" sz="3200" i="1" dirty="0">
                <a:solidFill>
                  <a:schemeClr val="tx1">
                    <a:lumMod val="65000"/>
                    <a:lumOff val="35000"/>
                  </a:schemeClr>
                </a:solidFill>
              </a:rPr>
              <a:t>The Unverified Source</a:t>
            </a:r>
          </a:p>
        </p:txBody>
      </p:sp>
      <p:sp>
        <p:nvSpPr>
          <p:cNvPr id="3" name="Content Placeholder 2">
            <a:extLst>
              <a:ext uri="{FF2B5EF4-FFF2-40B4-BE49-F238E27FC236}">
                <a16:creationId xmlns:a16="http://schemas.microsoft.com/office/drawing/2014/main" id="{87FB5F58-E4F7-58A0-B2DB-B468AA6A5F50}"/>
              </a:ext>
            </a:extLst>
          </p:cNvPr>
          <p:cNvSpPr>
            <a:spLocks noGrp="1"/>
          </p:cNvSpPr>
          <p:nvPr>
            <p:ph idx="1"/>
          </p:nvPr>
        </p:nvSpPr>
        <p:spPr>
          <a:xfrm>
            <a:off x="698694" y="1294545"/>
            <a:ext cx="5219308" cy="4962417"/>
          </a:xfrm>
        </p:spPr>
        <p:txBody>
          <a:bodyPr anchor="t">
            <a:normAutofit lnSpcReduction="10000"/>
          </a:bodyPr>
          <a:lstStyle/>
          <a:p>
            <a:pPr marL="0" indent="0">
              <a:lnSpc>
                <a:spcPct val="125000"/>
              </a:lnSpc>
              <a:buNone/>
            </a:pPr>
            <a:r>
              <a:rPr lang="en-GB" sz="1800" dirty="0">
                <a:solidFill>
                  <a:schemeClr val="tx1">
                    <a:lumMod val="65000"/>
                    <a:lumOff val="35000"/>
                  </a:schemeClr>
                </a:solidFill>
              </a:rPr>
              <a:t>You are the editor of a major news outlet. A reporter brings you a story about a high-profile corruption scandal involving a government minister. The story relies heavily on one anonymous source who claims to have insider knowledge. The source insists on confidentiality and refuses to provide documents or additional evidence, citing fear for their safety. The reporter argues that publishing now will give your outlet a major scoop and boost readership. However, verification could take days, and another outlet might break the story first.</a:t>
            </a:r>
          </a:p>
          <a:p>
            <a:pPr marL="0" indent="0">
              <a:lnSpc>
                <a:spcPct val="125000"/>
              </a:lnSpc>
              <a:buNone/>
            </a:pPr>
            <a:r>
              <a:rPr lang="en-GB" sz="1800" dirty="0">
                <a:solidFill>
                  <a:schemeClr val="tx1">
                    <a:lumMod val="65000"/>
                    <a:lumOff val="35000"/>
                  </a:schemeClr>
                </a:solidFill>
              </a:rPr>
              <a:t>Should you publish the story immediately, knowing the source is unverified but the allegations are serious and newsworthy? Or wait for verification?</a:t>
            </a:r>
          </a:p>
        </p:txBody>
      </p:sp>
      <p:pic>
        <p:nvPicPr>
          <p:cNvPr id="5" name="Picture 4" descr="A close-up of a person's face&#10;&#10;AI-generated content may be incorrect.">
            <a:extLst>
              <a:ext uri="{FF2B5EF4-FFF2-40B4-BE49-F238E27FC236}">
                <a16:creationId xmlns:a16="http://schemas.microsoft.com/office/drawing/2014/main" id="{7BC88DE9-4A25-C394-2061-EF3A5B1BA2CE}"/>
              </a:ext>
            </a:extLst>
          </p:cNvPr>
          <p:cNvPicPr>
            <a:picLocks noChangeAspect="1"/>
          </p:cNvPicPr>
          <p:nvPr/>
        </p:nvPicPr>
        <p:blipFill>
          <a:blip r:embed="rId3"/>
          <a:stretch>
            <a:fillRect/>
          </a:stretch>
        </p:blipFill>
        <p:spPr>
          <a:xfrm>
            <a:off x="6555035" y="1496544"/>
            <a:ext cx="4860028" cy="3789830"/>
          </a:xfrm>
          <a:prstGeom prst="rect">
            <a:avLst/>
          </a:prstGeom>
        </p:spPr>
      </p:pic>
      <p:grpSp>
        <p:nvGrpSpPr>
          <p:cNvPr id="14" name="Group 13">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5" name="Rectangle 14">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ounded Rectangle 5">
            <a:hlinkClick r:id="rId4" action="ppaction://hlinksldjump"/>
            <a:extLst>
              <a:ext uri="{FF2B5EF4-FFF2-40B4-BE49-F238E27FC236}">
                <a16:creationId xmlns:a16="http://schemas.microsoft.com/office/drawing/2014/main" id="{B33FAB58-3E8F-A1F3-F951-5E990E4D9146}"/>
              </a:ext>
            </a:extLst>
          </p:cNvPr>
          <p:cNvSpPr/>
          <p:nvPr/>
        </p:nvSpPr>
        <p:spPr>
          <a:xfrm>
            <a:off x="6426399" y="5630238"/>
            <a:ext cx="2291137" cy="626724"/>
          </a:xfrm>
          <a:prstGeom prst="roundRect">
            <a:avLst/>
          </a:prstGeom>
          <a:noFill/>
          <a:ln w="349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Publish? Click Here</a:t>
            </a:r>
          </a:p>
        </p:txBody>
      </p:sp>
      <p:sp>
        <p:nvSpPr>
          <p:cNvPr id="7" name="Rounded Rectangle 6">
            <a:hlinkClick r:id="rId5" action="ppaction://hlinksldjump"/>
            <a:extLst>
              <a:ext uri="{FF2B5EF4-FFF2-40B4-BE49-F238E27FC236}">
                <a16:creationId xmlns:a16="http://schemas.microsoft.com/office/drawing/2014/main" id="{E27EED0B-5483-5E38-D251-DFE43BE625CD}"/>
              </a:ext>
            </a:extLst>
          </p:cNvPr>
          <p:cNvSpPr/>
          <p:nvPr/>
        </p:nvSpPr>
        <p:spPr>
          <a:xfrm>
            <a:off x="9121816" y="5630238"/>
            <a:ext cx="2291137" cy="626724"/>
          </a:xfrm>
          <a:prstGeom prst="roundRect">
            <a:avLst/>
          </a:prstGeom>
          <a:noFill/>
          <a:ln w="349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Wait? Click Here</a:t>
            </a:r>
          </a:p>
        </p:txBody>
      </p:sp>
    </p:spTree>
    <p:extLst>
      <p:ext uri="{BB962C8B-B14F-4D97-AF65-F5344CB8AC3E}">
        <p14:creationId xmlns:p14="http://schemas.microsoft.com/office/powerpoint/2010/main" val="1944656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6A8ED-A778-A754-98A2-2EA9219704B9}"/>
              </a:ext>
            </a:extLst>
          </p:cNvPr>
          <p:cNvSpPr>
            <a:spLocks noGrp="1"/>
          </p:cNvSpPr>
          <p:nvPr>
            <p:ph type="title"/>
          </p:nvPr>
        </p:nvSpPr>
        <p:spPr>
          <a:xfrm>
            <a:off x="876692" y="272858"/>
            <a:ext cx="5479719" cy="1207667"/>
          </a:xfrm>
        </p:spPr>
        <p:txBody>
          <a:bodyPr anchor="b">
            <a:normAutofit/>
          </a:bodyPr>
          <a:lstStyle/>
          <a:p>
            <a:r>
              <a:rPr lang="en-US" sz="3200" dirty="0">
                <a:solidFill>
                  <a:schemeClr val="tx1">
                    <a:lumMod val="65000"/>
                    <a:lumOff val="35000"/>
                  </a:schemeClr>
                </a:solidFill>
              </a:rPr>
              <a:t>You chose to publish without verification:</a:t>
            </a:r>
          </a:p>
        </p:txBody>
      </p:sp>
      <p:sp>
        <p:nvSpPr>
          <p:cNvPr id="3" name="Content Placeholder 2">
            <a:extLst>
              <a:ext uri="{FF2B5EF4-FFF2-40B4-BE49-F238E27FC236}">
                <a16:creationId xmlns:a16="http://schemas.microsoft.com/office/drawing/2014/main" id="{CA2B7F4E-F22B-F6FD-F5BA-D1992757EA5D}"/>
              </a:ext>
            </a:extLst>
          </p:cNvPr>
          <p:cNvSpPr>
            <a:spLocks noGrp="1"/>
          </p:cNvSpPr>
          <p:nvPr>
            <p:ph idx="1"/>
          </p:nvPr>
        </p:nvSpPr>
        <p:spPr>
          <a:xfrm>
            <a:off x="876692" y="1690255"/>
            <a:ext cx="5479719" cy="4641272"/>
          </a:xfrm>
        </p:spPr>
        <p:txBody>
          <a:bodyPr anchor="t">
            <a:normAutofit fontScale="92500" lnSpcReduction="10000"/>
          </a:bodyPr>
          <a:lstStyle/>
          <a:p>
            <a:pPr marL="0" indent="0">
              <a:lnSpc>
                <a:spcPct val="125000"/>
              </a:lnSpc>
              <a:buNone/>
            </a:pPr>
            <a:r>
              <a:rPr lang="en-GB" sz="1800" dirty="0">
                <a:solidFill>
                  <a:schemeClr val="tx1">
                    <a:lumMod val="65000"/>
                    <a:lumOff val="35000"/>
                  </a:schemeClr>
                </a:solidFill>
              </a:rPr>
              <a:t>You decide to publish the story, emphasizing the importance of government corruption to the public interest. The piece goes viral… but within hours the minister denies the allegations, and other outlets report conflicting information. Your credibility is questioned, and the source disappears, leaving you unable to defend the accuracy of your report.</a:t>
            </a:r>
          </a:p>
          <a:p>
            <a:pPr marL="0" indent="0">
              <a:lnSpc>
                <a:spcPct val="125000"/>
              </a:lnSpc>
              <a:buNone/>
            </a:pPr>
            <a:r>
              <a:rPr lang="en-GB" sz="1800" dirty="0">
                <a:solidFill>
                  <a:schemeClr val="tx1">
                    <a:lumMod val="65000"/>
                    <a:lumOff val="35000"/>
                  </a:schemeClr>
                </a:solidFill>
              </a:rPr>
              <a:t>In light of this outcome: </a:t>
            </a:r>
          </a:p>
          <a:p>
            <a:pPr marL="514350" indent="-514350">
              <a:lnSpc>
                <a:spcPct val="125000"/>
              </a:lnSpc>
              <a:buFont typeface="+mj-lt"/>
              <a:buAutoNum type="arabicPeriod"/>
            </a:pPr>
            <a:r>
              <a:rPr lang="en-GB" sz="1800" dirty="0">
                <a:solidFill>
                  <a:schemeClr val="tx1">
                    <a:lumMod val="65000"/>
                    <a:lumOff val="35000"/>
                  </a:schemeClr>
                </a:solidFill>
              </a:rPr>
              <a:t>Was publishing justified given the potential public benefit?</a:t>
            </a:r>
          </a:p>
          <a:p>
            <a:pPr marL="514350" indent="-514350">
              <a:lnSpc>
                <a:spcPct val="125000"/>
              </a:lnSpc>
              <a:buFont typeface="+mj-lt"/>
              <a:buAutoNum type="arabicPeriod"/>
            </a:pPr>
            <a:r>
              <a:rPr lang="en-GB" sz="1800" dirty="0">
                <a:solidFill>
                  <a:schemeClr val="tx1">
                    <a:lumMod val="65000"/>
                    <a:lumOff val="35000"/>
                  </a:schemeClr>
                </a:solidFill>
              </a:rPr>
              <a:t>How should the outlet handle the fallout now?</a:t>
            </a:r>
          </a:p>
          <a:p>
            <a:pPr marL="514350" indent="-514350">
              <a:lnSpc>
                <a:spcPct val="125000"/>
              </a:lnSpc>
              <a:buFont typeface="+mj-lt"/>
              <a:buAutoNum type="arabicPeriod"/>
            </a:pPr>
            <a:r>
              <a:rPr lang="en-GB" sz="1800" dirty="0">
                <a:solidFill>
                  <a:schemeClr val="tx1">
                    <a:lumMod val="65000"/>
                    <a:lumOff val="35000"/>
                  </a:schemeClr>
                </a:solidFill>
              </a:rPr>
              <a:t>Does speed ever outweigh verification in journalism?</a:t>
            </a:r>
          </a:p>
          <a:p>
            <a:endParaRPr lang="en-US" sz="1600" dirty="0"/>
          </a:p>
        </p:txBody>
      </p:sp>
      <p:pic>
        <p:nvPicPr>
          <p:cNvPr id="5" name="Picture 4" descr="A person sleeping at a desk with a pile of paper&#10;&#10;AI-generated content may be incorrect.">
            <a:extLst>
              <a:ext uri="{FF2B5EF4-FFF2-40B4-BE49-F238E27FC236}">
                <a16:creationId xmlns:a16="http://schemas.microsoft.com/office/drawing/2014/main" id="{6EEAD452-A26D-0F3B-356A-B9046B27A36A}"/>
              </a:ext>
            </a:extLst>
          </p:cNvPr>
          <p:cNvPicPr>
            <a:picLocks noChangeAspect="1"/>
          </p:cNvPicPr>
          <p:nvPr/>
        </p:nvPicPr>
        <p:blipFill>
          <a:blip r:embed="rId2"/>
          <a:srcRect l="5269" b="6061"/>
          <a:stretch>
            <a:fillRect/>
          </a:stretch>
        </p:blipFill>
        <p:spPr>
          <a:xfrm>
            <a:off x="7270812" y="10"/>
            <a:ext cx="4921187" cy="6857990"/>
          </a:xfrm>
          <a:prstGeom prst="rect">
            <a:avLst/>
          </a:prstGeom>
        </p:spPr>
      </p:pic>
      <p:grpSp>
        <p:nvGrpSpPr>
          <p:cNvPr id="15" name="Group 14">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6" name="Rectangle 15">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3269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6292B-E122-5562-7082-7C734732340D}"/>
              </a:ext>
            </a:extLst>
          </p:cNvPr>
          <p:cNvSpPr>
            <a:spLocks noGrp="1"/>
          </p:cNvSpPr>
          <p:nvPr>
            <p:ph type="title"/>
          </p:nvPr>
        </p:nvSpPr>
        <p:spPr>
          <a:xfrm>
            <a:off x="896166" y="374612"/>
            <a:ext cx="4234393" cy="1110685"/>
          </a:xfrm>
        </p:spPr>
        <p:txBody>
          <a:bodyPr anchor="b">
            <a:normAutofit/>
          </a:bodyPr>
          <a:lstStyle/>
          <a:p>
            <a:r>
              <a:rPr lang="en-US" sz="3200" dirty="0">
                <a:solidFill>
                  <a:schemeClr val="tx1">
                    <a:lumMod val="65000"/>
                    <a:lumOff val="35000"/>
                  </a:schemeClr>
                </a:solidFill>
              </a:rPr>
              <a:t>You chose to wait for verification:</a:t>
            </a:r>
          </a:p>
        </p:txBody>
      </p:sp>
      <p:sp>
        <p:nvSpPr>
          <p:cNvPr id="3" name="Content Placeholder 2">
            <a:extLst>
              <a:ext uri="{FF2B5EF4-FFF2-40B4-BE49-F238E27FC236}">
                <a16:creationId xmlns:a16="http://schemas.microsoft.com/office/drawing/2014/main" id="{0315B0B9-412F-5CF0-120F-CC81110506BB}"/>
              </a:ext>
            </a:extLst>
          </p:cNvPr>
          <p:cNvSpPr>
            <a:spLocks noGrp="1"/>
          </p:cNvSpPr>
          <p:nvPr>
            <p:ph idx="1"/>
          </p:nvPr>
        </p:nvSpPr>
        <p:spPr>
          <a:xfrm>
            <a:off x="678873" y="1676400"/>
            <a:ext cx="4668981" cy="4490497"/>
          </a:xfrm>
        </p:spPr>
        <p:txBody>
          <a:bodyPr anchor="t">
            <a:normAutofit/>
          </a:bodyPr>
          <a:lstStyle/>
          <a:p>
            <a:pPr marL="0" indent="0">
              <a:lnSpc>
                <a:spcPct val="125000"/>
              </a:lnSpc>
              <a:buNone/>
            </a:pPr>
            <a:r>
              <a:rPr lang="en-GB" sz="1600" dirty="0">
                <a:solidFill>
                  <a:schemeClr val="tx1">
                    <a:lumMod val="65000"/>
                    <a:lumOff val="35000"/>
                  </a:schemeClr>
                </a:solidFill>
              </a:rPr>
              <a:t>You hold the story and assign a team to verify the source’s claims. Two days later, another outlet publishes similar allegations without verification, gaining massive attention. When your verified story finally runs, it confirms the scandal, but your outlet missed the initial scoop and lost readers and revenue. In light of this outcome:</a:t>
            </a:r>
          </a:p>
          <a:p>
            <a:pPr marL="514350" indent="-514350">
              <a:lnSpc>
                <a:spcPct val="125000"/>
              </a:lnSpc>
              <a:buFont typeface="+mj-lt"/>
              <a:buAutoNum type="arabicPeriod"/>
            </a:pPr>
            <a:r>
              <a:rPr lang="en-GB" sz="1600" dirty="0">
                <a:solidFill>
                  <a:schemeClr val="tx1">
                    <a:lumMod val="65000"/>
                    <a:lumOff val="35000"/>
                  </a:schemeClr>
                </a:solidFill>
              </a:rPr>
              <a:t>Was waiting the right decision, even at the cost of losing the scoop?</a:t>
            </a:r>
          </a:p>
          <a:p>
            <a:pPr marL="514350" indent="-514350">
              <a:lnSpc>
                <a:spcPct val="125000"/>
              </a:lnSpc>
              <a:buFont typeface="+mj-lt"/>
              <a:buAutoNum type="arabicPeriod"/>
            </a:pPr>
            <a:r>
              <a:rPr lang="en-GB" sz="1600" dirty="0">
                <a:solidFill>
                  <a:schemeClr val="tx1">
                    <a:lumMod val="65000"/>
                    <a:lumOff val="35000"/>
                  </a:schemeClr>
                </a:solidFill>
              </a:rPr>
              <a:t>How do you balance commercial risk with journalistic integrity?</a:t>
            </a:r>
          </a:p>
          <a:p>
            <a:pPr marL="514350" indent="-514350">
              <a:lnSpc>
                <a:spcPct val="125000"/>
              </a:lnSpc>
              <a:buFont typeface="+mj-lt"/>
              <a:buAutoNum type="arabicPeriod"/>
            </a:pPr>
            <a:r>
              <a:rPr lang="en-GB" sz="1600" dirty="0">
                <a:solidFill>
                  <a:schemeClr val="tx1">
                    <a:lumMod val="65000"/>
                    <a:lumOff val="35000"/>
                  </a:schemeClr>
                </a:solidFill>
              </a:rPr>
              <a:t>Should verification always take priority over being first?</a:t>
            </a:r>
          </a:p>
          <a:p>
            <a:endParaRPr lang="en-US" sz="1400" dirty="0"/>
          </a:p>
        </p:txBody>
      </p:sp>
      <p:pic>
        <p:nvPicPr>
          <p:cNvPr id="5" name="Picture 4" descr="A pile of paper money with words&#10;&#10;AI-generated content may be incorrect.">
            <a:extLst>
              <a:ext uri="{FF2B5EF4-FFF2-40B4-BE49-F238E27FC236}">
                <a16:creationId xmlns:a16="http://schemas.microsoft.com/office/drawing/2014/main" id="{5525A049-0ABC-9933-DB50-98823C804F6C}"/>
              </a:ext>
            </a:extLst>
          </p:cNvPr>
          <p:cNvPicPr>
            <a:picLocks noChangeAspect="1"/>
          </p:cNvPicPr>
          <p:nvPr/>
        </p:nvPicPr>
        <p:blipFill>
          <a:blip r:embed="rId2"/>
          <a:srcRect r="12387" b="-2"/>
          <a:stretch>
            <a:fillRect/>
          </a:stretch>
        </p:blipFill>
        <p:spPr>
          <a:xfrm>
            <a:off x="5854890" y="374612"/>
            <a:ext cx="6337110" cy="5792285"/>
          </a:xfrm>
          <a:prstGeom prst="rect">
            <a:avLst/>
          </a:prstGeom>
        </p:spPr>
      </p:pic>
      <p:grpSp>
        <p:nvGrpSpPr>
          <p:cNvPr id="10" name="Group 9">
            <a:extLst>
              <a:ext uri="{FF2B5EF4-FFF2-40B4-BE49-F238E27FC236}">
                <a16:creationId xmlns:a16="http://schemas.microsoft.com/office/drawing/2014/main" id="{434FA563-76F6-CDCF-AEA0-A7B78E4464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1" name="Rectangle 10">
              <a:extLst>
                <a:ext uri="{FF2B5EF4-FFF2-40B4-BE49-F238E27FC236}">
                  <a16:creationId xmlns:a16="http://schemas.microsoft.com/office/drawing/2014/main" id="{1D2E3CAA-F1BA-6695-301D-22564C3828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F3F0F2C-04A5-144D-BDCF-C38707289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75526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7BC2D8-94A5-36F6-DC95-C666752628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C7A3D5-16BA-19B0-BA02-DE81AE7AAFF4}"/>
              </a:ext>
            </a:extLst>
          </p:cNvPr>
          <p:cNvSpPr>
            <a:spLocks noGrp="1"/>
          </p:cNvSpPr>
          <p:nvPr>
            <p:ph type="title"/>
          </p:nvPr>
        </p:nvSpPr>
        <p:spPr>
          <a:xfrm>
            <a:off x="521872" y="229386"/>
            <a:ext cx="10891081" cy="786402"/>
          </a:xfrm>
        </p:spPr>
        <p:txBody>
          <a:bodyPr anchor="b">
            <a:normAutofit/>
          </a:bodyPr>
          <a:lstStyle/>
          <a:p>
            <a:pPr algn="ctr"/>
            <a:r>
              <a:rPr lang="en-US" sz="3200" dirty="0">
                <a:solidFill>
                  <a:schemeClr val="tx1">
                    <a:lumMod val="65000"/>
                    <a:lumOff val="35000"/>
                  </a:schemeClr>
                </a:solidFill>
              </a:rPr>
              <a:t>Scenario 2: </a:t>
            </a:r>
            <a:r>
              <a:rPr lang="en-US" sz="3200" i="1" dirty="0">
                <a:solidFill>
                  <a:schemeClr val="tx1">
                    <a:lumMod val="65000"/>
                    <a:lumOff val="35000"/>
                  </a:schemeClr>
                </a:solidFill>
              </a:rPr>
              <a:t>The Leaked Memo</a:t>
            </a:r>
          </a:p>
        </p:txBody>
      </p:sp>
      <p:sp>
        <p:nvSpPr>
          <p:cNvPr id="3" name="Content Placeholder 2">
            <a:extLst>
              <a:ext uri="{FF2B5EF4-FFF2-40B4-BE49-F238E27FC236}">
                <a16:creationId xmlns:a16="http://schemas.microsoft.com/office/drawing/2014/main" id="{262CF35E-79E4-3481-1EF7-CA9ECFC1FA8F}"/>
              </a:ext>
            </a:extLst>
          </p:cNvPr>
          <p:cNvSpPr>
            <a:spLocks noGrp="1"/>
          </p:cNvSpPr>
          <p:nvPr>
            <p:ph idx="1"/>
          </p:nvPr>
        </p:nvSpPr>
        <p:spPr>
          <a:xfrm>
            <a:off x="748104" y="1297746"/>
            <a:ext cx="5219308" cy="5158013"/>
          </a:xfrm>
        </p:spPr>
        <p:txBody>
          <a:bodyPr anchor="t">
            <a:normAutofit fontScale="55000" lnSpcReduction="20000"/>
          </a:bodyPr>
          <a:lstStyle/>
          <a:p>
            <a:pPr marL="0" indent="0">
              <a:lnSpc>
                <a:spcPct val="145000"/>
              </a:lnSpc>
              <a:buNone/>
            </a:pPr>
            <a:r>
              <a:rPr lang="en-GB" sz="3300" dirty="0">
                <a:solidFill>
                  <a:schemeClr val="tx1">
                    <a:lumMod val="65000"/>
                    <a:lumOff val="35000"/>
                  </a:schemeClr>
                </a:solidFill>
              </a:rPr>
              <a:t>A reporter at your news outlet receives a leaked memo suggesting that a major pharmaceutical company covered up safety concerns about a new drug. The memo comes from an anonymous source claiming to work inside the company. The source refuses to provide further evidence or allow their identity to be verified, citing fear of losing their job. The reporter argues that publishing now could save lives if the drug is dangerous. However, the company denies the allegations and threatens legal action if the story runs without proof.</a:t>
            </a:r>
          </a:p>
          <a:p>
            <a:pPr marL="0" indent="0">
              <a:lnSpc>
                <a:spcPct val="145000"/>
              </a:lnSpc>
              <a:buNone/>
            </a:pPr>
            <a:r>
              <a:rPr lang="en-GB" sz="3300" dirty="0">
                <a:solidFill>
                  <a:schemeClr val="tx1">
                    <a:lumMod val="65000"/>
                    <a:lumOff val="35000"/>
                  </a:schemeClr>
                </a:solidFill>
              </a:rPr>
              <a:t>Should you publish the story immediately, knowing the allegations are in the immediate public interest? Or wait for more proof?</a:t>
            </a:r>
          </a:p>
          <a:p>
            <a:pPr marL="0" indent="0">
              <a:lnSpc>
                <a:spcPct val="120000"/>
              </a:lnSpc>
              <a:buNone/>
            </a:pPr>
            <a:endParaRPr lang="en-GB" sz="2000" dirty="0">
              <a:solidFill>
                <a:schemeClr val="tx1">
                  <a:lumMod val="65000"/>
                  <a:lumOff val="35000"/>
                </a:schemeClr>
              </a:solidFill>
            </a:endParaRPr>
          </a:p>
        </p:txBody>
      </p:sp>
      <p:pic>
        <p:nvPicPr>
          <p:cNvPr id="5" name="Picture 4">
            <a:extLst>
              <a:ext uri="{FF2B5EF4-FFF2-40B4-BE49-F238E27FC236}">
                <a16:creationId xmlns:a16="http://schemas.microsoft.com/office/drawing/2014/main" id="{7A324D9E-6159-F315-467A-40C5276988AB}"/>
              </a:ext>
            </a:extLst>
          </p:cNvPr>
          <p:cNvPicPr>
            <a:picLocks noChangeAspect="1"/>
          </p:cNvPicPr>
          <p:nvPr/>
        </p:nvPicPr>
        <p:blipFill>
          <a:blip r:embed="rId3"/>
          <a:srcRect/>
          <a:stretch/>
        </p:blipFill>
        <p:spPr>
          <a:xfrm>
            <a:off x="6426399" y="1496544"/>
            <a:ext cx="4942453" cy="3928818"/>
          </a:xfrm>
          <a:prstGeom prst="rect">
            <a:avLst/>
          </a:prstGeom>
        </p:spPr>
      </p:pic>
      <p:grpSp>
        <p:nvGrpSpPr>
          <p:cNvPr id="14" name="Group 13">
            <a:extLst>
              <a:ext uri="{FF2B5EF4-FFF2-40B4-BE49-F238E27FC236}">
                <a16:creationId xmlns:a16="http://schemas.microsoft.com/office/drawing/2014/main" id="{9D67C76F-D985-CD3C-053E-134DA69837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5" name="Rectangle 14">
              <a:extLst>
                <a:ext uri="{FF2B5EF4-FFF2-40B4-BE49-F238E27FC236}">
                  <a16:creationId xmlns:a16="http://schemas.microsoft.com/office/drawing/2014/main" id="{CB5D6547-8C38-5350-CC90-286AA2087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BEC793D-B7F3-1306-C2EA-CC4FAA8FB6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ounded Rectangle 5">
            <a:hlinkClick r:id="rId4" action="ppaction://hlinksldjump"/>
            <a:extLst>
              <a:ext uri="{FF2B5EF4-FFF2-40B4-BE49-F238E27FC236}">
                <a16:creationId xmlns:a16="http://schemas.microsoft.com/office/drawing/2014/main" id="{503E5F85-778E-8041-F1C2-C054D70679AE}"/>
              </a:ext>
            </a:extLst>
          </p:cNvPr>
          <p:cNvSpPr/>
          <p:nvPr/>
        </p:nvSpPr>
        <p:spPr>
          <a:xfrm>
            <a:off x="6426399" y="5630238"/>
            <a:ext cx="2291137" cy="626724"/>
          </a:xfrm>
          <a:prstGeom prst="roundRect">
            <a:avLst/>
          </a:prstGeom>
          <a:noFill/>
          <a:ln w="349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lumMod val="65000"/>
                    <a:lumOff val="35000"/>
                  </a:schemeClr>
                </a:solidFill>
              </a:rPr>
              <a:t>Publish immediately?</a:t>
            </a:r>
          </a:p>
        </p:txBody>
      </p:sp>
      <p:sp>
        <p:nvSpPr>
          <p:cNvPr id="7" name="Rounded Rectangle 6">
            <a:hlinkClick r:id="rId5" action="ppaction://hlinksldjump"/>
            <a:extLst>
              <a:ext uri="{FF2B5EF4-FFF2-40B4-BE49-F238E27FC236}">
                <a16:creationId xmlns:a16="http://schemas.microsoft.com/office/drawing/2014/main" id="{2AEDDEA7-711C-B49E-949D-EBF159AB12DE}"/>
              </a:ext>
            </a:extLst>
          </p:cNvPr>
          <p:cNvSpPr/>
          <p:nvPr/>
        </p:nvSpPr>
        <p:spPr>
          <a:xfrm>
            <a:off x="9121816" y="5630238"/>
            <a:ext cx="2291137" cy="626724"/>
          </a:xfrm>
          <a:prstGeom prst="roundRect">
            <a:avLst/>
          </a:prstGeom>
          <a:noFill/>
          <a:ln w="349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Wait for proof?</a:t>
            </a:r>
          </a:p>
        </p:txBody>
      </p:sp>
    </p:spTree>
    <p:extLst>
      <p:ext uri="{BB962C8B-B14F-4D97-AF65-F5344CB8AC3E}">
        <p14:creationId xmlns:p14="http://schemas.microsoft.com/office/powerpoint/2010/main" val="3559076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A14487-7F81-4C3E-63C2-31278798D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6EC1F9-11E0-5461-DC3B-C5C65B8A1E12}"/>
              </a:ext>
            </a:extLst>
          </p:cNvPr>
          <p:cNvSpPr>
            <a:spLocks noGrp="1"/>
          </p:cNvSpPr>
          <p:nvPr>
            <p:ph type="title"/>
          </p:nvPr>
        </p:nvSpPr>
        <p:spPr>
          <a:xfrm>
            <a:off x="876692" y="272858"/>
            <a:ext cx="5572876" cy="1207667"/>
          </a:xfrm>
        </p:spPr>
        <p:txBody>
          <a:bodyPr anchor="b">
            <a:normAutofit/>
          </a:bodyPr>
          <a:lstStyle/>
          <a:p>
            <a:r>
              <a:rPr lang="en-US" sz="3200" dirty="0">
                <a:solidFill>
                  <a:schemeClr val="tx1">
                    <a:lumMod val="65000"/>
                    <a:lumOff val="35000"/>
                  </a:schemeClr>
                </a:solidFill>
              </a:rPr>
              <a:t>You chose to publish immediately:</a:t>
            </a:r>
          </a:p>
        </p:txBody>
      </p:sp>
      <p:sp>
        <p:nvSpPr>
          <p:cNvPr id="3" name="Content Placeholder 2">
            <a:extLst>
              <a:ext uri="{FF2B5EF4-FFF2-40B4-BE49-F238E27FC236}">
                <a16:creationId xmlns:a16="http://schemas.microsoft.com/office/drawing/2014/main" id="{9F3AE0DC-8ED3-AB57-16E5-6646DE2D0003}"/>
              </a:ext>
            </a:extLst>
          </p:cNvPr>
          <p:cNvSpPr>
            <a:spLocks noGrp="1"/>
          </p:cNvSpPr>
          <p:nvPr>
            <p:ph idx="1"/>
          </p:nvPr>
        </p:nvSpPr>
        <p:spPr>
          <a:xfrm>
            <a:off x="876692" y="1690255"/>
            <a:ext cx="5479719" cy="4641272"/>
          </a:xfrm>
        </p:spPr>
        <p:txBody>
          <a:bodyPr anchor="t">
            <a:normAutofit/>
          </a:bodyPr>
          <a:lstStyle/>
          <a:p>
            <a:pPr marL="0" indent="0">
              <a:lnSpc>
                <a:spcPct val="125000"/>
              </a:lnSpc>
              <a:buNone/>
            </a:pPr>
            <a:r>
              <a:rPr lang="en-GB" sz="1800" dirty="0">
                <a:solidFill>
                  <a:schemeClr val="tx1">
                    <a:lumMod val="65000"/>
                    <a:lumOff val="35000"/>
                  </a:schemeClr>
                </a:solidFill>
              </a:rPr>
              <a:t>You decide to publish the story, framing it as an urgent public health warning. The piece sparks outrage and panic, but later investigations reveal the memo was incomplete and misleading. Your outlet faces lawsuits and a major credibility crisis.</a:t>
            </a:r>
          </a:p>
          <a:p>
            <a:pPr marL="0" indent="0">
              <a:lnSpc>
                <a:spcPct val="125000"/>
              </a:lnSpc>
              <a:buNone/>
            </a:pPr>
            <a:r>
              <a:rPr lang="en-GB" sz="1800" dirty="0">
                <a:solidFill>
                  <a:schemeClr val="tx1">
                    <a:lumMod val="65000"/>
                    <a:lumOff val="35000"/>
                  </a:schemeClr>
                </a:solidFill>
              </a:rPr>
              <a:t>In light of this outcome:</a:t>
            </a:r>
          </a:p>
          <a:p>
            <a:pPr marL="514350" lvl="0" indent="-514350">
              <a:lnSpc>
                <a:spcPct val="125000"/>
              </a:lnSpc>
              <a:buFont typeface="+mj-lt"/>
              <a:buAutoNum type="arabicPeriod"/>
            </a:pPr>
            <a:r>
              <a:rPr lang="en-GB" sz="1800" dirty="0">
                <a:solidFill>
                  <a:schemeClr val="tx1">
                    <a:lumMod val="65000"/>
                    <a:lumOff val="35000"/>
                  </a:schemeClr>
                </a:solidFill>
              </a:rPr>
              <a:t>Was the decision ethically justified given the potential risk to public health? </a:t>
            </a:r>
          </a:p>
          <a:p>
            <a:pPr marL="514350" lvl="0" indent="-514350">
              <a:lnSpc>
                <a:spcPct val="125000"/>
              </a:lnSpc>
              <a:buFont typeface="+mj-lt"/>
              <a:buAutoNum type="arabicPeriod"/>
            </a:pPr>
            <a:r>
              <a:rPr lang="en-GB" sz="1800" dirty="0">
                <a:solidFill>
                  <a:schemeClr val="tx1">
                    <a:lumMod val="65000"/>
                    <a:lumOff val="35000"/>
                  </a:schemeClr>
                </a:solidFill>
              </a:rPr>
              <a:t>How should the outlet handle the fallout? </a:t>
            </a:r>
          </a:p>
          <a:p>
            <a:pPr marL="514350" lvl="0" indent="-514350">
              <a:lnSpc>
                <a:spcPct val="125000"/>
              </a:lnSpc>
              <a:buFont typeface="+mj-lt"/>
              <a:buAutoNum type="arabicPeriod"/>
            </a:pPr>
            <a:r>
              <a:rPr lang="en-GB" sz="1800" dirty="0">
                <a:solidFill>
                  <a:schemeClr val="tx1">
                    <a:lumMod val="65000"/>
                    <a:lumOff val="35000"/>
                  </a:schemeClr>
                </a:solidFill>
              </a:rPr>
              <a:t>Does the public’s right to know outweigh the need for verification?</a:t>
            </a:r>
          </a:p>
          <a:p>
            <a:endParaRPr lang="en-US" sz="1600" dirty="0"/>
          </a:p>
        </p:txBody>
      </p:sp>
      <p:pic>
        <p:nvPicPr>
          <p:cNvPr id="5" name="Picture 4" descr="A person sleeping at a desk with a pile of paper&#10;&#10;AI-generated content may be incorrect.">
            <a:extLst>
              <a:ext uri="{FF2B5EF4-FFF2-40B4-BE49-F238E27FC236}">
                <a16:creationId xmlns:a16="http://schemas.microsoft.com/office/drawing/2014/main" id="{8E23CCCA-BD15-06FE-906C-CE41DE6FE1DD}"/>
              </a:ext>
            </a:extLst>
          </p:cNvPr>
          <p:cNvPicPr>
            <a:picLocks noChangeAspect="1"/>
          </p:cNvPicPr>
          <p:nvPr/>
        </p:nvPicPr>
        <p:blipFill>
          <a:blip r:embed="rId2"/>
          <a:srcRect l="5269" b="6061"/>
          <a:stretch>
            <a:fillRect/>
          </a:stretch>
        </p:blipFill>
        <p:spPr>
          <a:xfrm>
            <a:off x="7270812" y="10"/>
            <a:ext cx="4921187" cy="6857990"/>
          </a:xfrm>
          <a:prstGeom prst="rect">
            <a:avLst/>
          </a:prstGeom>
        </p:spPr>
      </p:pic>
      <p:grpSp>
        <p:nvGrpSpPr>
          <p:cNvPr id="15" name="Group 14">
            <a:extLst>
              <a:ext uri="{FF2B5EF4-FFF2-40B4-BE49-F238E27FC236}">
                <a16:creationId xmlns:a16="http://schemas.microsoft.com/office/drawing/2014/main" id="{015AECA1-BA36-FA54-3D2B-5303938D71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6" name="Rectangle 15">
              <a:extLst>
                <a:ext uri="{FF2B5EF4-FFF2-40B4-BE49-F238E27FC236}">
                  <a16:creationId xmlns:a16="http://schemas.microsoft.com/office/drawing/2014/main" id="{4106794B-FB7D-466F-F5A9-B6E0819A1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81C10BB-2B0B-80DB-F7AF-5C92A79500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28942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91BA28-8BD0-3EF8-291B-15D37FC567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C3FE06-E5ED-E975-F356-CD22F0B37AB6}"/>
              </a:ext>
            </a:extLst>
          </p:cNvPr>
          <p:cNvSpPr>
            <a:spLocks noGrp="1"/>
          </p:cNvSpPr>
          <p:nvPr>
            <p:ph type="title"/>
          </p:nvPr>
        </p:nvSpPr>
        <p:spPr>
          <a:xfrm>
            <a:off x="744502" y="383464"/>
            <a:ext cx="5110388" cy="1110685"/>
          </a:xfrm>
        </p:spPr>
        <p:txBody>
          <a:bodyPr anchor="b">
            <a:normAutofit/>
          </a:bodyPr>
          <a:lstStyle/>
          <a:p>
            <a:r>
              <a:rPr lang="en-US" sz="3200" dirty="0">
                <a:solidFill>
                  <a:schemeClr val="tx1">
                    <a:lumMod val="65000"/>
                    <a:lumOff val="35000"/>
                  </a:schemeClr>
                </a:solidFill>
              </a:rPr>
              <a:t>You chose to wait for more proof:</a:t>
            </a:r>
          </a:p>
        </p:txBody>
      </p:sp>
      <p:sp>
        <p:nvSpPr>
          <p:cNvPr id="3" name="Content Placeholder 2">
            <a:extLst>
              <a:ext uri="{FF2B5EF4-FFF2-40B4-BE49-F238E27FC236}">
                <a16:creationId xmlns:a16="http://schemas.microsoft.com/office/drawing/2014/main" id="{02979A88-FCB5-0A78-091B-254A212706CE}"/>
              </a:ext>
            </a:extLst>
          </p:cNvPr>
          <p:cNvSpPr>
            <a:spLocks noGrp="1"/>
          </p:cNvSpPr>
          <p:nvPr>
            <p:ph idx="1"/>
          </p:nvPr>
        </p:nvSpPr>
        <p:spPr>
          <a:xfrm>
            <a:off x="678873" y="1676400"/>
            <a:ext cx="4795335" cy="4490497"/>
          </a:xfrm>
        </p:spPr>
        <p:txBody>
          <a:bodyPr anchor="t">
            <a:normAutofit fontScale="55000" lnSpcReduction="20000"/>
          </a:bodyPr>
          <a:lstStyle/>
          <a:p>
            <a:pPr marL="0" indent="0">
              <a:lnSpc>
                <a:spcPct val="140000"/>
              </a:lnSpc>
              <a:buNone/>
            </a:pPr>
            <a:r>
              <a:rPr lang="en-GB" sz="2900" dirty="0">
                <a:solidFill>
                  <a:schemeClr val="tx1">
                    <a:lumMod val="65000"/>
                    <a:lumOff val="35000"/>
                  </a:schemeClr>
                </a:solidFill>
              </a:rPr>
              <a:t>You hold the story and assign a team to verify the memo. After two weeks, you confirm the allegations and publish a detailed exposé. However, during that time, thousands of people began using the drug, and some suffered severe side effects. Critics accuse your outlet of failing to act quickly.</a:t>
            </a:r>
          </a:p>
          <a:p>
            <a:pPr marL="0" indent="0">
              <a:lnSpc>
                <a:spcPct val="140000"/>
              </a:lnSpc>
              <a:buNone/>
            </a:pPr>
            <a:r>
              <a:rPr lang="en-GB" sz="2900" dirty="0">
                <a:solidFill>
                  <a:schemeClr val="tx1">
                    <a:lumMod val="65000"/>
                    <a:lumOff val="35000"/>
                  </a:schemeClr>
                </a:solidFill>
              </a:rPr>
              <a:t>In light of this outcome:</a:t>
            </a:r>
          </a:p>
          <a:p>
            <a:pPr marL="514350" lvl="0" indent="-514350">
              <a:lnSpc>
                <a:spcPct val="140000"/>
              </a:lnSpc>
              <a:buFont typeface="+mj-lt"/>
              <a:buAutoNum type="arabicPeriod"/>
            </a:pPr>
            <a:r>
              <a:rPr lang="en-GB" sz="2900" dirty="0">
                <a:solidFill>
                  <a:schemeClr val="tx1">
                    <a:lumMod val="65000"/>
                    <a:lumOff val="35000"/>
                  </a:schemeClr>
                </a:solidFill>
              </a:rPr>
              <a:t>Was waiting the right decision, even at the cost of harm?</a:t>
            </a:r>
          </a:p>
          <a:p>
            <a:pPr marL="514350" lvl="0" indent="-514350">
              <a:lnSpc>
                <a:spcPct val="140000"/>
              </a:lnSpc>
              <a:buFont typeface="+mj-lt"/>
              <a:buAutoNum type="arabicPeriod"/>
            </a:pPr>
            <a:r>
              <a:rPr lang="en-GB" sz="2900" dirty="0">
                <a:solidFill>
                  <a:schemeClr val="tx1">
                    <a:lumMod val="65000"/>
                    <a:lumOff val="35000"/>
                  </a:schemeClr>
                </a:solidFill>
              </a:rPr>
              <a:t>Should journalists act on incomplete information when lives may be at stake?</a:t>
            </a:r>
          </a:p>
          <a:p>
            <a:pPr marL="514350" lvl="0" indent="-514350">
              <a:lnSpc>
                <a:spcPct val="140000"/>
              </a:lnSpc>
              <a:buFont typeface="+mj-lt"/>
              <a:buAutoNum type="arabicPeriod"/>
            </a:pPr>
            <a:r>
              <a:rPr lang="en-GB" sz="2900" dirty="0">
                <a:solidFill>
                  <a:schemeClr val="tx1">
                    <a:lumMod val="65000"/>
                    <a:lumOff val="35000"/>
                  </a:schemeClr>
                </a:solidFill>
              </a:rPr>
              <a:t>How do you balance urgency with accuracy in reporting?</a:t>
            </a:r>
          </a:p>
          <a:p>
            <a:endParaRPr lang="en-US" sz="1400" dirty="0"/>
          </a:p>
        </p:txBody>
      </p:sp>
      <p:pic>
        <p:nvPicPr>
          <p:cNvPr id="5" name="Picture 4">
            <a:extLst>
              <a:ext uri="{FF2B5EF4-FFF2-40B4-BE49-F238E27FC236}">
                <a16:creationId xmlns:a16="http://schemas.microsoft.com/office/drawing/2014/main" id="{2D187A7D-C218-2DF9-A3FB-415466B279D3}"/>
              </a:ext>
            </a:extLst>
          </p:cNvPr>
          <p:cNvPicPr>
            <a:picLocks noChangeAspect="1"/>
          </p:cNvPicPr>
          <p:nvPr/>
        </p:nvPicPr>
        <p:blipFill>
          <a:blip r:embed="rId2"/>
          <a:srcRect l="14031" r="14031"/>
          <a:stretch/>
        </p:blipFill>
        <p:spPr>
          <a:xfrm>
            <a:off x="5854890" y="374612"/>
            <a:ext cx="6337110" cy="5792285"/>
          </a:xfrm>
          <a:prstGeom prst="rect">
            <a:avLst/>
          </a:prstGeom>
        </p:spPr>
      </p:pic>
      <p:grpSp>
        <p:nvGrpSpPr>
          <p:cNvPr id="10" name="Group 9">
            <a:extLst>
              <a:ext uri="{FF2B5EF4-FFF2-40B4-BE49-F238E27FC236}">
                <a16:creationId xmlns:a16="http://schemas.microsoft.com/office/drawing/2014/main" id="{CC663BC3-C34C-D83C-F7FC-361E922C73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1" name="Rectangle 10">
              <a:extLst>
                <a:ext uri="{FF2B5EF4-FFF2-40B4-BE49-F238E27FC236}">
                  <a16:creationId xmlns:a16="http://schemas.microsoft.com/office/drawing/2014/main" id="{95740B35-DC74-BE3A-74F2-68658AF11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1BF3681-978B-4397-E354-0509200E5C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37168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0D32E3-1535-D4E9-0F73-CEC35D7185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BBABC8-4A1D-BE13-B595-8A35E3AE1070}"/>
              </a:ext>
            </a:extLst>
          </p:cNvPr>
          <p:cNvSpPr>
            <a:spLocks noGrp="1"/>
          </p:cNvSpPr>
          <p:nvPr>
            <p:ph type="title"/>
          </p:nvPr>
        </p:nvSpPr>
        <p:spPr>
          <a:xfrm>
            <a:off x="521872" y="229386"/>
            <a:ext cx="10891081" cy="786402"/>
          </a:xfrm>
        </p:spPr>
        <p:txBody>
          <a:bodyPr anchor="b">
            <a:normAutofit/>
          </a:bodyPr>
          <a:lstStyle/>
          <a:p>
            <a:pPr algn="ctr"/>
            <a:r>
              <a:rPr lang="en-US" sz="3200" dirty="0">
                <a:solidFill>
                  <a:schemeClr val="tx1">
                    <a:lumMod val="65000"/>
                    <a:lumOff val="35000"/>
                  </a:schemeClr>
                </a:solidFill>
              </a:rPr>
              <a:t>Scenario 3: </a:t>
            </a:r>
            <a:r>
              <a:rPr lang="en-US" sz="3200" i="1" dirty="0">
                <a:solidFill>
                  <a:schemeClr val="tx1">
                    <a:lumMod val="65000"/>
                    <a:lumOff val="35000"/>
                  </a:schemeClr>
                </a:solidFill>
              </a:rPr>
              <a:t>The Graphic Image</a:t>
            </a:r>
          </a:p>
        </p:txBody>
      </p:sp>
      <p:sp>
        <p:nvSpPr>
          <p:cNvPr id="3" name="Content Placeholder 2">
            <a:extLst>
              <a:ext uri="{FF2B5EF4-FFF2-40B4-BE49-F238E27FC236}">
                <a16:creationId xmlns:a16="http://schemas.microsoft.com/office/drawing/2014/main" id="{801F5405-6CC8-7318-34DE-B56470E8F2F3}"/>
              </a:ext>
            </a:extLst>
          </p:cNvPr>
          <p:cNvSpPr>
            <a:spLocks noGrp="1"/>
          </p:cNvSpPr>
          <p:nvPr>
            <p:ph idx="1"/>
          </p:nvPr>
        </p:nvSpPr>
        <p:spPr>
          <a:xfrm>
            <a:off x="698694" y="1294545"/>
            <a:ext cx="5219308" cy="4962417"/>
          </a:xfrm>
        </p:spPr>
        <p:txBody>
          <a:bodyPr anchor="t">
            <a:normAutofit fontScale="40000" lnSpcReduction="20000"/>
          </a:bodyPr>
          <a:lstStyle/>
          <a:p>
            <a:pPr marL="0" indent="0">
              <a:lnSpc>
                <a:spcPct val="145000"/>
              </a:lnSpc>
              <a:buNone/>
            </a:pPr>
            <a:r>
              <a:rPr lang="en-GB" sz="4500" dirty="0">
                <a:solidFill>
                  <a:schemeClr val="tx1">
                    <a:lumMod val="65000"/>
                    <a:lumOff val="35000"/>
                  </a:schemeClr>
                </a:solidFill>
              </a:rPr>
              <a:t>Your newsroom receives verified photos of a devastating accident involving a well-known public figure. The images are authentic and shocking as they show the severity of the crash and the victim’s injuries. Publishing them would make the story more compelling and drive massive engagement. However, the victim’s family has requested privacy, and critics argue that showing such images is exploitative and harmful. The reporter insists that the public has a right to see the truth.</a:t>
            </a:r>
          </a:p>
          <a:p>
            <a:pPr marL="0" indent="0">
              <a:lnSpc>
                <a:spcPct val="145000"/>
              </a:lnSpc>
              <a:buNone/>
            </a:pPr>
            <a:r>
              <a:rPr lang="en-GB" sz="4500" dirty="0">
                <a:solidFill>
                  <a:schemeClr val="tx1">
                    <a:lumMod val="65000"/>
                    <a:lumOff val="35000"/>
                  </a:schemeClr>
                </a:solidFill>
              </a:rPr>
              <a:t>Should you publish the photographs alongside the story or hold back and run the story with softer images?</a:t>
            </a:r>
          </a:p>
          <a:p>
            <a:pPr marL="0" indent="0">
              <a:buNone/>
            </a:pPr>
            <a:endParaRPr lang="en-GB" sz="1800" dirty="0">
              <a:solidFill>
                <a:schemeClr val="tx1">
                  <a:lumMod val="65000"/>
                  <a:lumOff val="35000"/>
                </a:schemeClr>
              </a:solidFill>
            </a:endParaRPr>
          </a:p>
        </p:txBody>
      </p:sp>
      <p:pic>
        <p:nvPicPr>
          <p:cNvPr id="5" name="Picture 4">
            <a:extLst>
              <a:ext uri="{FF2B5EF4-FFF2-40B4-BE49-F238E27FC236}">
                <a16:creationId xmlns:a16="http://schemas.microsoft.com/office/drawing/2014/main" id="{4119EE8A-64A4-D4E7-529C-A10862B02F69}"/>
              </a:ext>
            </a:extLst>
          </p:cNvPr>
          <p:cNvPicPr>
            <a:picLocks noChangeAspect="1"/>
          </p:cNvPicPr>
          <p:nvPr/>
        </p:nvPicPr>
        <p:blipFill>
          <a:blip r:embed="rId3"/>
          <a:srcRect/>
          <a:stretch/>
        </p:blipFill>
        <p:spPr>
          <a:xfrm>
            <a:off x="6426399" y="1806230"/>
            <a:ext cx="4942453" cy="3286730"/>
          </a:xfrm>
          <a:prstGeom prst="rect">
            <a:avLst/>
          </a:prstGeom>
        </p:spPr>
      </p:pic>
      <p:grpSp>
        <p:nvGrpSpPr>
          <p:cNvPr id="14" name="Group 13">
            <a:extLst>
              <a:ext uri="{FF2B5EF4-FFF2-40B4-BE49-F238E27FC236}">
                <a16:creationId xmlns:a16="http://schemas.microsoft.com/office/drawing/2014/main" id="{37DAD025-2EDE-FDAC-EAFB-7A23CDA9E3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5" name="Rectangle 14">
              <a:extLst>
                <a:ext uri="{FF2B5EF4-FFF2-40B4-BE49-F238E27FC236}">
                  <a16:creationId xmlns:a16="http://schemas.microsoft.com/office/drawing/2014/main" id="{42EF73A7-1911-AD0D-BD63-1DC4FBA82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7AFD279-51B2-90E7-3AFC-D31947FE73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ounded Rectangle 5">
            <a:hlinkClick r:id="rId4" action="ppaction://hlinksldjump"/>
            <a:extLst>
              <a:ext uri="{FF2B5EF4-FFF2-40B4-BE49-F238E27FC236}">
                <a16:creationId xmlns:a16="http://schemas.microsoft.com/office/drawing/2014/main" id="{175350B8-5059-AAEC-EDBF-50645AF34ACF}"/>
              </a:ext>
            </a:extLst>
          </p:cNvPr>
          <p:cNvSpPr/>
          <p:nvPr/>
        </p:nvSpPr>
        <p:spPr>
          <a:xfrm>
            <a:off x="6426399" y="5630238"/>
            <a:ext cx="2291137" cy="626724"/>
          </a:xfrm>
          <a:prstGeom prst="roundRect">
            <a:avLst/>
          </a:prstGeom>
          <a:noFill/>
          <a:ln w="349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Publish the photos?</a:t>
            </a:r>
          </a:p>
        </p:txBody>
      </p:sp>
      <p:sp>
        <p:nvSpPr>
          <p:cNvPr id="7" name="Rounded Rectangle 6">
            <a:hlinkClick r:id="rId5" action="ppaction://hlinksldjump"/>
            <a:extLst>
              <a:ext uri="{FF2B5EF4-FFF2-40B4-BE49-F238E27FC236}">
                <a16:creationId xmlns:a16="http://schemas.microsoft.com/office/drawing/2014/main" id="{2A071F76-B425-1E30-CDAF-13AB889A48C7}"/>
              </a:ext>
            </a:extLst>
          </p:cNvPr>
          <p:cNvSpPr/>
          <p:nvPr/>
        </p:nvSpPr>
        <p:spPr>
          <a:xfrm>
            <a:off x="9121816" y="5630238"/>
            <a:ext cx="2291137" cy="626724"/>
          </a:xfrm>
          <a:prstGeom prst="roundRect">
            <a:avLst/>
          </a:prstGeom>
          <a:noFill/>
          <a:ln w="349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lumMod val="65000"/>
                    <a:lumOff val="35000"/>
                  </a:schemeClr>
                </a:solidFill>
              </a:rPr>
              <a:t>Go with softer images?</a:t>
            </a:r>
          </a:p>
        </p:txBody>
      </p:sp>
    </p:spTree>
    <p:extLst>
      <p:ext uri="{BB962C8B-B14F-4D97-AF65-F5344CB8AC3E}">
        <p14:creationId xmlns:p14="http://schemas.microsoft.com/office/powerpoint/2010/main" val="3115679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029A04-C41F-E098-3E51-D16FF8F5E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38970F-A35A-C007-FB39-60E866C09BBB}"/>
              </a:ext>
            </a:extLst>
          </p:cNvPr>
          <p:cNvSpPr>
            <a:spLocks noGrp="1"/>
          </p:cNvSpPr>
          <p:nvPr>
            <p:ph type="title"/>
          </p:nvPr>
        </p:nvSpPr>
        <p:spPr>
          <a:xfrm>
            <a:off x="859439" y="0"/>
            <a:ext cx="5572876" cy="1207667"/>
          </a:xfrm>
        </p:spPr>
        <p:txBody>
          <a:bodyPr anchor="b">
            <a:normAutofit/>
          </a:bodyPr>
          <a:lstStyle/>
          <a:p>
            <a:r>
              <a:rPr lang="en-US" sz="3200" dirty="0">
                <a:solidFill>
                  <a:schemeClr val="tx1">
                    <a:lumMod val="65000"/>
                    <a:lumOff val="35000"/>
                  </a:schemeClr>
                </a:solidFill>
              </a:rPr>
              <a:t>You chose to publish the photos:</a:t>
            </a:r>
          </a:p>
        </p:txBody>
      </p:sp>
      <p:sp>
        <p:nvSpPr>
          <p:cNvPr id="3" name="Content Placeholder 2">
            <a:extLst>
              <a:ext uri="{FF2B5EF4-FFF2-40B4-BE49-F238E27FC236}">
                <a16:creationId xmlns:a16="http://schemas.microsoft.com/office/drawing/2014/main" id="{71B63822-47F9-D770-659B-1C8D6D661FC2}"/>
              </a:ext>
            </a:extLst>
          </p:cNvPr>
          <p:cNvSpPr>
            <a:spLocks noGrp="1"/>
          </p:cNvSpPr>
          <p:nvPr>
            <p:ph idx="1"/>
          </p:nvPr>
        </p:nvSpPr>
        <p:spPr>
          <a:xfrm>
            <a:off x="859439" y="1417396"/>
            <a:ext cx="5479719" cy="4795889"/>
          </a:xfrm>
        </p:spPr>
        <p:txBody>
          <a:bodyPr anchor="t">
            <a:normAutofit fontScale="92500" lnSpcReduction="10000"/>
          </a:bodyPr>
          <a:lstStyle/>
          <a:p>
            <a:pPr marL="0" indent="0">
              <a:lnSpc>
                <a:spcPct val="145000"/>
              </a:lnSpc>
              <a:buNone/>
            </a:pPr>
            <a:r>
              <a:rPr lang="en-GB" sz="1800" dirty="0">
                <a:solidFill>
                  <a:schemeClr val="tx1">
                    <a:lumMod val="65000"/>
                    <a:lumOff val="35000"/>
                  </a:schemeClr>
                </a:solidFill>
              </a:rPr>
              <a:t>You decide to publish the photos alongside the story. The article goes viral, but the family accuses your outlet of insensitivity. Public debate erupts about ethics of your decision and the line between truth and dignity, and your outlet suffers some reputational damage.</a:t>
            </a:r>
          </a:p>
          <a:p>
            <a:pPr marL="0" indent="0">
              <a:lnSpc>
                <a:spcPct val="145000"/>
              </a:lnSpc>
              <a:buNone/>
            </a:pPr>
            <a:r>
              <a:rPr lang="en-GB" sz="1800" dirty="0">
                <a:solidFill>
                  <a:schemeClr val="tx1">
                    <a:lumMod val="65000"/>
                    <a:lumOff val="35000"/>
                  </a:schemeClr>
                </a:solidFill>
              </a:rPr>
              <a:t>In light of this outcome: </a:t>
            </a:r>
          </a:p>
          <a:p>
            <a:pPr marL="514350" lvl="0" indent="-514350">
              <a:lnSpc>
                <a:spcPct val="145000"/>
              </a:lnSpc>
              <a:buFont typeface="+mj-lt"/>
              <a:buAutoNum type="arabicPeriod"/>
            </a:pPr>
            <a:r>
              <a:rPr lang="en-GB" sz="1800" dirty="0">
                <a:solidFill>
                  <a:schemeClr val="tx1">
                    <a:lumMod val="65000"/>
                    <a:lumOff val="35000"/>
                  </a:schemeClr>
                </a:solidFill>
              </a:rPr>
              <a:t>Was publishing justified in the name of transparency?</a:t>
            </a:r>
          </a:p>
          <a:p>
            <a:pPr marL="514350" lvl="0" indent="-514350">
              <a:lnSpc>
                <a:spcPct val="145000"/>
              </a:lnSpc>
              <a:buFont typeface="+mj-lt"/>
              <a:buAutoNum type="arabicPeriod"/>
            </a:pPr>
            <a:r>
              <a:rPr lang="en-GB" sz="1800" dirty="0">
                <a:solidFill>
                  <a:schemeClr val="tx1">
                    <a:lumMod val="65000"/>
                    <a:lumOff val="35000"/>
                  </a:schemeClr>
                </a:solidFill>
              </a:rPr>
              <a:t>Does the public’s right to know outweigh the victim’s right to privacy?</a:t>
            </a:r>
          </a:p>
          <a:p>
            <a:pPr marL="514350" lvl="0" indent="-514350">
              <a:lnSpc>
                <a:spcPct val="145000"/>
              </a:lnSpc>
              <a:buFont typeface="+mj-lt"/>
              <a:buAutoNum type="arabicPeriod"/>
            </a:pPr>
            <a:r>
              <a:rPr lang="en-GB" sz="1800" dirty="0">
                <a:solidFill>
                  <a:schemeClr val="tx1">
                    <a:lumMod val="65000"/>
                    <a:lumOff val="35000"/>
                  </a:schemeClr>
                </a:solidFill>
              </a:rPr>
              <a:t>Should graphic truth ever be withheld for compassion?</a:t>
            </a:r>
          </a:p>
        </p:txBody>
      </p:sp>
      <p:pic>
        <p:nvPicPr>
          <p:cNvPr id="5" name="Picture 4">
            <a:extLst>
              <a:ext uri="{FF2B5EF4-FFF2-40B4-BE49-F238E27FC236}">
                <a16:creationId xmlns:a16="http://schemas.microsoft.com/office/drawing/2014/main" id="{2DAECD0F-8019-7981-D14B-93C1BFE61DD4}"/>
              </a:ext>
            </a:extLst>
          </p:cNvPr>
          <p:cNvPicPr>
            <a:picLocks noChangeAspect="1"/>
          </p:cNvPicPr>
          <p:nvPr/>
        </p:nvPicPr>
        <p:blipFill>
          <a:blip r:embed="rId2"/>
          <a:srcRect l="18949" r="26515"/>
          <a:stretch>
            <a:fillRect/>
          </a:stretch>
        </p:blipFill>
        <p:spPr>
          <a:xfrm>
            <a:off x="7270812" y="10"/>
            <a:ext cx="4921187" cy="6857990"/>
          </a:xfrm>
          <a:prstGeom prst="rect">
            <a:avLst/>
          </a:prstGeom>
        </p:spPr>
      </p:pic>
      <p:grpSp>
        <p:nvGrpSpPr>
          <p:cNvPr id="15" name="Group 14">
            <a:extLst>
              <a:ext uri="{FF2B5EF4-FFF2-40B4-BE49-F238E27FC236}">
                <a16:creationId xmlns:a16="http://schemas.microsoft.com/office/drawing/2014/main" id="{62C6641C-4B18-1662-95E9-862EFA6011E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6" name="Rectangle 15">
              <a:extLst>
                <a:ext uri="{FF2B5EF4-FFF2-40B4-BE49-F238E27FC236}">
                  <a16:creationId xmlns:a16="http://schemas.microsoft.com/office/drawing/2014/main" id="{17C6CF7C-A2FF-39E1-3B8F-D2BBA726C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00B8681-0752-9C39-D9D4-BEBDCBD8DA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50394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31BCBF-4203-76B6-B45E-FC94933E9A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944F0B-E0E1-ECA7-7257-8317F1093C0B}"/>
              </a:ext>
            </a:extLst>
          </p:cNvPr>
          <p:cNvSpPr>
            <a:spLocks noGrp="1"/>
          </p:cNvSpPr>
          <p:nvPr>
            <p:ph type="title"/>
          </p:nvPr>
        </p:nvSpPr>
        <p:spPr>
          <a:xfrm>
            <a:off x="575356" y="374612"/>
            <a:ext cx="5110388" cy="838527"/>
          </a:xfrm>
        </p:spPr>
        <p:txBody>
          <a:bodyPr anchor="b">
            <a:normAutofit/>
          </a:bodyPr>
          <a:lstStyle/>
          <a:p>
            <a:r>
              <a:rPr lang="en-US" sz="3200" dirty="0">
                <a:solidFill>
                  <a:schemeClr val="tx1">
                    <a:lumMod val="65000"/>
                    <a:lumOff val="35000"/>
                  </a:schemeClr>
                </a:solidFill>
              </a:rPr>
              <a:t>You chose to hold the photos:</a:t>
            </a:r>
          </a:p>
        </p:txBody>
      </p:sp>
      <p:sp>
        <p:nvSpPr>
          <p:cNvPr id="3" name="Content Placeholder 2">
            <a:extLst>
              <a:ext uri="{FF2B5EF4-FFF2-40B4-BE49-F238E27FC236}">
                <a16:creationId xmlns:a16="http://schemas.microsoft.com/office/drawing/2014/main" id="{FB43DEB6-0651-8785-D48F-5E909CB15495}"/>
              </a:ext>
            </a:extLst>
          </p:cNvPr>
          <p:cNvSpPr>
            <a:spLocks noGrp="1"/>
          </p:cNvSpPr>
          <p:nvPr>
            <p:ph idx="1"/>
          </p:nvPr>
        </p:nvSpPr>
        <p:spPr>
          <a:xfrm>
            <a:off x="575356" y="1404242"/>
            <a:ext cx="4795335" cy="4490497"/>
          </a:xfrm>
        </p:spPr>
        <p:txBody>
          <a:bodyPr anchor="t">
            <a:normAutofit/>
          </a:bodyPr>
          <a:lstStyle/>
          <a:p>
            <a:pPr marL="0" indent="0">
              <a:lnSpc>
                <a:spcPct val="145000"/>
              </a:lnSpc>
              <a:buNone/>
            </a:pPr>
            <a:r>
              <a:rPr lang="en-GB" sz="1600" dirty="0">
                <a:solidFill>
                  <a:schemeClr val="tx1">
                    <a:lumMod val="65000"/>
                    <a:lumOff val="35000"/>
                  </a:schemeClr>
                </a:solidFill>
              </a:rPr>
              <a:t>You describe the accident in detail but omit the photos. The story receives moderate attention, and some readers accuse your outlet of sanitizing the accident. Others praise your sensitivity.</a:t>
            </a:r>
          </a:p>
          <a:p>
            <a:pPr marL="0" indent="0">
              <a:lnSpc>
                <a:spcPct val="145000"/>
              </a:lnSpc>
              <a:buNone/>
            </a:pPr>
            <a:r>
              <a:rPr lang="en-GB" sz="1600" dirty="0">
                <a:solidFill>
                  <a:schemeClr val="tx1">
                    <a:lumMod val="65000"/>
                    <a:lumOff val="35000"/>
                  </a:schemeClr>
                </a:solidFill>
              </a:rPr>
              <a:t>In light of this outcome:</a:t>
            </a:r>
          </a:p>
          <a:p>
            <a:pPr marL="514350" lvl="0" indent="-514350">
              <a:lnSpc>
                <a:spcPct val="145000"/>
              </a:lnSpc>
              <a:buFont typeface="+mj-lt"/>
              <a:buAutoNum type="arabicPeriod"/>
            </a:pPr>
            <a:r>
              <a:rPr lang="en-GB" sz="1600" dirty="0">
                <a:solidFill>
                  <a:schemeClr val="tx1">
                    <a:lumMod val="65000"/>
                    <a:lumOff val="35000"/>
                  </a:schemeClr>
                </a:solidFill>
              </a:rPr>
              <a:t>Did withholding the images compromise the truth?</a:t>
            </a:r>
          </a:p>
          <a:p>
            <a:pPr marL="514350" lvl="0" indent="-514350">
              <a:lnSpc>
                <a:spcPct val="145000"/>
              </a:lnSpc>
              <a:buFont typeface="+mj-lt"/>
              <a:buAutoNum type="arabicPeriod"/>
            </a:pPr>
            <a:r>
              <a:rPr lang="en-GB" sz="1600" dirty="0">
                <a:solidFill>
                  <a:schemeClr val="tx1">
                    <a:lumMod val="65000"/>
                    <a:lumOff val="35000"/>
                  </a:schemeClr>
                </a:solidFill>
              </a:rPr>
              <a:t>Should journalists prioritize empathy over full disclosure?</a:t>
            </a:r>
          </a:p>
          <a:p>
            <a:pPr marL="514350" lvl="0" indent="-514350">
              <a:lnSpc>
                <a:spcPct val="145000"/>
              </a:lnSpc>
              <a:buFont typeface="+mj-lt"/>
              <a:buAutoNum type="arabicPeriod"/>
            </a:pPr>
            <a:r>
              <a:rPr lang="en-GB" sz="1600" dirty="0">
                <a:solidFill>
                  <a:schemeClr val="tx1">
                    <a:lumMod val="65000"/>
                    <a:lumOff val="35000"/>
                  </a:schemeClr>
                </a:solidFill>
              </a:rPr>
              <a:t>Where should the line be drawn between informing and sensationalizing?</a:t>
            </a:r>
          </a:p>
          <a:p>
            <a:pPr>
              <a:lnSpc>
                <a:spcPct val="145000"/>
              </a:lnSpc>
            </a:pPr>
            <a:endParaRPr lang="en-US" sz="900" dirty="0">
              <a:solidFill>
                <a:schemeClr val="tx1">
                  <a:lumMod val="65000"/>
                  <a:lumOff val="35000"/>
                </a:schemeClr>
              </a:solidFill>
            </a:endParaRPr>
          </a:p>
        </p:txBody>
      </p:sp>
      <p:pic>
        <p:nvPicPr>
          <p:cNvPr id="5" name="Picture 4">
            <a:extLst>
              <a:ext uri="{FF2B5EF4-FFF2-40B4-BE49-F238E27FC236}">
                <a16:creationId xmlns:a16="http://schemas.microsoft.com/office/drawing/2014/main" id="{93B2E09A-6DC9-45D2-A93D-A4E645180BF8}"/>
              </a:ext>
            </a:extLst>
          </p:cNvPr>
          <p:cNvPicPr>
            <a:picLocks noChangeAspect="1"/>
          </p:cNvPicPr>
          <p:nvPr/>
        </p:nvPicPr>
        <p:blipFill>
          <a:blip r:embed="rId2"/>
          <a:srcRect l="13622" r="13622"/>
          <a:stretch/>
        </p:blipFill>
        <p:spPr>
          <a:xfrm>
            <a:off x="5854890" y="374612"/>
            <a:ext cx="6337110" cy="5792285"/>
          </a:xfrm>
          <a:prstGeom prst="rect">
            <a:avLst/>
          </a:prstGeom>
        </p:spPr>
      </p:pic>
      <p:grpSp>
        <p:nvGrpSpPr>
          <p:cNvPr id="10" name="Group 9">
            <a:extLst>
              <a:ext uri="{FF2B5EF4-FFF2-40B4-BE49-F238E27FC236}">
                <a16:creationId xmlns:a16="http://schemas.microsoft.com/office/drawing/2014/main" id="{9053EF66-4CCA-7754-CF56-738C14D613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1" name="Rectangle 10">
              <a:extLst>
                <a:ext uri="{FF2B5EF4-FFF2-40B4-BE49-F238E27FC236}">
                  <a16:creationId xmlns:a16="http://schemas.microsoft.com/office/drawing/2014/main" id="{18512904-AC82-E4C3-BD71-9DE8ABFF5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F94D002-B51D-5471-3759-081D64174E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37200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F15BA7-DB80-A2ED-FDB6-EC67AA2C0C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EA6E1-E32F-B358-9A2C-19AB5CAECCCB}"/>
              </a:ext>
            </a:extLst>
          </p:cNvPr>
          <p:cNvSpPr>
            <a:spLocks noGrp="1"/>
          </p:cNvSpPr>
          <p:nvPr>
            <p:ph type="title"/>
          </p:nvPr>
        </p:nvSpPr>
        <p:spPr>
          <a:xfrm>
            <a:off x="521872" y="229386"/>
            <a:ext cx="10891081" cy="786402"/>
          </a:xfrm>
        </p:spPr>
        <p:txBody>
          <a:bodyPr anchor="b">
            <a:normAutofit/>
          </a:bodyPr>
          <a:lstStyle/>
          <a:p>
            <a:pPr algn="ctr"/>
            <a:r>
              <a:rPr lang="en-US" sz="3200" dirty="0">
                <a:solidFill>
                  <a:schemeClr val="tx1">
                    <a:lumMod val="65000"/>
                    <a:lumOff val="35000"/>
                  </a:schemeClr>
                </a:solidFill>
              </a:rPr>
              <a:t>Scenario 4: </a:t>
            </a:r>
            <a:r>
              <a:rPr lang="en-US" sz="3200" i="1" dirty="0">
                <a:solidFill>
                  <a:schemeClr val="tx1">
                    <a:lumMod val="65000"/>
                    <a:lumOff val="35000"/>
                  </a:schemeClr>
                </a:solidFill>
              </a:rPr>
              <a:t>The Government Request</a:t>
            </a:r>
          </a:p>
        </p:txBody>
      </p:sp>
      <p:sp>
        <p:nvSpPr>
          <p:cNvPr id="3" name="Content Placeholder 2">
            <a:extLst>
              <a:ext uri="{FF2B5EF4-FFF2-40B4-BE49-F238E27FC236}">
                <a16:creationId xmlns:a16="http://schemas.microsoft.com/office/drawing/2014/main" id="{242B19EE-DAEC-6BE0-551D-2FCDDEAA47E4}"/>
              </a:ext>
            </a:extLst>
          </p:cNvPr>
          <p:cNvSpPr>
            <a:spLocks noGrp="1"/>
          </p:cNvSpPr>
          <p:nvPr>
            <p:ph idx="1"/>
          </p:nvPr>
        </p:nvSpPr>
        <p:spPr>
          <a:xfrm>
            <a:off x="698694" y="1226647"/>
            <a:ext cx="5219308" cy="4962417"/>
          </a:xfrm>
        </p:spPr>
        <p:txBody>
          <a:bodyPr anchor="t">
            <a:normAutofit fontScale="70000" lnSpcReduction="20000"/>
          </a:bodyPr>
          <a:lstStyle/>
          <a:p>
            <a:pPr marL="0" indent="0">
              <a:lnSpc>
                <a:spcPct val="135000"/>
              </a:lnSpc>
              <a:buNone/>
            </a:pPr>
            <a:r>
              <a:rPr lang="en-GB" sz="2600" dirty="0">
                <a:solidFill>
                  <a:schemeClr val="tx1">
                    <a:lumMod val="65000"/>
                    <a:lumOff val="35000"/>
                  </a:schemeClr>
                </a:solidFill>
              </a:rPr>
              <a:t>Your newsroom uncovers verified documents showing that a government agency misused public funds for private projects. The story is solid, and the evidence is clear. Just before publication, a senior government official calls you directly. They acknowledge the documents are real but insist that publishing now would “endanger national stability” and “undermine public trust.” They hint that your outlet could lose access to future briefings and even face legal consequences if you proceed. The reporter argues that withholding the story compromises the public’s right to know.</a:t>
            </a:r>
          </a:p>
          <a:p>
            <a:pPr marL="0" indent="0">
              <a:lnSpc>
                <a:spcPct val="135000"/>
              </a:lnSpc>
              <a:buNone/>
            </a:pPr>
            <a:r>
              <a:rPr lang="en-GB" sz="2600" dirty="0">
                <a:solidFill>
                  <a:schemeClr val="tx1">
                    <a:lumMod val="65000"/>
                    <a:lumOff val="35000"/>
                  </a:schemeClr>
                </a:solidFill>
              </a:rPr>
              <a:t>Should you publish the full version of the story or hold back from publication hoping to negotiate a deal?</a:t>
            </a:r>
          </a:p>
          <a:p>
            <a:pPr marL="0" indent="0">
              <a:buNone/>
            </a:pPr>
            <a:endParaRPr lang="en-GB" sz="1800" dirty="0">
              <a:solidFill>
                <a:schemeClr val="tx1">
                  <a:lumMod val="65000"/>
                  <a:lumOff val="35000"/>
                </a:schemeClr>
              </a:solidFill>
            </a:endParaRPr>
          </a:p>
        </p:txBody>
      </p:sp>
      <p:pic>
        <p:nvPicPr>
          <p:cNvPr id="5" name="Picture 4">
            <a:extLst>
              <a:ext uri="{FF2B5EF4-FFF2-40B4-BE49-F238E27FC236}">
                <a16:creationId xmlns:a16="http://schemas.microsoft.com/office/drawing/2014/main" id="{CE019EC2-7FF7-FDAE-4DAC-EB14678D0CAA}"/>
              </a:ext>
            </a:extLst>
          </p:cNvPr>
          <p:cNvPicPr>
            <a:picLocks noChangeAspect="1"/>
          </p:cNvPicPr>
          <p:nvPr/>
        </p:nvPicPr>
        <p:blipFill>
          <a:blip r:embed="rId3"/>
          <a:srcRect/>
          <a:stretch/>
        </p:blipFill>
        <p:spPr>
          <a:xfrm>
            <a:off x="6724185" y="1338769"/>
            <a:ext cx="4237464" cy="4017142"/>
          </a:xfrm>
          <a:prstGeom prst="rect">
            <a:avLst/>
          </a:prstGeom>
        </p:spPr>
      </p:pic>
      <p:grpSp>
        <p:nvGrpSpPr>
          <p:cNvPr id="14" name="Group 13">
            <a:extLst>
              <a:ext uri="{FF2B5EF4-FFF2-40B4-BE49-F238E27FC236}">
                <a16:creationId xmlns:a16="http://schemas.microsoft.com/office/drawing/2014/main" id="{EF3180C8-2ACE-35CD-9BDE-881301C142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5" name="Rectangle 14">
              <a:extLst>
                <a:ext uri="{FF2B5EF4-FFF2-40B4-BE49-F238E27FC236}">
                  <a16:creationId xmlns:a16="http://schemas.microsoft.com/office/drawing/2014/main" id="{7AE52A66-F1BD-612E-2306-840FA7A92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F73665D-9502-03A1-DD53-6812482931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ounded Rectangle 5">
            <a:hlinkClick r:id="rId4" action="ppaction://hlinksldjump"/>
            <a:extLst>
              <a:ext uri="{FF2B5EF4-FFF2-40B4-BE49-F238E27FC236}">
                <a16:creationId xmlns:a16="http://schemas.microsoft.com/office/drawing/2014/main" id="{9486A289-1659-D10F-7DD6-0536E0556CA8}"/>
              </a:ext>
            </a:extLst>
          </p:cNvPr>
          <p:cNvSpPr/>
          <p:nvPr/>
        </p:nvSpPr>
        <p:spPr>
          <a:xfrm>
            <a:off x="6426399" y="5630238"/>
            <a:ext cx="2291137" cy="626724"/>
          </a:xfrm>
          <a:prstGeom prst="roundRect">
            <a:avLst/>
          </a:prstGeom>
          <a:noFill/>
          <a:ln w="349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lumMod val="65000"/>
                    <a:lumOff val="35000"/>
                  </a:schemeClr>
                </a:solidFill>
              </a:rPr>
              <a:t>Publish the full story?</a:t>
            </a:r>
          </a:p>
        </p:txBody>
      </p:sp>
      <p:sp>
        <p:nvSpPr>
          <p:cNvPr id="7" name="Rounded Rectangle 6">
            <a:hlinkClick r:id="rId5" action="ppaction://hlinksldjump"/>
            <a:extLst>
              <a:ext uri="{FF2B5EF4-FFF2-40B4-BE49-F238E27FC236}">
                <a16:creationId xmlns:a16="http://schemas.microsoft.com/office/drawing/2014/main" id="{6C3382A1-5E36-CC29-5E55-70F9C3740B94}"/>
              </a:ext>
            </a:extLst>
          </p:cNvPr>
          <p:cNvSpPr/>
          <p:nvPr/>
        </p:nvSpPr>
        <p:spPr>
          <a:xfrm>
            <a:off x="9121816" y="5630238"/>
            <a:ext cx="2291137" cy="626724"/>
          </a:xfrm>
          <a:prstGeom prst="roundRect">
            <a:avLst/>
          </a:prstGeom>
          <a:noFill/>
          <a:ln w="349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lumMod val="65000"/>
                    <a:lumOff val="35000"/>
                  </a:schemeClr>
                </a:solidFill>
              </a:rPr>
              <a:t>Hold the story?</a:t>
            </a:r>
          </a:p>
        </p:txBody>
      </p:sp>
    </p:spTree>
    <p:extLst>
      <p:ext uri="{BB962C8B-B14F-4D97-AF65-F5344CB8AC3E}">
        <p14:creationId xmlns:p14="http://schemas.microsoft.com/office/powerpoint/2010/main" val="2432508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AA637B-4D48-C8BC-FD2B-599ADCFCB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60AF44-DCDF-1E51-E367-87B91D398635}"/>
              </a:ext>
            </a:extLst>
          </p:cNvPr>
          <p:cNvSpPr>
            <a:spLocks noGrp="1"/>
          </p:cNvSpPr>
          <p:nvPr>
            <p:ph type="title"/>
          </p:nvPr>
        </p:nvSpPr>
        <p:spPr>
          <a:xfrm>
            <a:off x="859439" y="421602"/>
            <a:ext cx="6484534" cy="1207667"/>
          </a:xfrm>
        </p:spPr>
        <p:txBody>
          <a:bodyPr anchor="b">
            <a:normAutofit/>
          </a:bodyPr>
          <a:lstStyle/>
          <a:p>
            <a:r>
              <a:rPr lang="en-US" sz="3200" dirty="0">
                <a:solidFill>
                  <a:schemeClr val="tx1">
                    <a:lumMod val="65000"/>
                    <a:lumOff val="35000"/>
                  </a:schemeClr>
                </a:solidFill>
              </a:rPr>
              <a:t>You chose to publish the full story:</a:t>
            </a:r>
          </a:p>
        </p:txBody>
      </p:sp>
      <p:sp>
        <p:nvSpPr>
          <p:cNvPr id="3" name="Content Placeholder 2">
            <a:extLst>
              <a:ext uri="{FF2B5EF4-FFF2-40B4-BE49-F238E27FC236}">
                <a16:creationId xmlns:a16="http://schemas.microsoft.com/office/drawing/2014/main" id="{7CA6C89A-B4F8-C4A2-6E73-E5A5E2E66FB6}"/>
              </a:ext>
            </a:extLst>
          </p:cNvPr>
          <p:cNvSpPr>
            <a:spLocks noGrp="1"/>
          </p:cNvSpPr>
          <p:nvPr>
            <p:ph idx="1"/>
          </p:nvPr>
        </p:nvSpPr>
        <p:spPr>
          <a:xfrm>
            <a:off x="859439" y="1884556"/>
            <a:ext cx="5781204" cy="4328729"/>
          </a:xfrm>
        </p:spPr>
        <p:txBody>
          <a:bodyPr anchor="t">
            <a:normAutofit fontScale="85000" lnSpcReduction="10000"/>
          </a:bodyPr>
          <a:lstStyle/>
          <a:p>
            <a:pPr marL="0" indent="0">
              <a:lnSpc>
                <a:spcPct val="125000"/>
              </a:lnSpc>
              <a:buNone/>
            </a:pPr>
            <a:r>
              <a:rPr lang="en-GB" sz="2000" dirty="0">
                <a:solidFill>
                  <a:schemeClr val="tx1">
                    <a:lumMod val="65000"/>
                    <a:lumOff val="35000"/>
                  </a:schemeClr>
                </a:solidFill>
              </a:rPr>
              <a:t>The public reacts strongly, demanding accountability from their political leaders. However, the government retaliates by restricting your outlet’s access to official information and launching an investigation into your newsroom. Your reputation for independence grows, but operational challenges mount. </a:t>
            </a:r>
          </a:p>
          <a:p>
            <a:pPr marL="0" indent="0">
              <a:lnSpc>
                <a:spcPct val="125000"/>
              </a:lnSpc>
              <a:buNone/>
            </a:pPr>
            <a:r>
              <a:rPr lang="en-GB" sz="2000" dirty="0">
                <a:solidFill>
                  <a:schemeClr val="tx1">
                    <a:lumMod val="65000"/>
                    <a:lumOff val="35000"/>
                  </a:schemeClr>
                </a:solidFill>
              </a:rPr>
              <a:t>In light of this outcome: </a:t>
            </a:r>
          </a:p>
          <a:p>
            <a:pPr marL="514350" lvl="0" indent="-514350">
              <a:lnSpc>
                <a:spcPct val="125000"/>
              </a:lnSpc>
              <a:buFont typeface="+mj-lt"/>
              <a:buAutoNum type="arabicPeriod"/>
            </a:pPr>
            <a:r>
              <a:rPr lang="en-GB" sz="2000" dirty="0">
                <a:solidFill>
                  <a:schemeClr val="tx1">
                    <a:lumMod val="65000"/>
                    <a:lumOff val="35000"/>
                  </a:schemeClr>
                </a:solidFill>
              </a:rPr>
              <a:t>Was publishing the right choice despite the risks?</a:t>
            </a:r>
          </a:p>
          <a:p>
            <a:pPr marL="514350" lvl="0" indent="-514350">
              <a:lnSpc>
                <a:spcPct val="125000"/>
              </a:lnSpc>
              <a:buFont typeface="+mj-lt"/>
              <a:buAutoNum type="arabicPeriod"/>
            </a:pPr>
            <a:r>
              <a:rPr lang="en-GB" sz="2000" dirty="0">
                <a:solidFill>
                  <a:schemeClr val="tx1">
                    <a:lumMod val="65000"/>
                    <a:lumOff val="35000"/>
                  </a:schemeClr>
                </a:solidFill>
              </a:rPr>
              <a:t>Should journalists prioritize transparency over potential harm to national stability?</a:t>
            </a:r>
          </a:p>
          <a:p>
            <a:pPr marL="514350" lvl="0" indent="-514350">
              <a:lnSpc>
                <a:spcPct val="125000"/>
              </a:lnSpc>
              <a:buFont typeface="+mj-lt"/>
              <a:buAutoNum type="arabicPeriod"/>
            </a:pPr>
            <a:r>
              <a:rPr lang="en-GB" sz="2000" dirty="0">
                <a:solidFill>
                  <a:schemeClr val="tx1">
                    <a:lumMod val="65000"/>
                    <a:lumOff val="35000"/>
                  </a:schemeClr>
                </a:solidFill>
              </a:rPr>
              <a:t>How do you weigh public interest against institutional pressure?</a:t>
            </a:r>
          </a:p>
        </p:txBody>
      </p:sp>
      <p:grpSp>
        <p:nvGrpSpPr>
          <p:cNvPr id="15" name="Group 14">
            <a:extLst>
              <a:ext uri="{FF2B5EF4-FFF2-40B4-BE49-F238E27FC236}">
                <a16:creationId xmlns:a16="http://schemas.microsoft.com/office/drawing/2014/main" id="{1D083DEF-BF87-4FFF-0F2E-A1C0AC6417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6" name="Rectangle 15">
              <a:extLst>
                <a:ext uri="{FF2B5EF4-FFF2-40B4-BE49-F238E27FC236}">
                  <a16:creationId xmlns:a16="http://schemas.microsoft.com/office/drawing/2014/main" id="{1E27EDAC-9AAF-D340-EC66-AB8DDCF52E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40C20DE-5C56-46FA-4497-AE7484D478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person walking towards a hand&#10;&#10;AI-generated content may be incorrect.">
            <a:extLst>
              <a:ext uri="{FF2B5EF4-FFF2-40B4-BE49-F238E27FC236}">
                <a16:creationId xmlns:a16="http://schemas.microsoft.com/office/drawing/2014/main" id="{D8FCEC3C-318C-08FF-6092-33859106A5C2}"/>
              </a:ext>
            </a:extLst>
          </p:cNvPr>
          <p:cNvPicPr>
            <a:picLocks noChangeAspect="1"/>
          </p:cNvPicPr>
          <p:nvPr/>
        </p:nvPicPr>
        <p:blipFill>
          <a:blip r:embed="rId2"/>
          <a:stretch>
            <a:fillRect/>
          </a:stretch>
        </p:blipFill>
        <p:spPr>
          <a:xfrm>
            <a:off x="7437130" y="1027623"/>
            <a:ext cx="4538351" cy="4538351"/>
          </a:xfrm>
          <a:prstGeom prst="rect">
            <a:avLst/>
          </a:prstGeom>
        </p:spPr>
      </p:pic>
    </p:spTree>
    <p:extLst>
      <p:ext uri="{BB962C8B-B14F-4D97-AF65-F5344CB8AC3E}">
        <p14:creationId xmlns:p14="http://schemas.microsoft.com/office/powerpoint/2010/main" val="2269118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F7AE4F-513F-6C36-5C53-F33793EE39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C5D2EF-B993-8BCA-923F-8A05AA3A1650}"/>
              </a:ext>
            </a:extLst>
          </p:cNvPr>
          <p:cNvSpPr>
            <a:spLocks noGrp="1"/>
          </p:cNvSpPr>
          <p:nvPr>
            <p:ph type="title"/>
          </p:nvPr>
        </p:nvSpPr>
        <p:spPr>
          <a:xfrm>
            <a:off x="575356" y="374612"/>
            <a:ext cx="5110388" cy="838527"/>
          </a:xfrm>
        </p:spPr>
        <p:txBody>
          <a:bodyPr anchor="b">
            <a:normAutofit/>
          </a:bodyPr>
          <a:lstStyle/>
          <a:p>
            <a:r>
              <a:rPr lang="en-US" sz="3200" dirty="0">
                <a:solidFill>
                  <a:schemeClr val="tx1">
                    <a:lumMod val="65000"/>
                    <a:lumOff val="35000"/>
                  </a:schemeClr>
                </a:solidFill>
              </a:rPr>
              <a:t>You chose to hold the story:</a:t>
            </a:r>
          </a:p>
        </p:txBody>
      </p:sp>
      <p:sp>
        <p:nvSpPr>
          <p:cNvPr id="3" name="Content Placeholder 2">
            <a:extLst>
              <a:ext uri="{FF2B5EF4-FFF2-40B4-BE49-F238E27FC236}">
                <a16:creationId xmlns:a16="http://schemas.microsoft.com/office/drawing/2014/main" id="{CBE45C4A-AA43-556C-3301-14F4D2CABC98}"/>
              </a:ext>
            </a:extLst>
          </p:cNvPr>
          <p:cNvSpPr>
            <a:spLocks noGrp="1"/>
          </p:cNvSpPr>
          <p:nvPr>
            <p:ph idx="1"/>
          </p:nvPr>
        </p:nvSpPr>
        <p:spPr>
          <a:xfrm>
            <a:off x="575356" y="1404242"/>
            <a:ext cx="4795335" cy="4490497"/>
          </a:xfrm>
        </p:spPr>
        <p:txBody>
          <a:bodyPr anchor="t">
            <a:normAutofit fontScale="55000" lnSpcReduction="20000"/>
          </a:bodyPr>
          <a:lstStyle/>
          <a:p>
            <a:pPr marL="0" indent="0">
              <a:lnSpc>
                <a:spcPct val="145000"/>
              </a:lnSpc>
              <a:buNone/>
            </a:pPr>
            <a:r>
              <a:rPr lang="en-GB" dirty="0">
                <a:solidFill>
                  <a:schemeClr val="tx1">
                    <a:lumMod val="65000"/>
                    <a:lumOff val="35000"/>
                  </a:schemeClr>
                </a:solidFill>
              </a:rPr>
              <a:t>You decide to hold the story, hoping to negotiate with the government for a safer release. Weeks later, another outlet publishes a similar exposé, and your newsroom faces criticism for ‘protecting the powerful.’ Trust in your outlet declines, even though you avoided immediate retaliation. </a:t>
            </a:r>
          </a:p>
          <a:p>
            <a:pPr marL="0" indent="0">
              <a:lnSpc>
                <a:spcPct val="145000"/>
              </a:lnSpc>
              <a:buNone/>
            </a:pPr>
            <a:r>
              <a:rPr lang="en-GB" dirty="0">
                <a:solidFill>
                  <a:schemeClr val="tx1">
                    <a:lumMod val="65000"/>
                    <a:lumOff val="35000"/>
                  </a:schemeClr>
                </a:solidFill>
              </a:rPr>
              <a:t>In light of this outcome:</a:t>
            </a:r>
          </a:p>
          <a:p>
            <a:pPr marL="514350" lvl="0" indent="-514350">
              <a:lnSpc>
                <a:spcPct val="145000"/>
              </a:lnSpc>
              <a:buFont typeface="+mj-lt"/>
              <a:buAutoNum type="arabicPeriod"/>
            </a:pPr>
            <a:r>
              <a:rPr lang="en-GB" dirty="0">
                <a:solidFill>
                  <a:schemeClr val="tx1">
                    <a:lumMod val="65000"/>
                    <a:lumOff val="35000"/>
                  </a:schemeClr>
                </a:solidFill>
              </a:rPr>
              <a:t>Was delaying justified to protect your newsroom and staff?</a:t>
            </a:r>
          </a:p>
          <a:p>
            <a:pPr marL="514350" lvl="0" indent="-514350">
              <a:lnSpc>
                <a:spcPct val="145000"/>
              </a:lnSpc>
              <a:buFont typeface="+mj-lt"/>
              <a:buAutoNum type="arabicPeriod"/>
            </a:pPr>
            <a:r>
              <a:rPr lang="en-GB" dirty="0">
                <a:solidFill>
                  <a:schemeClr val="tx1">
                    <a:lumMod val="65000"/>
                    <a:lumOff val="35000"/>
                  </a:schemeClr>
                </a:solidFill>
              </a:rPr>
              <a:t>Does withholding verified information ever serve the public interest?</a:t>
            </a:r>
          </a:p>
          <a:p>
            <a:pPr marL="514350" lvl="0" indent="-514350">
              <a:lnSpc>
                <a:spcPct val="145000"/>
              </a:lnSpc>
              <a:buFont typeface="+mj-lt"/>
              <a:buAutoNum type="arabicPeriod"/>
            </a:pPr>
            <a:r>
              <a:rPr lang="en-GB" dirty="0">
                <a:solidFill>
                  <a:schemeClr val="tx1">
                    <a:lumMod val="65000"/>
                    <a:lumOff val="35000"/>
                  </a:schemeClr>
                </a:solidFill>
              </a:rPr>
              <a:t>How should journalists respond to threats from powerful institutions?</a:t>
            </a:r>
          </a:p>
          <a:p>
            <a:pPr>
              <a:lnSpc>
                <a:spcPct val="145000"/>
              </a:lnSpc>
            </a:pPr>
            <a:endParaRPr lang="en-US" sz="900" dirty="0">
              <a:solidFill>
                <a:schemeClr val="tx1">
                  <a:lumMod val="65000"/>
                  <a:lumOff val="35000"/>
                </a:schemeClr>
              </a:solidFill>
            </a:endParaRPr>
          </a:p>
        </p:txBody>
      </p:sp>
      <p:pic>
        <p:nvPicPr>
          <p:cNvPr id="5" name="Picture 4">
            <a:extLst>
              <a:ext uri="{FF2B5EF4-FFF2-40B4-BE49-F238E27FC236}">
                <a16:creationId xmlns:a16="http://schemas.microsoft.com/office/drawing/2014/main" id="{DD2D5918-5E00-CB0C-BCC2-50EC8FB0D0B7}"/>
              </a:ext>
            </a:extLst>
          </p:cNvPr>
          <p:cNvPicPr>
            <a:picLocks noChangeAspect="1"/>
          </p:cNvPicPr>
          <p:nvPr/>
        </p:nvPicPr>
        <p:blipFill>
          <a:blip r:embed="rId2"/>
          <a:srcRect l="31096" r="527"/>
          <a:stretch>
            <a:fillRect/>
          </a:stretch>
        </p:blipFill>
        <p:spPr>
          <a:xfrm>
            <a:off x="5854890" y="374612"/>
            <a:ext cx="6337110" cy="5792285"/>
          </a:xfrm>
          <a:prstGeom prst="rect">
            <a:avLst/>
          </a:prstGeom>
        </p:spPr>
      </p:pic>
      <p:grpSp>
        <p:nvGrpSpPr>
          <p:cNvPr id="10" name="Group 9">
            <a:extLst>
              <a:ext uri="{FF2B5EF4-FFF2-40B4-BE49-F238E27FC236}">
                <a16:creationId xmlns:a16="http://schemas.microsoft.com/office/drawing/2014/main" id="{26B4873C-A809-CEC1-8055-A2E2E0F6B3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1" name="Rectangle 10">
              <a:extLst>
                <a:ext uri="{FF2B5EF4-FFF2-40B4-BE49-F238E27FC236}">
                  <a16:creationId xmlns:a16="http://schemas.microsoft.com/office/drawing/2014/main" id="{E798968C-1C5D-EBF0-2FA9-DFCDBFCFDE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D24823-A9B6-BCCB-D567-A188F12D1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12043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CA6AF-5127-2B6F-E444-06D6AE132CB8}"/>
              </a:ext>
            </a:extLst>
          </p:cNvPr>
          <p:cNvSpPr>
            <a:spLocks noGrp="1"/>
          </p:cNvSpPr>
          <p:nvPr>
            <p:ph type="title"/>
          </p:nvPr>
        </p:nvSpPr>
        <p:spPr>
          <a:xfrm>
            <a:off x="876692" y="379947"/>
            <a:ext cx="5219307" cy="993489"/>
          </a:xfrm>
        </p:spPr>
        <p:txBody>
          <a:bodyPr anchor="b">
            <a:normAutofit/>
          </a:bodyPr>
          <a:lstStyle/>
          <a:p>
            <a:pPr algn="ctr"/>
            <a:r>
              <a:rPr lang="en-US" sz="3200" dirty="0">
                <a:solidFill>
                  <a:schemeClr val="tx1">
                    <a:lumMod val="65000"/>
                    <a:lumOff val="35000"/>
                  </a:schemeClr>
                </a:solidFill>
              </a:rPr>
              <a:t>Reflection</a:t>
            </a:r>
          </a:p>
        </p:txBody>
      </p:sp>
      <p:sp>
        <p:nvSpPr>
          <p:cNvPr id="3" name="Content Placeholder 2">
            <a:extLst>
              <a:ext uri="{FF2B5EF4-FFF2-40B4-BE49-F238E27FC236}">
                <a16:creationId xmlns:a16="http://schemas.microsoft.com/office/drawing/2014/main" id="{63116BD4-B4A6-3D2D-4ADB-B7165CA5A72E}"/>
              </a:ext>
            </a:extLst>
          </p:cNvPr>
          <p:cNvSpPr>
            <a:spLocks noGrp="1"/>
          </p:cNvSpPr>
          <p:nvPr>
            <p:ph idx="1"/>
          </p:nvPr>
        </p:nvSpPr>
        <p:spPr>
          <a:xfrm>
            <a:off x="876692" y="1658249"/>
            <a:ext cx="5219307" cy="4607872"/>
          </a:xfrm>
        </p:spPr>
        <p:txBody>
          <a:bodyPr anchor="t">
            <a:normAutofit fontScale="92500"/>
          </a:bodyPr>
          <a:lstStyle/>
          <a:p>
            <a:pPr marL="0" indent="0">
              <a:lnSpc>
                <a:spcPct val="125000"/>
              </a:lnSpc>
              <a:buNone/>
            </a:pPr>
            <a:r>
              <a:rPr lang="en-GB" sz="2000" dirty="0">
                <a:solidFill>
                  <a:schemeClr val="tx1">
                    <a:lumMod val="65000"/>
                    <a:lumOff val="35000"/>
                  </a:schemeClr>
                </a:solidFill>
              </a:rPr>
              <a:t>Journalism is rarely black and white. Each decision – whether to publish, delay, or omit – carries consequences for truth, trust, and public interest. Integrity isn’t just about knowing the facts; it’s about navigating competing values under pressure. After navigating these scenarios, take a step back and think: What principles should guide journalists when the ‘right’ choice isn’t obvious? How can news editors balance speed, accuracy, privacy, and accountability in a world where every decision has consequences?</a:t>
            </a:r>
          </a:p>
          <a:p>
            <a:endParaRPr lang="en-US" sz="1700" dirty="0"/>
          </a:p>
        </p:txBody>
      </p:sp>
      <p:pic>
        <p:nvPicPr>
          <p:cNvPr id="5" name="Picture 4" descr="A white person with a question mark&#10;&#10;AI-generated content may be incorrect.">
            <a:extLst>
              <a:ext uri="{FF2B5EF4-FFF2-40B4-BE49-F238E27FC236}">
                <a16:creationId xmlns:a16="http://schemas.microsoft.com/office/drawing/2014/main" id="{75AC3E22-3CA6-15DB-1EAF-B1AF9C887831}"/>
              </a:ext>
            </a:extLst>
          </p:cNvPr>
          <p:cNvPicPr>
            <a:picLocks noChangeAspect="1"/>
          </p:cNvPicPr>
          <p:nvPr/>
        </p:nvPicPr>
        <p:blipFill>
          <a:blip r:embed="rId2"/>
          <a:srcRect l="14724" r="1" b="1"/>
          <a:stretch>
            <a:fillRect/>
          </a:stretch>
        </p:blipFill>
        <p:spPr>
          <a:xfrm>
            <a:off x="7015163" y="877413"/>
            <a:ext cx="4300543" cy="5043096"/>
          </a:xfrm>
          <a:prstGeom prst="rect">
            <a:avLst/>
          </a:prstGeom>
        </p:spPr>
      </p:pic>
      <p:grpSp>
        <p:nvGrpSpPr>
          <p:cNvPr id="23" name="Group 22">
            <a:extLst>
              <a:ext uri="{FF2B5EF4-FFF2-40B4-BE49-F238E27FC236}">
                <a16:creationId xmlns:a16="http://schemas.microsoft.com/office/drawing/2014/main" id="{442598CC-934A-7BCD-C691-B2FE74CEDE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015162" y="5858828"/>
            <a:ext cx="4300544" cy="123363"/>
            <a:chOff x="7015162" y="5858828"/>
            <a:chExt cx="4300544" cy="123363"/>
          </a:xfrm>
        </p:grpSpPr>
        <p:sp>
          <p:nvSpPr>
            <p:cNvPr id="16" name="Rectangle 15">
              <a:extLst>
                <a:ext uri="{FF2B5EF4-FFF2-40B4-BE49-F238E27FC236}">
                  <a16:creationId xmlns:a16="http://schemas.microsoft.com/office/drawing/2014/main" id="{AACD0983-348C-E24F-6839-EA2014B9D1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1174876-930F-4902-5A02-2742055662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62662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962</TotalTime>
  <Words>2545</Words>
  <Application>Microsoft Macintosh PowerPoint</Application>
  <PresentationFormat>Widescreen</PresentationFormat>
  <Paragraphs>111</Paragraphs>
  <Slides>24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Aptos Display</vt:lpstr>
      <vt:lpstr>Arial</vt:lpstr>
      <vt:lpstr>Office Theme</vt:lpstr>
      <vt:lpstr>Challenges to Journalistic Integrity</vt:lpstr>
      <vt:lpstr>Introduction</vt:lpstr>
      <vt:lpstr>Race to Publish</vt:lpstr>
      <vt:lpstr>Sensationalism Drives Revenue</vt:lpstr>
      <vt:lpstr>Dubitable Sources</vt:lpstr>
      <vt:lpstr>Powerful Pressure</vt:lpstr>
      <vt:lpstr>National Security</vt:lpstr>
      <vt:lpstr>Access Journalism</vt:lpstr>
      <vt:lpstr>The Overton Window</vt:lpstr>
      <vt:lpstr>Legal and Safety Concerns</vt:lpstr>
      <vt:lpstr>Conclusion</vt:lpstr>
      <vt:lpstr>Scenario 1: The Unverified Source</vt:lpstr>
      <vt:lpstr>You chose to publish without verification:</vt:lpstr>
      <vt:lpstr>You chose to wait for verification:</vt:lpstr>
      <vt:lpstr>Scenario 2: The Leaked Memo</vt:lpstr>
      <vt:lpstr>You chose to publish immediately:</vt:lpstr>
      <vt:lpstr>You chose to wait for more proof:</vt:lpstr>
      <vt:lpstr>Scenario 3: The Graphic Image</vt:lpstr>
      <vt:lpstr>You chose to publish the photos:</vt:lpstr>
      <vt:lpstr>You chose to hold the photos:</vt:lpstr>
      <vt:lpstr>Scenario 4: The Government Request</vt:lpstr>
      <vt:lpstr>You chose to publish the full story:</vt:lpstr>
      <vt:lpstr>You chose to hold the story:</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3</cp:revision>
  <dcterms:created xsi:type="dcterms:W3CDTF">2026-01-04T14:11:43Z</dcterms:created>
  <dcterms:modified xsi:type="dcterms:W3CDTF">2026-01-06T03:44:58Z</dcterms:modified>
</cp:coreProperties>
</file>