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1"/>
  </p:sldMasterIdLst>
  <p:notesMasterIdLst>
    <p:notesMasterId r:id="rId23"/>
  </p:notesMasterIdLst>
  <p:sldIdLst>
    <p:sldId id="256" r:id="rId2"/>
    <p:sldId id="258" r:id="rId3"/>
    <p:sldId id="257"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19"/>
    <p:restoredTop sz="94707"/>
  </p:normalViewPr>
  <p:slideViewPr>
    <p:cSldViewPr snapToGrid="0">
      <p:cViewPr>
        <p:scale>
          <a:sx n="59" d="100"/>
          <a:sy n="59" d="100"/>
        </p:scale>
        <p:origin x="1232" y="13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E92041-C50C-8F4E-852E-36A975C2298E}" type="datetimeFigureOut">
              <a:rPr lang="en-US" smtClean="0"/>
              <a:t>1/25/26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ED2378-E96B-1944-81A4-9ADC89FB3880}" type="slidenum">
              <a:rPr lang="en-US" smtClean="0"/>
              <a:t>‹#›</a:t>
            </a:fld>
            <a:endParaRPr lang="en-US"/>
          </a:p>
        </p:txBody>
      </p:sp>
    </p:spTree>
    <p:extLst>
      <p:ext uri="{BB962C8B-B14F-4D97-AF65-F5344CB8AC3E}">
        <p14:creationId xmlns:p14="http://schemas.microsoft.com/office/powerpoint/2010/main" val="124817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neilvn.com</a:t>
            </a:r>
            <a:r>
              <a:rPr lang="en-US" dirty="0"/>
              <a:t>/tangents/photography-composition-tilted-horizons-in-photographs/</a:t>
            </a:r>
          </a:p>
        </p:txBody>
      </p:sp>
      <p:sp>
        <p:nvSpPr>
          <p:cNvPr id="4" name="Slide Number Placeholder 3"/>
          <p:cNvSpPr>
            <a:spLocks noGrp="1"/>
          </p:cNvSpPr>
          <p:nvPr>
            <p:ph type="sldNum" sz="quarter" idx="5"/>
          </p:nvPr>
        </p:nvSpPr>
        <p:spPr/>
        <p:txBody>
          <a:bodyPr/>
          <a:lstStyle/>
          <a:p>
            <a:fld id="{C2ED2378-E96B-1944-81A4-9ADC89FB3880}" type="slidenum">
              <a:rPr lang="en-US" smtClean="0"/>
              <a:t>3</a:t>
            </a:fld>
            <a:endParaRPr lang="en-US"/>
          </a:p>
        </p:txBody>
      </p:sp>
    </p:spTree>
    <p:extLst>
      <p:ext uri="{BB962C8B-B14F-4D97-AF65-F5344CB8AC3E}">
        <p14:creationId xmlns:p14="http://schemas.microsoft.com/office/powerpoint/2010/main" val="3721754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www.soundstripe.com</a:t>
            </a:r>
            <a:r>
              <a:rPr lang="en-US" dirty="0"/>
              <a:t>/blogs/understanding-shot-angles-and-levels</a:t>
            </a:r>
          </a:p>
        </p:txBody>
      </p:sp>
      <p:sp>
        <p:nvSpPr>
          <p:cNvPr id="4" name="Slide Number Placeholder 3"/>
          <p:cNvSpPr>
            <a:spLocks noGrp="1"/>
          </p:cNvSpPr>
          <p:nvPr>
            <p:ph type="sldNum" sz="quarter" idx="5"/>
          </p:nvPr>
        </p:nvSpPr>
        <p:spPr/>
        <p:txBody>
          <a:bodyPr/>
          <a:lstStyle/>
          <a:p>
            <a:fld id="{C2ED2378-E96B-1944-81A4-9ADC89FB3880}" type="slidenum">
              <a:rPr lang="en-US" smtClean="0"/>
              <a:t>4</a:t>
            </a:fld>
            <a:endParaRPr lang="en-US"/>
          </a:p>
        </p:txBody>
      </p:sp>
    </p:spTree>
    <p:extLst>
      <p:ext uri="{BB962C8B-B14F-4D97-AF65-F5344CB8AC3E}">
        <p14:creationId xmlns:p14="http://schemas.microsoft.com/office/powerpoint/2010/main" val="4060659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FA160-41E3-A688-2794-B3B8859837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497464-EB86-F5E1-7FA2-BB7D1829DB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01B1DA-5364-6F25-E133-AD171D6422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EDA46F-C370-35D0-5B8E-6D3DBCF0E2B6}"/>
              </a:ext>
            </a:extLst>
          </p:cNvPr>
          <p:cNvSpPr>
            <a:spLocks noGrp="1"/>
          </p:cNvSpPr>
          <p:nvPr>
            <p:ph type="sldNum" sz="quarter" idx="5"/>
          </p:nvPr>
        </p:nvSpPr>
        <p:spPr/>
        <p:txBody>
          <a:bodyPr/>
          <a:lstStyle/>
          <a:p>
            <a:fld id="{C2ED2378-E96B-1944-81A4-9ADC89FB3880}" type="slidenum">
              <a:rPr lang="en-US" smtClean="0"/>
              <a:t>5</a:t>
            </a:fld>
            <a:endParaRPr lang="en-US"/>
          </a:p>
        </p:txBody>
      </p:sp>
    </p:spTree>
    <p:extLst>
      <p:ext uri="{BB962C8B-B14F-4D97-AF65-F5344CB8AC3E}">
        <p14:creationId xmlns:p14="http://schemas.microsoft.com/office/powerpoint/2010/main" val="2154109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219A6-1222-3CEB-4FB9-0A08EE0183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B726A6-DA90-5B58-A034-D081B472E7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4C3B0F-CF24-7CB0-2D0F-5A3BF036486C}"/>
              </a:ext>
            </a:extLst>
          </p:cNvPr>
          <p:cNvSpPr>
            <a:spLocks noGrp="1"/>
          </p:cNvSpPr>
          <p:nvPr>
            <p:ph type="body" idx="1"/>
          </p:nvPr>
        </p:nvSpPr>
        <p:spPr/>
        <p:txBody>
          <a:bodyPr/>
          <a:lstStyle/>
          <a:p>
            <a:r>
              <a:rPr lang="en-US" dirty="0"/>
              <a:t>https://</a:t>
            </a:r>
            <a:r>
              <a:rPr lang="en-US" dirty="0" err="1"/>
              <a:t>www.vanityfair.com</a:t>
            </a:r>
            <a:r>
              <a:rPr lang="en-US" dirty="0"/>
              <a:t>/</a:t>
            </a:r>
            <a:r>
              <a:rPr lang="en-US" dirty="0" err="1"/>
              <a:t>hollywood</a:t>
            </a:r>
            <a:r>
              <a:rPr lang="en-US" dirty="0"/>
              <a:t>/2022/06/</a:t>
            </a:r>
            <a:r>
              <a:rPr lang="en-US" dirty="0" err="1"/>
              <a:t>heat-al-pacino-robert-de-niro-scene?srsltid</a:t>
            </a:r>
            <a:r>
              <a:rPr lang="en-US" dirty="0"/>
              <a:t>=AfmBOoq1v-319_KTm235OJVkb14HxzvmXrE-GqlLEiYmyocpMje5kJZU</a:t>
            </a:r>
          </a:p>
        </p:txBody>
      </p:sp>
      <p:sp>
        <p:nvSpPr>
          <p:cNvPr id="4" name="Slide Number Placeholder 3">
            <a:extLst>
              <a:ext uri="{FF2B5EF4-FFF2-40B4-BE49-F238E27FC236}">
                <a16:creationId xmlns:a16="http://schemas.microsoft.com/office/drawing/2014/main" id="{7B8BAFE9-C78C-A2CA-074D-B1716C5EBB3B}"/>
              </a:ext>
            </a:extLst>
          </p:cNvPr>
          <p:cNvSpPr>
            <a:spLocks noGrp="1"/>
          </p:cNvSpPr>
          <p:nvPr>
            <p:ph type="sldNum" sz="quarter" idx="5"/>
          </p:nvPr>
        </p:nvSpPr>
        <p:spPr/>
        <p:txBody>
          <a:bodyPr/>
          <a:lstStyle/>
          <a:p>
            <a:fld id="{C2ED2378-E96B-1944-81A4-9ADC89FB3880}" type="slidenum">
              <a:rPr lang="en-US" smtClean="0"/>
              <a:t>6</a:t>
            </a:fld>
            <a:endParaRPr lang="en-US"/>
          </a:p>
        </p:txBody>
      </p:sp>
    </p:spTree>
    <p:extLst>
      <p:ext uri="{BB962C8B-B14F-4D97-AF65-F5344CB8AC3E}">
        <p14:creationId xmlns:p14="http://schemas.microsoft.com/office/powerpoint/2010/main" val="2982122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49220-3AD5-53F3-A93C-4DC572754D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60D5D2-3C1D-4A8F-2FCA-D2F914C2B1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88B6C1-8D11-AB15-7895-AE181E0898C6}"/>
              </a:ext>
            </a:extLst>
          </p:cNvPr>
          <p:cNvSpPr>
            <a:spLocks noGrp="1"/>
          </p:cNvSpPr>
          <p:nvPr>
            <p:ph type="body" idx="1"/>
          </p:nvPr>
        </p:nvSpPr>
        <p:spPr/>
        <p:txBody>
          <a:bodyPr/>
          <a:lstStyle/>
          <a:p>
            <a:r>
              <a:rPr lang="en-US" dirty="0"/>
              <a:t>https://</a:t>
            </a:r>
            <a:r>
              <a:rPr lang="en-US" dirty="0" err="1"/>
              <a:t>www.artsy.net</a:t>
            </a:r>
            <a:r>
              <a:rPr lang="en-US" dirty="0"/>
              <a:t>/article/artsy-editorial-photojournalists-entirely-objective</a:t>
            </a:r>
          </a:p>
        </p:txBody>
      </p:sp>
      <p:sp>
        <p:nvSpPr>
          <p:cNvPr id="4" name="Slide Number Placeholder 3">
            <a:extLst>
              <a:ext uri="{FF2B5EF4-FFF2-40B4-BE49-F238E27FC236}">
                <a16:creationId xmlns:a16="http://schemas.microsoft.com/office/drawing/2014/main" id="{823DD19D-C5CF-030B-D802-BB3BCBD8AAE5}"/>
              </a:ext>
            </a:extLst>
          </p:cNvPr>
          <p:cNvSpPr>
            <a:spLocks noGrp="1"/>
          </p:cNvSpPr>
          <p:nvPr>
            <p:ph type="sldNum" sz="quarter" idx="5"/>
          </p:nvPr>
        </p:nvSpPr>
        <p:spPr/>
        <p:txBody>
          <a:bodyPr/>
          <a:lstStyle/>
          <a:p>
            <a:fld id="{C2ED2378-E96B-1944-81A4-9ADC89FB3880}" type="slidenum">
              <a:rPr lang="en-US" smtClean="0"/>
              <a:t>7</a:t>
            </a:fld>
            <a:endParaRPr lang="en-US"/>
          </a:p>
        </p:txBody>
      </p:sp>
    </p:spTree>
    <p:extLst>
      <p:ext uri="{BB962C8B-B14F-4D97-AF65-F5344CB8AC3E}">
        <p14:creationId xmlns:p14="http://schemas.microsoft.com/office/powerpoint/2010/main" val="2741234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830D5-453E-FBD0-9404-8D5B237EF1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0792DC-4306-544F-9643-247FB1366A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7B4E82-06D9-25A1-5E56-EE4372D17F8C}"/>
              </a:ext>
            </a:extLst>
          </p:cNvPr>
          <p:cNvSpPr>
            <a:spLocks noGrp="1"/>
          </p:cNvSpPr>
          <p:nvPr>
            <p:ph type="body" idx="1"/>
          </p:nvPr>
        </p:nvSpPr>
        <p:spPr/>
        <p:txBody>
          <a:bodyPr/>
          <a:lstStyle/>
          <a:p>
            <a:r>
              <a:rPr lang="en-US" dirty="0"/>
              <a:t>https://</a:t>
            </a:r>
            <a:r>
              <a:rPr lang="en-US" dirty="0" err="1"/>
              <a:t>www.ryanwilliamsphotography.com</a:t>
            </a:r>
            <a:r>
              <a:rPr lang="en-US" dirty="0"/>
              <a:t>/blog/2020/11/24/natural-light-vs-flash-photography-which-is-better</a:t>
            </a:r>
          </a:p>
        </p:txBody>
      </p:sp>
      <p:sp>
        <p:nvSpPr>
          <p:cNvPr id="4" name="Slide Number Placeholder 3">
            <a:extLst>
              <a:ext uri="{FF2B5EF4-FFF2-40B4-BE49-F238E27FC236}">
                <a16:creationId xmlns:a16="http://schemas.microsoft.com/office/drawing/2014/main" id="{42199188-00E5-4243-7D5D-57C2F69DD60D}"/>
              </a:ext>
            </a:extLst>
          </p:cNvPr>
          <p:cNvSpPr>
            <a:spLocks noGrp="1"/>
          </p:cNvSpPr>
          <p:nvPr>
            <p:ph type="sldNum" sz="quarter" idx="5"/>
          </p:nvPr>
        </p:nvSpPr>
        <p:spPr/>
        <p:txBody>
          <a:bodyPr/>
          <a:lstStyle/>
          <a:p>
            <a:fld id="{C2ED2378-E96B-1944-81A4-9ADC89FB3880}" type="slidenum">
              <a:rPr lang="en-US" smtClean="0"/>
              <a:t>8</a:t>
            </a:fld>
            <a:endParaRPr lang="en-US"/>
          </a:p>
        </p:txBody>
      </p:sp>
    </p:spTree>
    <p:extLst>
      <p:ext uri="{BB962C8B-B14F-4D97-AF65-F5344CB8AC3E}">
        <p14:creationId xmlns:p14="http://schemas.microsoft.com/office/powerpoint/2010/main" val="83137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C1DAA-D580-FF20-01D9-EE2DCA305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4389AE-0E16-F8B3-C19F-5CA071645D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BD4E2F-8354-87E2-033F-AEA182A69EEF}"/>
              </a:ext>
            </a:extLst>
          </p:cNvPr>
          <p:cNvSpPr>
            <a:spLocks noGrp="1"/>
          </p:cNvSpPr>
          <p:nvPr>
            <p:ph type="body" idx="1"/>
          </p:nvPr>
        </p:nvSpPr>
        <p:spPr/>
        <p:txBody>
          <a:bodyPr/>
          <a:lstStyle/>
          <a:p>
            <a:r>
              <a:rPr lang="en-US" dirty="0"/>
              <a:t>https://</a:t>
            </a:r>
            <a:r>
              <a:rPr lang="en-US" dirty="0" err="1"/>
              <a:t>www.artsy.net</a:t>
            </a:r>
            <a:r>
              <a:rPr lang="en-US" dirty="0"/>
              <a:t>/article/artsy-editorial-photojournalists-entirely-objective</a:t>
            </a:r>
          </a:p>
        </p:txBody>
      </p:sp>
      <p:sp>
        <p:nvSpPr>
          <p:cNvPr id="4" name="Slide Number Placeholder 3">
            <a:extLst>
              <a:ext uri="{FF2B5EF4-FFF2-40B4-BE49-F238E27FC236}">
                <a16:creationId xmlns:a16="http://schemas.microsoft.com/office/drawing/2014/main" id="{C2B92B03-EDC7-5A7B-559C-0F148DDD4971}"/>
              </a:ext>
            </a:extLst>
          </p:cNvPr>
          <p:cNvSpPr>
            <a:spLocks noGrp="1"/>
          </p:cNvSpPr>
          <p:nvPr>
            <p:ph type="sldNum" sz="quarter" idx="5"/>
          </p:nvPr>
        </p:nvSpPr>
        <p:spPr/>
        <p:txBody>
          <a:bodyPr/>
          <a:lstStyle/>
          <a:p>
            <a:fld id="{C2ED2378-E96B-1944-81A4-9ADC89FB3880}" type="slidenum">
              <a:rPr lang="en-US" smtClean="0"/>
              <a:t>9</a:t>
            </a:fld>
            <a:endParaRPr lang="en-US"/>
          </a:p>
        </p:txBody>
      </p:sp>
    </p:spTree>
    <p:extLst>
      <p:ext uri="{BB962C8B-B14F-4D97-AF65-F5344CB8AC3E}">
        <p14:creationId xmlns:p14="http://schemas.microsoft.com/office/powerpoint/2010/main" val="848411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www.artsy.net</a:t>
            </a:r>
            <a:r>
              <a:rPr lang="en-US" dirty="0"/>
              <a:t>/article/artsy-editorial-photojournalists-entirely-objective</a:t>
            </a:r>
          </a:p>
          <a:p>
            <a:endParaRPr lang="en-US" dirty="0"/>
          </a:p>
        </p:txBody>
      </p:sp>
      <p:sp>
        <p:nvSpPr>
          <p:cNvPr id="4" name="Slide Number Placeholder 3"/>
          <p:cNvSpPr>
            <a:spLocks noGrp="1"/>
          </p:cNvSpPr>
          <p:nvPr>
            <p:ph type="sldNum" sz="quarter" idx="5"/>
          </p:nvPr>
        </p:nvSpPr>
        <p:spPr/>
        <p:txBody>
          <a:bodyPr/>
          <a:lstStyle/>
          <a:p>
            <a:fld id="{C2ED2378-E96B-1944-81A4-9ADC89FB3880}" type="slidenum">
              <a:rPr lang="en-US" smtClean="0"/>
              <a:t>11</a:t>
            </a:fld>
            <a:endParaRPr lang="en-US"/>
          </a:p>
        </p:txBody>
      </p:sp>
    </p:spTree>
    <p:extLst>
      <p:ext uri="{BB962C8B-B14F-4D97-AF65-F5344CB8AC3E}">
        <p14:creationId xmlns:p14="http://schemas.microsoft.com/office/powerpoint/2010/main" val="851573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www.artsy.net</a:t>
            </a:r>
            <a:r>
              <a:rPr lang="en-US" dirty="0"/>
              <a:t>/article/artsy-editorial-photojournalists-entirely-objective</a:t>
            </a:r>
          </a:p>
          <a:p>
            <a:endParaRPr lang="en-US" dirty="0"/>
          </a:p>
        </p:txBody>
      </p:sp>
      <p:sp>
        <p:nvSpPr>
          <p:cNvPr id="4" name="Slide Number Placeholder 3"/>
          <p:cNvSpPr>
            <a:spLocks noGrp="1"/>
          </p:cNvSpPr>
          <p:nvPr>
            <p:ph type="sldNum" sz="quarter" idx="5"/>
          </p:nvPr>
        </p:nvSpPr>
        <p:spPr/>
        <p:txBody>
          <a:bodyPr/>
          <a:lstStyle/>
          <a:p>
            <a:fld id="{C2ED2378-E96B-1944-81A4-9ADC89FB3880}" type="slidenum">
              <a:rPr lang="en-US" smtClean="0"/>
              <a:t>12</a:t>
            </a:fld>
            <a:endParaRPr lang="en-US"/>
          </a:p>
        </p:txBody>
      </p:sp>
    </p:spTree>
    <p:extLst>
      <p:ext uri="{BB962C8B-B14F-4D97-AF65-F5344CB8AC3E}">
        <p14:creationId xmlns:p14="http://schemas.microsoft.com/office/powerpoint/2010/main" val="1284521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apnews.com</a:t>
            </a:r>
            <a:r>
              <a:rPr lang="en-US" dirty="0"/>
              <a:t>/photo-essay/india-delhi-newborn-caregiving-companion-program-791d6d31829916700a6accabc17089f9</a:t>
            </a:r>
          </a:p>
        </p:txBody>
      </p:sp>
      <p:sp>
        <p:nvSpPr>
          <p:cNvPr id="4" name="Slide Number Placeholder 3"/>
          <p:cNvSpPr>
            <a:spLocks noGrp="1"/>
          </p:cNvSpPr>
          <p:nvPr>
            <p:ph type="sldNum" sz="quarter" idx="5"/>
          </p:nvPr>
        </p:nvSpPr>
        <p:spPr/>
        <p:txBody>
          <a:bodyPr/>
          <a:lstStyle/>
          <a:p>
            <a:fld id="{C2ED2378-E96B-1944-81A4-9ADC89FB3880}" type="slidenum">
              <a:rPr lang="en-US" smtClean="0"/>
              <a:t>13</a:t>
            </a:fld>
            <a:endParaRPr lang="en-US"/>
          </a:p>
        </p:txBody>
      </p:sp>
    </p:spTree>
    <p:extLst>
      <p:ext uri="{BB962C8B-B14F-4D97-AF65-F5344CB8AC3E}">
        <p14:creationId xmlns:p14="http://schemas.microsoft.com/office/powerpoint/2010/main" val="17764575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apnews.com</a:t>
            </a:r>
            <a:r>
              <a:rPr lang="en-US" dirty="0"/>
              <a:t>/photo-essay/turkey-istanbul-porters-photo-essay-37447b6100aa7fa7b6246ff06ad669e3</a:t>
            </a:r>
          </a:p>
        </p:txBody>
      </p:sp>
      <p:sp>
        <p:nvSpPr>
          <p:cNvPr id="4" name="Slide Number Placeholder 3"/>
          <p:cNvSpPr>
            <a:spLocks noGrp="1"/>
          </p:cNvSpPr>
          <p:nvPr>
            <p:ph type="sldNum" sz="quarter" idx="5"/>
          </p:nvPr>
        </p:nvSpPr>
        <p:spPr/>
        <p:txBody>
          <a:bodyPr/>
          <a:lstStyle/>
          <a:p>
            <a:fld id="{C2ED2378-E96B-1944-81A4-9ADC89FB3880}" type="slidenum">
              <a:rPr lang="en-US" smtClean="0"/>
              <a:t>14</a:t>
            </a:fld>
            <a:endParaRPr lang="en-US"/>
          </a:p>
        </p:txBody>
      </p:sp>
    </p:spTree>
    <p:extLst>
      <p:ext uri="{BB962C8B-B14F-4D97-AF65-F5344CB8AC3E}">
        <p14:creationId xmlns:p14="http://schemas.microsoft.com/office/powerpoint/2010/main" val="1965345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apnews.com</a:t>
            </a:r>
            <a:r>
              <a:rPr lang="en-US" dirty="0"/>
              <a:t>/photo-gallery/photos-migration-venezuelans-panama-darien-gap-6d48ad73f49b62c499cc19458c97fbac</a:t>
            </a:r>
          </a:p>
        </p:txBody>
      </p:sp>
      <p:sp>
        <p:nvSpPr>
          <p:cNvPr id="4" name="Slide Number Placeholder 3"/>
          <p:cNvSpPr>
            <a:spLocks noGrp="1"/>
          </p:cNvSpPr>
          <p:nvPr>
            <p:ph type="sldNum" sz="quarter" idx="5"/>
          </p:nvPr>
        </p:nvSpPr>
        <p:spPr/>
        <p:txBody>
          <a:bodyPr/>
          <a:lstStyle/>
          <a:p>
            <a:fld id="{C2ED2378-E96B-1944-81A4-9ADC89FB3880}" type="slidenum">
              <a:rPr lang="en-US" smtClean="0"/>
              <a:t>15</a:t>
            </a:fld>
            <a:endParaRPr lang="en-US"/>
          </a:p>
        </p:txBody>
      </p:sp>
    </p:spTree>
    <p:extLst>
      <p:ext uri="{BB962C8B-B14F-4D97-AF65-F5344CB8AC3E}">
        <p14:creationId xmlns:p14="http://schemas.microsoft.com/office/powerpoint/2010/main" val="3604395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apnews.com</a:t>
            </a:r>
            <a:r>
              <a:rPr lang="en-US" dirty="0"/>
              <a:t>/photo-essay/photo-essay-argentina-retiree-protest-milei-austerity-inflation-income-4222412f6aea61ba178230bbb294ab87</a:t>
            </a:r>
          </a:p>
        </p:txBody>
      </p:sp>
      <p:sp>
        <p:nvSpPr>
          <p:cNvPr id="4" name="Slide Number Placeholder 3"/>
          <p:cNvSpPr>
            <a:spLocks noGrp="1"/>
          </p:cNvSpPr>
          <p:nvPr>
            <p:ph type="sldNum" sz="quarter" idx="5"/>
          </p:nvPr>
        </p:nvSpPr>
        <p:spPr/>
        <p:txBody>
          <a:bodyPr/>
          <a:lstStyle/>
          <a:p>
            <a:fld id="{C2ED2378-E96B-1944-81A4-9ADC89FB3880}" type="slidenum">
              <a:rPr lang="en-US" smtClean="0"/>
              <a:t>16</a:t>
            </a:fld>
            <a:endParaRPr lang="en-US"/>
          </a:p>
        </p:txBody>
      </p:sp>
    </p:spTree>
    <p:extLst>
      <p:ext uri="{BB962C8B-B14F-4D97-AF65-F5344CB8AC3E}">
        <p14:creationId xmlns:p14="http://schemas.microsoft.com/office/powerpoint/2010/main" val="784207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apnews.com</a:t>
            </a:r>
            <a:r>
              <a:rPr lang="en-US" dirty="0"/>
              <a:t>/photo-essay/mali-russia-africa-corps-refugees-photo-essay-116d1ee015a57b142040ef61bdf58003</a:t>
            </a:r>
          </a:p>
        </p:txBody>
      </p:sp>
      <p:sp>
        <p:nvSpPr>
          <p:cNvPr id="4" name="Slide Number Placeholder 3"/>
          <p:cNvSpPr>
            <a:spLocks noGrp="1"/>
          </p:cNvSpPr>
          <p:nvPr>
            <p:ph type="sldNum" sz="quarter" idx="5"/>
          </p:nvPr>
        </p:nvSpPr>
        <p:spPr/>
        <p:txBody>
          <a:bodyPr/>
          <a:lstStyle/>
          <a:p>
            <a:fld id="{C2ED2378-E96B-1944-81A4-9ADC89FB3880}" type="slidenum">
              <a:rPr lang="en-US" smtClean="0"/>
              <a:t>17</a:t>
            </a:fld>
            <a:endParaRPr lang="en-US"/>
          </a:p>
        </p:txBody>
      </p:sp>
    </p:spTree>
    <p:extLst>
      <p:ext uri="{BB962C8B-B14F-4D97-AF65-F5344CB8AC3E}">
        <p14:creationId xmlns:p14="http://schemas.microsoft.com/office/powerpoint/2010/main" val="2354284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10" name="Freeform 6" title="Page Number Shape">
            <a:extLst>
              <a:ext uri="{FF2B5EF4-FFF2-40B4-BE49-F238E27FC236}">
                <a16:creationId xmlns:a16="http://schemas.microsoft.com/office/drawing/2014/main" id="{DD4C4B28-6B4B-4445-8535-F516D74E4AA9}"/>
              </a:ext>
            </a:extLst>
          </p:cNvPr>
          <p:cNvSpPr/>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2" name="Straight Connector 11" title="Verticle Rule Line">
            <a:extLst>
              <a:ext uri="{FF2B5EF4-FFF2-40B4-BE49-F238E27FC236}">
                <a16:creationId xmlns:a16="http://schemas.microsoft.com/office/drawing/2014/main" id="{0CB1C732-7193-4253-8746-850D090A6B4E}"/>
              </a:ext>
            </a:extLst>
          </p:cNvPr>
          <p:cNvCxnSpPr>
            <a:cxnSpLocks/>
          </p:cNvCxnSpPr>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03AA199-952B-427F-A5BE-B97D25FD0733}"/>
              </a:ext>
            </a:extLst>
          </p:cNvPr>
          <p:cNvSpPr>
            <a:spLocks noGrp="1"/>
          </p:cNvSpPr>
          <p:nvPr>
            <p:ph type="ctrTitle"/>
          </p:nvPr>
        </p:nvSpPr>
        <p:spPr>
          <a:xfrm>
            <a:off x="1078992" y="1143000"/>
            <a:ext cx="6720840" cy="3730752"/>
          </a:xfrm>
        </p:spPr>
        <p:txBody>
          <a:bodyPr anchor="t">
            <a:normAutofit/>
          </a:bodyPr>
          <a:lstStyle>
            <a:lvl1pPr algn="l">
              <a:defRPr sz="72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A1AA393-A876-475F-A05B-1CCAB6C1F089}"/>
              </a:ext>
            </a:extLst>
          </p:cNvPr>
          <p:cNvSpPr>
            <a:spLocks noGrp="1"/>
          </p:cNvSpPr>
          <p:nvPr>
            <p:ph type="subTitle" idx="1"/>
          </p:nvPr>
        </p:nvSpPr>
        <p:spPr>
          <a:xfrm>
            <a:off x="1078992" y="5010912"/>
            <a:ext cx="6720840" cy="704088"/>
          </a:xfrm>
        </p:spPr>
        <p:txBody>
          <a:bodyPr>
            <a:normAutofit/>
          </a:bodyPr>
          <a:lstStyle>
            <a:lvl1pPr marL="0" indent="0" algn="l">
              <a:lnSpc>
                <a:spcPct val="100000"/>
              </a:lnSpc>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3395621-D631-4F31-AEEF-C8574E507372}"/>
              </a:ext>
            </a:extLst>
          </p:cNvPr>
          <p:cNvSpPr>
            <a:spLocks noGrp="1"/>
          </p:cNvSpPr>
          <p:nvPr>
            <p:ph type="dt" sz="half" idx="10"/>
          </p:nvPr>
        </p:nvSpPr>
        <p:spPr>
          <a:xfrm>
            <a:off x="8286356" y="6007608"/>
            <a:ext cx="3143643" cy="365125"/>
          </a:xfrm>
        </p:spPr>
        <p:txBody>
          <a:bodyPr/>
          <a:lstStyle/>
          <a:p>
            <a:fld id="{53BEF823-48A5-43FC-BE03-E79964288B41}" type="datetimeFigureOut">
              <a:rPr lang="en-US" smtClean="0"/>
              <a:t>1/25/26</a:t>
            </a:fld>
            <a:endParaRPr lang="en-US" dirty="0"/>
          </a:p>
        </p:txBody>
      </p:sp>
      <p:sp>
        <p:nvSpPr>
          <p:cNvPr id="5" name="Footer Placeholder 4">
            <a:extLst>
              <a:ext uri="{FF2B5EF4-FFF2-40B4-BE49-F238E27FC236}">
                <a16:creationId xmlns:a16="http://schemas.microsoft.com/office/drawing/2014/main" id="{305EE125-77AD-4E23-AFB7-C5CFDEACACF1}"/>
              </a:ext>
            </a:extLst>
          </p:cNvPr>
          <p:cNvSpPr>
            <a:spLocks noGrp="1"/>
          </p:cNvSpPr>
          <p:nvPr>
            <p:ph type="ftr" sz="quarter" idx="11"/>
          </p:nvPr>
        </p:nvSpPr>
        <p:spPr>
          <a:xfrm>
            <a:off x="1078991" y="6007608"/>
            <a:ext cx="6720837" cy="365125"/>
          </a:xfrm>
        </p:spPr>
        <p:txBody>
          <a:bodyPr/>
          <a:lstStyle/>
          <a:p>
            <a:endParaRPr lang="en-US" dirty="0"/>
          </a:p>
        </p:txBody>
      </p:sp>
      <p:sp>
        <p:nvSpPr>
          <p:cNvPr id="6" name="Slide Number Placeholder 5">
            <a:extLst>
              <a:ext uri="{FF2B5EF4-FFF2-40B4-BE49-F238E27FC236}">
                <a16:creationId xmlns:a16="http://schemas.microsoft.com/office/drawing/2014/main" id="{DC569682-B530-4F52-87B9-39464A0930B3}"/>
              </a:ext>
            </a:extLst>
          </p:cNvPr>
          <p:cNvSpPr>
            <a:spLocks noGrp="1"/>
          </p:cNvSpPr>
          <p:nvPr>
            <p:ph type="sldNum" sz="quarter" idx="12"/>
          </p:nvPr>
        </p:nvSpPr>
        <p:spPr/>
        <p:txBody>
          <a:bodyPr/>
          <a:lstStyle>
            <a:lvl1pPr algn="ctr">
              <a:defRPr/>
            </a:lvl1p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61813999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51BD-5252-4168-A69E-C6864AE297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748EEE-19C9-493B-836D-73B9E4A0BE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FA6BFE-11ED-4FB4-9F65-508B5B0F0DD3}"/>
              </a:ext>
            </a:extLst>
          </p:cNvPr>
          <p:cNvSpPr>
            <a:spLocks noGrp="1"/>
          </p:cNvSpPr>
          <p:nvPr>
            <p:ph type="dt" sz="half" idx="10"/>
          </p:nvPr>
        </p:nvSpPr>
        <p:spPr/>
        <p:txBody>
          <a:bodyPr/>
          <a:lstStyle/>
          <a:p>
            <a:pPr algn="r"/>
            <a:fld id="{53BEF823-48A5-43FC-BE03-E79964288B41}" type="datetimeFigureOut">
              <a:rPr lang="en-US" smtClean="0"/>
              <a:pPr algn="r"/>
              <a:t>1/25/26</a:t>
            </a:fld>
            <a:endParaRPr lang="en-US" dirty="0"/>
          </a:p>
        </p:txBody>
      </p:sp>
      <p:sp>
        <p:nvSpPr>
          <p:cNvPr id="8" name="Footer Placeholder 7">
            <a:extLst>
              <a:ext uri="{FF2B5EF4-FFF2-40B4-BE49-F238E27FC236}">
                <a16:creationId xmlns:a16="http://schemas.microsoft.com/office/drawing/2014/main" id="{F90F536E-BEFF-4E0D-B4EC-39DE28C67CC3}"/>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36EE02AF-6FE1-4972-BD48-A82499AD67F6}"/>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97813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452EE-D9FC-4E51-9BFF-141F9192339F}"/>
              </a:ext>
            </a:extLst>
          </p:cNvPr>
          <p:cNvSpPr>
            <a:spLocks noGrp="1"/>
          </p:cNvSpPr>
          <p:nvPr>
            <p:ph type="title"/>
          </p:nvPr>
        </p:nvSpPr>
        <p:spPr>
          <a:xfrm>
            <a:off x="763051" y="2414016"/>
            <a:ext cx="10666949" cy="3099816"/>
          </a:xfrm>
        </p:spPr>
        <p:txBody>
          <a:bodyPr anchor="t"/>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1E086C4-4949-4E7A-A182-6709496A1C38}"/>
              </a:ext>
            </a:extLst>
          </p:cNvPr>
          <p:cNvSpPr>
            <a:spLocks noGrp="1"/>
          </p:cNvSpPr>
          <p:nvPr>
            <p:ph type="body" idx="1"/>
          </p:nvPr>
        </p:nvSpPr>
        <p:spPr>
          <a:xfrm>
            <a:off x="758952" y="1389888"/>
            <a:ext cx="10671048" cy="822960"/>
          </a:xfrm>
        </p:spPr>
        <p:txBody>
          <a:bodyPr anchor="ctr">
            <a:normAutofit/>
          </a:bodyPr>
          <a:lstStyle>
            <a:lvl1pPr marL="0" indent="0">
              <a:buNone/>
              <a:defRPr sz="2000" i="1">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3D12BC88-6A2B-4851-9568-23A4B74D9F98}"/>
              </a:ext>
            </a:extLst>
          </p:cNvPr>
          <p:cNvSpPr>
            <a:spLocks noGrp="1"/>
          </p:cNvSpPr>
          <p:nvPr>
            <p:ph type="dt" sz="half" idx="10"/>
          </p:nvPr>
        </p:nvSpPr>
        <p:spPr/>
        <p:txBody>
          <a:bodyPr/>
          <a:lstStyle/>
          <a:p>
            <a:pPr algn="r"/>
            <a:fld id="{53BEF823-48A5-43FC-BE03-E79964288B41}" type="datetimeFigureOut">
              <a:rPr lang="en-US" smtClean="0"/>
              <a:pPr algn="r"/>
              <a:t>1/25/26</a:t>
            </a:fld>
            <a:endParaRPr lang="en-US" dirty="0"/>
          </a:p>
        </p:txBody>
      </p:sp>
      <p:sp>
        <p:nvSpPr>
          <p:cNvPr id="8" name="Footer Placeholder 7">
            <a:extLst>
              <a:ext uri="{FF2B5EF4-FFF2-40B4-BE49-F238E27FC236}">
                <a16:creationId xmlns:a16="http://schemas.microsoft.com/office/drawing/2014/main" id="{D882CFE5-65C3-4F46-9141-4645455947D2}"/>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5321B390-4E13-4481-AC02-FF126656C4C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463493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0E02F8-47BB-4D30-8EFE-69C9222D9EC4}"/>
              </a:ext>
            </a:extLst>
          </p:cNvPr>
          <p:cNvSpPr>
            <a:spLocks noGrp="1"/>
          </p:cNvSpPr>
          <p:nvPr>
            <p:ph sz="half" idx="1"/>
          </p:nvPr>
        </p:nvSpPr>
        <p:spPr>
          <a:xfrm>
            <a:off x="5184648" y="758952"/>
            <a:ext cx="6245352" cy="224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A844D33-6BF0-4205-A542-8537E3515938}"/>
              </a:ext>
            </a:extLst>
          </p:cNvPr>
          <p:cNvSpPr>
            <a:spLocks noGrp="1"/>
          </p:cNvSpPr>
          <p:nvPr>
            <p:ph sz="half" idx="2"/>
          </p:nvPr>
        </p:nvSpPr>
        <p:spPr>
          <a:xfrm>
            <a:off x="5184647" y="3273551"/>
            <a:ext cx="6245351" cy="2240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a:extLst>
              <a:ext uri="{FF2B5EF4-FFF2-40B4-BE49-F238E27FC236}">
                <a16:creationId xmlns:a16="http://schemas.microsoft.com/office/drawing/2014/main" id="{D6953A83-D2BE-4015-8D64-BE93DDFE5D21}"/>
              </a:ext>
            </a:extLst>
          </p:cNvPr>
          <p:cNvSpPr>
            <a:spLocks noGrp="1"/>
          </p:cNvSpPr>
          <p:nvPr>
            <p:ph type="dt" sz="half" idx="10"/>
          </p:nvPr>
        </p:nvSpPr>
        <p:spPr/>
        <p:txBody>
          <a:bodyPr/>
          <a:lstStyle/>
          <a:p>
            <a:pPr algn="r"/>
            <a:fld id="{53BEF823-48A5-43FC-BE03-E79964288B41}" type="datetimeFigureOut">
              <a:rPr lang="en-US" smtClean="0"/>
              <a:pPr algn="r"/>
              <a:t>1/25/26</a:t>
            </a:fld>
            <a:endParaRPr lang="en-US" dirty="0"/>
          </a:p>
        </p:txBody>
      </p:sp>
      <p:sp>
        <p:nvSpPr>
          <p:cNvPr id="10" name="Footer Placeholder 9">
            <a:extLst>
              <a:ext uri="{FF2B5EF4-FFF2-40B4-BE49-F238E27FC236}">
                <a16:creationId xmlns:a16="http://schemas.microsoft.com/office/drawing/2014/main" id="{BA849E67-05F9-4033-B033-74D6B8C8E77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DFAAC6AA-CFFB-438F-9327-DDB023E2E14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5" name="Title 4">
            <a:extLst>
              <a:ext uri="{FF2B5EF4-FFF2-40B4-BE49-F238E27FC236}">
                <a16:creationId xmlns:a16="http://schemas.microsoft.com/office/drawing/2014/main" id="{BA4960CB-ABA7-4442-AB15-FE444F23C6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32558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8348291-9C7D-407E-8D07-FA3A323EA973}"/>
              </a:ext>
            </a:extLst>
          </p:cNvPr>
          <p:cNvSpPr>
            <a:spLocks noGrp="1"/>
          </p:cNvSpPr>
          <p:nvPr>
            <p:ph type="body" idx="1"/>
          </p:nvPr>
        </p:nvSpPr>
        <p:spPr>
          <a:xfrm>
            <a:off x="5184648" y="758952"/>
            <a:ext cx="6245352"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A192D2-8BA6-4A4D-814D-AD37A2A10AC8}"/>
              </a:ext>
            </a:extLst>
          </p:cNvPr>
          <p:cNvSpPr>
            <a:spLocks noGrp="1"/>
          </p:cNvSpPr>
          <p:nvPr>
            <p:ph sz="half" idx="2"/>
          </p:nvPr>
        </p:nvSpPr>
        <p:spPr>
          <a:xfrm>
            <a:off x="5190323" y="1377198"/>
            <a:ext cx="623967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86FD4BC-C948-41C4-BA24-5D26147E1C97}"/>
              </a:ext>
            </a:extLst>
          </p:cNvPr>
          <p:cNvSpPr>
            <a:spLocks noGrp="1"/>
          </p:cNvSpPr>
          <p:nvPr>
            <p:ph type="body" sz="quarter" idx="3"/>
          </p:nvPr>
        </p:nvSpPr>
        <p:spPr>
          <a:xfrm>
            <a:off x="5184647" y="3319548"/>
            <a:ext cx="6245351"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2E359C-F73D-4F1B-9F9A-6D628567105D}"/>
              </a:ext>
            </a:extLst>
          </p:cNvPr>
          <p:cNvSpPr>
            <a:spLocks noGrp="1"/>
          </p:cNvSpPr>
          <p:nvPr>
            <p:ph sz="quarter" idx="4"/>
          </p:nvPr>
        </p:nvSpPr>
        <p:spPr>
          <a:xfrm>
            <a:off x="5184646" y="3932372"/>
            <a:ext cx="6245352"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a:extLst>
              <a:ext uri="{FF2B5EF4-FFF2-40B4-BE49-F238E27FC236}">
                <a16:creationId xmlns:a16="http://schemas.microsoft.com/office/drawing/2014/main" id="{D76B63AE-38FF-40DD-A543-32DD98E6BDB2}"/>
              </a:ext>
            </a:extLst>
          </p:cNvPr>
          <p:cNvSpPr>
            <a:spLocks noGrp="1"/>
          </p:cNvSpPr>
          <p:nvPr>
            <p:ph type="title"/>
          </p:nvPr>
        </p:nvSpPr>
        <p:spPr/>
        <p:txBody>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C686C0EB-E082-4BAB-99E8-B42F3C28B20F}"/>
              </a:ext>
            </a:extLst>
          </p:cNvPr>
          <p:cNvSpPr>
            <a:spLocks noGrp="1"/>
          </p:cNvSpPr>
          <p:nvPr>
            <p:ph type="dt" sz="half" idx="10"/>
          </p:nvPr>
        </p:nvSpPr>
        <p:spPr/>
        <p:txBody>
          <a:bodyPr/>
          <a:lstStyle/>
          <a:p>
            <a:pPr algn="r"/>
            <a:fld id="{53BEF823-48A5-43FC-BE03-E79964288B41}" type="datetimeFigureOut">
              <a:rPr lang="en-US" smtClean="0"/>
              <a:pPr algn="r"/>
              <a:t>1/25/26</a:t>
            </a:fld>
            <a:endParaRPr lang="en-US" dirty="0"/>
          </a:p>
        </p:txBody>
      </p:sp>
      <p:sp>
        <p:nvSpPr>
          <p:cNvPr id="13" name="Footer Placeholder 12">
            <a:extLst>
              <a:ext uri="{FF2B5EF4-FFF2-40B4-BE49-F238E27FC236}">
                <a16:creationId xmlns:a16="http://schemas.microsoft.com/office/drawing/2014/main" id="{B3CB0152-BA1F-48C7-A66F-3ADB51C94B97}"/>
              </a:ext>
            </a:extLst>
          </p:cNvPr>
          <p:cNvSpPr>
            <a:spLocks noGrp="1"/>
          </p:cNvSpPr>
          <p:nvPr>
            <p:ph type="ftr" sz="quarter" idx="11"/>
          </p:nvPr>
        </p:nvSpPr>
        <p:spPr/>
        <p:txBody>
          <a:bodyPr/>
          <a:lstStyle/>
          <a:p>
            <a:pPr algn="l"/>
            <a:endParaRPr lang="en-US" dirty="0"/>
          </a:p>
        </p:txBody>
      </p:sp>
      <p:sp>
        <p:nvSpPr>
          <p:cNvPr id="14" name="Slide Number Placeholder 13">
            <a:extLst>
              <a:ext uri="{FF2B5EF4-FFF2-40B4-BE49-F238E27FC236}">
                <a16:creationId xmlns:a16="http://schemas.microsoft.com/office/drawing/2014/main" id="{BD1C21B3-5CF6-415F-8295-EED3DF5CB55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910637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470D5-4EB9-4410-A8AE-6D85F19239FF}"/>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5887FB59-BA77-4864-B9E8-994851250CB4}"/>
              </a:ext>
            </a:extLst>
          </p:cNvPr>
          <p:cNvSpPr>
            <a:spLocks noGrp="1"/>
          </p:cNvSpPr>
          <p:nvPr>
            <p:ph type="dt" sz="half" idx="10"/>
          </p:nvPr>
        </p:nvSpPr>
        <p:spPr/>
        <p:txBody>
          <a:bodyPr/>
          <a:lstStyle/>
          <a:p>
            <a:pPr algn="r"/>
            <a:fld id="{53BEF823-48A5-43FC-BE03-E79964288B41}" type="datetimeFigureOut">
              <a:rPr lang="en-US" smtClean="0"/>
              <a:pPr algn="r"/>
              <a:t>1/25/26</a:t>
            </a:fld>
            <a:endParaRPr lang="en-US" dirty="0"/>
          </a:p>
        </p:txBody>
      </p:sp>
      <p:sp>
        <p:nvSpPr>
          <p:cNvPr id="7" name="Footer Placeholder 6">
            <a:extLst>
              <a:ext uri="{FF2B5EF4-FFF2-40B4-BE49-F238E27FC236}">
                <a16:creationId xmlns:a16="http://schemas.microsoft.com/office/drawing/2014/main" id="{B6F0BC0B-BA67-455B-B567-1473DF0628BE}"/>
              </a:ext>
            </a:extLst>
          </p:cNvPr>
          <p:cNvSpPr>
            <a:spLocks noGrp="1"/>
          </p:cNvSpPr>
          <p:nvPr>
            <p:ph type="ftr" sz="quarter" idx="11"/>
          </p:nvPr>
        </p:nvSpPr>
        <p:spPr/>
        <p:txBody>
          <a:bodyPr/>
          <a:lstStyle/>
          <a:p>
            <a:pPr algn="l"/>
            <a:endParaRPr lang="en-US" dirty="0"/>
          </a:p>
        </p:txBody>
      </p:sp>
      <p:sp>
        <p:nvSpPr>
          <p:cNvPr id="8" name="Slide Number Placeholder 7">
            <a:extLst>
              <a:ext uri="{FF2B5EF4-FFF2-40B4-BE49-F238E27FC236}">
                <a16:creationId xmlns:a16="http://schemas.microsoft.com/office/drawing/2014/main" id="{2CF0BCF3-6FB5-4529-AA6A-A31467351EF5}"/>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644374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BF1315B-6865-4A5A-91C1-B75339038903}"/>
              </a:ext>
            </a:extLst>
          </p:cNvPr>
          <p:cNvSpPr>
            <a:spLocks noGrp="1"/>
          </p:cNvSpPr>
          <p:nvPr>
            <p:ph type="dt" sz="half" idx="10"/>
          </p:nvPr>
        </p:nvSpPr>
        <p:spPr/>
        <p:txBody>
          <a:bodyPr/>
          <a:lstStyle/>
          <a:p>
            <a:pPr algn="r"/>
            <a:fld id="{53BEF823-48A5-43FC-BE03-E79964288B41}" type="datetimeFigureOut">
              <a:rPr lang="en-US" smtClean="0"/>
              <a:pPr algn="r"/>
              <a:t>1/25/26</a:t>
            </a:fld>
            <a:endParaRPr lang="en-US" dirty="0"/>
          </a:p>
        </p:txBody>
      </p:sp>
      <p:sp>
        <p:nvSpPr>
          <p:cNvPr id="6" name="Footer Placeholder 5">
            <a:extLst>
              <a:ext uri="{FF2B5EF4-FFF2-40B4-BE49-F238E27FC236}">
                <a16:creationId xmlns:a16="http://schemas.microsoft.com/office/drawing/2014/main" id="{DD536720-08C7-43DE-8EB5-CAB52D0E96B1}"/>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6D2477AF-B012-491C-AE42-22DE1203BE8D}"/>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539308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D183AC-72A9-43F5-A1B3-1D7A6A4C7EEB}"/>
              </a:ext>
            </a:extLst>
          </p:cNvPr>
          <p:cNvSpPr>
            <a:spLocks noGrp="1"/>
          </p:cNvSpPr>
          <p:nvPr>
            <p:ph idx="1"/>
          </p:nvPr>
        </p:nvSpPr>
        <p:spPr>
          <a:xfrm>
            <a:off x="5183188" y="758951"/>
            <a:ext cx="6245352" cy="4754881"/>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4045592-52ED-4270-ACBB-BCC528DAC407}"/>
              </a:ext>
            </a:extLst>
          </p:cNvPr>
          <p:cNvSpPr>
            <a:spLocks noGrp="1"/>
          </p:cNvSpPr>
          <p:nvPr>
            <p:ph type="body" sz="half" idx="2"/>
          </p:nvPr>
        </p:nvSpPr>
        <p:spPr>
          <a:xfrm>
            <a:off x="758953" y="3815080"/>
            <a:ext cx="3831336" cy="1698752"/>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99A93518-F9B5-418F-9883-BEF8359B045A}"/>
              </a:ext>
            </a:extLst>
          </p:cNvPr>
          <p:cNvSpPr>
            <a:spLocks noGrp="1"/>
          </p:cNvSpPr>
          <p:nvPr>
            <p:ph type="dt" sz="half" idx="10"/>
          </p:nvPr>
        </p:nvSpPr>
        <p:spPr/>
        <p:txBody>
          <a:bodyPr/>
          <a:lstStyle/>
          <a:p>
            <a:pPr algn="r"/>
            <a:fld id="{53BEF823-48A5-43FC-BE03-E79964288B41}" type="datetimeFigureOut">
              <a:rPr lang="en-US" smtClean="0"/>
              <a:pPr algn="r"/>
              <a:t>1/25/26</a:t>
            </a:fld>
            <a:endParaRPr lang="en-US" dirty="0"/>
          </a:p>
        </p:txBody>
      </p:sp>
      <p:sp>
        <p:nvSpPr>
          <p:cNvPr id="10" name="Footer Placeholder 9">
            <a:extLst>
              <a:ext uri="{FF2B5EF4-FFF2-40B4-BE49-F238E27FC236}">
                <a16:creationId xmlns:a16="http://schemas.microsoft.com/office/drawing/2014/main" id="{27B9FFE7-C4AB-425B-9B56-E412C72212A0}"/>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59231052-EBA8-4781-B28A-2FEA8BE523F3}"/>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CBDBF9E7-F686-4FA1-9BA5-69BDD014B0D3}"/>
              </a:ext>
            </a:extLst>
          </p:cNvPr>
          <p:cNvSpPr>
            <a:spLocks noGrp="1"/>
          </p:cNvSpPr>
          <p:nvPr>
            <p:ph type="title"/>
          </p:nvPr>
        </p:nvSpPr>
        <p:spPr>
          <a:xfrm>
            <a:off x="758952" y="758952"/>
            <a:ext cx="3831336" cy="2930179"/>
          </a:xfrm>
        </p:spPr>
        <p:txBody>
          <a:bodyPr/>
          <a:lstStyle/>
          <a:p>
            <a:r>
              <a:rPr lang="en-US"/>
              <a:t>Click to edit Master title style</a:t>
            </a:r>
            <a:endParaRPr lang="en-US" dirty="0"/>
          </a:p>
        </p:txBody>
      </p:sp>
    </p:spTree>
    <p:extLst>
      <p:ext uri="{BB962C8B-B14F-4D97-AF65-F5344CB8AC3E}">
        <p14:creationId xmlns:p14="http://schemas.microsoft.com/office/powerpoint/2010/main" val="591120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116CF06-B27C-4DC4-981D-38E31997BD16}"/>
              </a:ext>
            </a:extLst>
          </p:cNvPr>
          <p:cNvSpPr>
            <a:spLocks noGrp="1"/>
          </p:cNvSpPr>
          <p:nvPr>
            <p:ph type="pic" idx="1"/>
          </p:nvPr>
        </p:nvSpPr>
        <p:spPr>
          <a:xfrm>
            <a:off x="5183188" y="758951"/>
            <a:ext cx="6245352" cy="47548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1976E66-2CB3-4F47-97F6-077C42818316}"/>
              </a:ext>
            </a:extLst>
          </p:cNvPr>
          <p:cNvSpPr>
            <a:spLocks noGrp="1"/>
          </p:cNvSpPr>
          <p:nvPr>
            <p:ph type="body" sz="half" idx="2"/>
          </p:nvPr>
        </p:nvSpPr>
        <p:spPr>
          <a:xfrm>
            <a:off x="758952" y="3794760"/>
            <a:ext cx="3831336" cy="1719072"/>
          </a:xfrm>
        </p:spPr>
        <p:txBody>
          <a:bodyPr>
            <a:normAutofit/>
          </a:bodyPr>
          <a:lstStyle>
            <a:lvl1pPr marL="0" indent="0">
              <a:buNone/>
              <a:defRPr sz="20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71414C9F-CBBD-4D5E-A831-BC0CDFEBCEF3}"/>
              </a:ext>
            </a:extLst>
          </p:cNvPr>
          <p:cNvSpPr>
            <a:spLocks noGrp="1"/>
          </p:cNvSpPr>
          <p:nvPr>
            <p:ph type="dt" sz="half" idx="10"/>
          </p:nvPr>
        </p:nvSpPr>
        <p:spPr/>
        <p:txBody>
          <a:bodyPr/>
          <a:lstStyle/>
          <a:p>
            <a:pPr algn="r"/>
            <a:fld id="{53BEF823-48A5-43FC-BE03-E79964288B41}" type="datetimeFigureOut">
              <a:rPr lang="en-US" smtClean="0"/>
              <a:pPr algn="r"/>
              <a:t>1/25/26</a:t>
            </a:fld>
            <a:endParaRPr lang="en-US" dirty="0"/>
          </a:p>
        </p:txBody>
      </p:sp>
      <p:sp>
        <p:nvSpPr>
          <p:cNvPr id="10" name="Footer Placeholder 9">
            <a:extLst>
              <a:ext uri="{FF2B5EF4-FFF2-40B4-BE49-F238E27FC236}">
                <a16:creationId xmlns:a16="http://schemas.microsoft.com/office/drawing/2014/main" id="{F58DC0C8-B580-442D-8DAC-4F0F869B1F1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1B0D29E8-DFEE-49AB-83AF-85FF25252A3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D0EAAF1B-6B6E-4D37-8F57-E403C6371A00}"/>
              </a:ext>
            </a:extLst>
          </p:cNvPr>
          <p:cNvSpPr>
            <a:spLocks noGrp="1"/>
          </p:cNvSpPr>
          <p:nvPr>
            <p:ph type="title"/>
          </p:nvPr>
        </p:nvSpPr>
        <p:spPr>
          <a:xfrm>
            <a:off x="758952" y="758952"/>
            <a:ext cx="3831336" cy="2926080"/>
          </a:xfrm>
        </p:spPr>
        <p:txBody>
          <a:bodyPr/>
          <a:lstStyle/>
          <a:p>
            <a:r>
              <a:rPr lang="en-US"/>
              <a:t>Click to edit Master title style</a:t>
            </a:r>
            <a:endParaRPr lang="en-US" dirty="0"/>
          </a:p>
        </p:txBody>
      </p:sp>
    </p:spTree>
    <p:extLst>
      <p:ext uri="{BB962C8B-B14F-4D97-AF65-F5344CB8AC3E}">
        <p14:creationId xmlns:p14="http://schemas.microsoft.com/office/powerpoint/2010/main" val="683877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59FCF-ACDF-495D-ACFA-15FCAC9EAE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3786E3-AB17-427E-8EF8-7FCB671A11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33B4E9-7A16-448C-8BE6-B14941A34857}"/>
              </a:ext>
            </a:extLst>
          </p:cNvPr>
          <p:cNvSpPr>
            <a:spLocks noGrp="1"/>
          </p:cNvSpPr>
          <p:nvPr>
            <p:ph type="dt" sz="half" idx="10"/>
          </p:nvPr>
        </p:nvSpPr>
        <p:spPr/>
        <p:txBody>
          <a:bodyPr/>
          <a:lstStyle/>
          <a:p>
            <a:pPr algn="r"/>
            <a:fld id="{53BEF823-48A5-43FC-BE03-E79964288B41}" type="datetimeFigureOut">
              <a:rPr lang="en-US" smtClean="0"/>
              <a:pPr algn="r"/>
              <a:t>1/25/26</a:t>
            </a:fld>
            <a:endParaRPr lang="en-US" dirty="0"/>
          </a:p>
        </p:txBody>
      </p:sp>
      <p:sp>
        <p:nvSpPr>
          <p:cNvPr id="8" name="Footer Placeholder 7">
            <a:extLst>
              <a:ext uri="{FF2B5EF4-FFF2-40B4-BE49-F238E27FC236}">
                <a16:creationId xmlns:a16="http://schemas.microsoft.com/office/drawing/2014/main" id="{579212F5-5835-49FF-836F-5E3008A0EDB1}"/>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DE9D492B-E5EE-4D24-A087-57D739CFACE8}"/>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352442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31E395-94BD-4E79-8E42-9CD4EB33CA60}"/>
              </a:ext>
            </a:extLst>
          </p:cNvPr>
          <p:cNvSpPr>
            <a:spLocks noGrp="1"/>
          </p:cNvSpPr>
          <p:nvPr>
            <p:ph type="title" orient="vert"/>
          </p:nvPr>
        </p:nvSpPr>
        <p:spPr>
          <a:xfrm>
            <a:off x="8475542" y="758952"/>
            <a:ext cx="2954458" cy="4986002"/>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79AA8A4-66BC-4E80-ABE3-F533F82B88CA}"/>
              </a:ext>
            </a:extLst>
          </p:cNvPr>
          <p:cNvSpPr>
            <a:spLocks noGrp="1"/>
          </p:cNvSpPr>
          <p:nvPr>
            <p:ph type="body" orient="vert" idx="1"/>
          </p:nvPr>
        </p:nvSpPr>
        <p:spPr>
          <a:xfrm>
            <a:off x="758952" y="758952"/>
            <a:ext cx="7407586" cy="498600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DDA4EA6-6A1A-48ED-9D79-A438561C7E79}"/>
              </a:ext>
            </a:extLst>
          </p:cNvPr>
          <p:cNvSpPr>
            <a:spLocks noGrp="1"/>
          </p:cNvSpPr>
          <p:nvPr>
            <p:ph type="dt" sz="half" idx="10"/>
          </p:nvPr>
        </p:nvSpPr>
        <p:spPr/>
        <p:txBody>
          <a:bodyPr/>
          <a:lstStyle/>
          <a:p>
            <a:pPr algn="r"/>
            <a:fld id="{53BEF823-48A5-43FC-BE03-E79964288B41}" type="datetimeFigureOut">
              <a:rPr lang="en-US" smtClean="0"/>
              <a:pPr algn="r"/>
              <a:t>1/25/26</a:t>
            </a:fld>
            <a:endParaRPr lang="en-US" dirty="0"/>
          </a:p>
        </p:txBody>
      </p:sp>
      <p:sp>
        <p:nvSpPr>
          <p:cNvPr id="8" name="Footer Placeholder 7">
            <a:extLst>
              <a:ext uri="{FF2B5EF4-FFF2-40B4-BE49-F238E27FC236}">
                <a16:creationId xmlns:a16="http://schemas.microsoft.com/office/drawing/2014/main" id="{F049B2BA-9250-4EBF-8820-10BDA5C1C62B}"/>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1F914475-55F3-4C46-BAE2-E4D93E9E3781}"/>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540823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6" title="Page Number Shape">
            <a:extLst>
              <a:ext uri="{FF2B5EF4-FFF2-40B4-BE49-F238E27FC236}">
                <a16:creationId xmlns:a16="http://schemas.microsoft.com/office/drawing/2014/main" id="{72411438-92A5-42B0-9C54-EA4FB32ACB5E}"/>
              </a:ext>
            </a:extLst>
          </p:cNvPr>
          <p:cNvSpPr/>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2" name="Title Placeholder 1">
            <a:extLst>
              <a:ext uri="{FF2B5EF4-FFF2-40B4-BE49-F238E27FC236}">
                <a16:creationId xmlns:a16="http://schemas.microsoft.com/office/drawing/2014/main" id="{0D56E4D8-47B6-4DEC-BD29-B3B6ED4CC739}"/>
              </a:ext>
            </a:extLst>
          </p:cNvPr>
          <p:cNvSpPr>
            <a:spLocks noGrp="1"/>
          </p:cNvSpPr>
          <p:nvPr>
            <p:ph type="title"/>
          </p:nvPr>
        </p:nvSpPr>
        <p:spPr>
          <a:xfrm>
            <a:off x="758952" y="758952"/>
            <a:ext cx="3831336" cy="47548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F0F5D4C-4873-4052-A294-99CCB9421C4A}"/>
              </a:ext>
            </a:extLst>
          </p:cNvPr>
          <p:cNvSpPr>
            <a:spLocks noGrp="1"/>
          </p:cNvSpPr>
          <p:nvPr>
            <p:ph type="body" idx="1"/>
          </p:nvPr>
        </p:nvSpPr>
        <p:spPr>
          <a:xfrm>
            <a:off x="5184648" y="758952"/>
            <a:ext cx="6245352" cy="475488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41D62B3-3490-46B4-A10E-33FCE4A1FBB5}"/>
              </a:ext>
            </a:extLst>
          </p:cNvPr>
          <p:cNvSpPr>
            <a:spLocks noGrp="1"/>
          </p:cNvSpPr>
          <p:nvPr>
            <p:ph type="dt" sz="half" idx="2"/>
          </p:nvPr>
        </p:nvSpPr>
        <p:spPr>
          <a:xfrm>
            <a:off x="7616952" y="6007608"/>
            <a:ext cx="3813048" cy="365125"/>
          </a:xfrm>
          <a:prstGeom prst="rect">
            <a:avLst/>
          </a:prstGeom>
        </p:spPr>
        <p:txBody>
          <a:bodyPr vert="horz" lIns="91440" tIns="45720" rIns="91440" bIns="45720" rtlCol="0" anchor="ctr"/>
          <a:lstStyle>
            <a:lvl1pPr algn="r">
              <a:defRPr sz="1000" spc="50" baseline="0">
                <a:solidFill>
                  <a:schemeClr val="tx1">
                    <a:lumMod val="85000"/>
                    <a:lumOff val="15000"/>
                  </a:schemeClr>
                </a:solidFill>
              </a:defRPr>
            </a:lvl1pPr>
          </a:lstStyle>
          <a:p>
            <a:pPr algn="r"/>
            <a:fld id="{53BEF823-48A5-43FC-BE03-E79964288B41}" type="datetimeFigureOut">
              <a:rPr lang="en-US" smtClean="0"/>
              <a:pPr algn="r"/>
              <a:t>1/25/26</a:t>
            </a:fld>
            <a:endParaRPr lang="en-US" dirty="0"/>
          </a:p>
        </p:txBody>
      </p:sp>
      <p:sp>
        <p:nvSpPr>
          <p:cNvPr id="5" name="Footer Placeholder 4">
            <a:extLst>
              <a:ext uri="{FF2B5EF4-FFF2-40B4-BE49-F238E27FC236}">
                <a16:creationId xmlns:a16="http://schemas.microsoft.com/office/drawing/2014/main" id="{97424CB1-7D5F-4F52-9F99-7068F5819E8C}"/>
              </a:ext>
            </a:extLst>
          </p:cNvPr>
          <p:cNvSpPr>
            <a:spLocks noGrp="1"/>
          </p:cNvSpPr>
          <p:nvPr>
            <p:ph type="ftr" sz="quarter" idx="3"/>
          </p:nvPr>
        </p:nvSpPr>
        <p:spPr>
          <a:xfrm>
            <a:off x="758952" y="6007608"/>
            <a:ext cx="3831336" cy="365125"/>
          </a:xfrm>
          <a:prstGeom prst="rect">
            <a:avLst/>
          </a:prstGeom>
        </p:spPr>
        <p:txBody>
          <a:bodyPr vert="horz" lIns="91440" tIns="45720" rIns="91440" bIns="45720" rtlCol="0" anchor="ctr"/>
          <a:lstStyle>
            <a:lvl1pPr algn="l">
              <a:defRPr sz="1000" spc="50" baseline="0">
                <a:solidFill>
                  <a:schemeClr val="tx1">
                    <a:lumMod val="85000"/>
                    <a:lumOff val="15000"/>
                  </a:schemeClr>
                </a:solidFill>
              </a:defRPr>
            </a:lvl1pPr>
          </a:lstStyle>
          <a:p>
            <a:pPr algn="l"/>
            <a:endParaRPr lang="en-US" dirty="0"/>
          </a:p>
        </p:txBody>
      </p:sp>
      <p:sp>
        <p:nvSpPr>
          <p:cNvPr id="6" name="Slide Number Placeholder 5">
            <a:extLst>
              <a:ext uri="{FF2B5EF4-FFF2-40B4-BE49-F238E27FC236}">
                <a16:creationId xmlns:a16="http://schemas.microsoft.com/office/drawing/2014/main" id="{1A1F9CC9-1431-4569-B2F1-D04814955381}"/>
              </a:ext>
            </a:extLst>
          </p:cNvPr>
          <p:cNvSpPr>
            <a:spLocks noGrp="1"/>
          </p:cNvSpPr>
          <p:nvPr>
            <p:ph type="sldNum" sz="quarter" idx="4"/>
          </p:nvPr>
        </p:nvSpPr>
        <p:spPr>
          <a:xfrm>
            <a:off x="11786616" y="6007608"/>
            <a:ext cx="411480" cy="365125"/>
          </a:xfrm>
          <a:prstGeom prst="rect">
            <a:avLst/>
          </a:prstGeom>
        </p:spPr>
        <p:txBody>
          <a:bodyPr vert="horz" lIns="45720" tIns="45720" rIns="45720" bIns="45720" rtlCol="0" anchor="ctr"/>
          <a:lstStyle>
            <a:lvl1pPr algn="r">
              <a:defRPr sz="900" b="1">
                <a:solidFill>
                  <a:schemeClr val="bg1"/>
                </a:solidFill>
              </a:defRPr>
            </a:lvl1p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940867876"/>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11" r:id="rId6"/>
    <p:sldLayoutId id="2147483706" r:id="rId7"/>
    <p:sldLayoutId id="2147483707" r:id="rId8"/>
    <p:sldLayoutId id="2147483708" r:id="rId9"/>
    <p:sldLayoutId id="2147483710" r:id="rId10"/>
    <p:sldLayoutId id="2147483709" r:id="rId11"/>
  </p:sldLayoutIdLst>
  <p:txStyles>
    <p:titleStyle>
      <a:lvl1pPr algn="l" defTabSz="914400" rtl="0" eaLnBrk="1" latinLnBrk="0" hangingPunct="1">
        <a:lnSpc>
          <a:spcPct val="90000"/>
        </a:lnSpc>
        <a:spcBef>
          <a:spcPct val="0"/>
        </a:spcBef>
        <a:buNone/>
        <a:defRPr sz="6000" i="1" kern="1200" spc="100" baseline="0">
          <a:solidFill>
            <a:schemeClr val="tx1">
              <a:lumMod val="85000"/>
              <a:lumOff val="15000"/>
            </a:schemeClr>
          </a:solidFill>
          <a:latin typeface="+mj-lt"/>
          <a:ea typeface="+mj-ea"/>
          <a:cs typeface="+mj-cs"/>
        </a:defRPr>
      </a:lvl1pPr>
    </p:titleStyle>
    <p:bodyStyle>
      <a:lvl1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2000" kern="1200">
          <a:solidFill>
            <a:schemeClr val="tx1">
              <a:lumMod val="85000"/>
              <a:lumOff val="15000"/>
            </a:schemeClr>
          </a:solidFill>
          <a:latin typeface="+mn-lt"/>
          <a:ea typeface="+mn-ea"/>
          <a:cs typeface="+mn-cs"/>
        </a:defRPr>
      </a:lvl1pPr>
      <a:lvl2pPr marL="182880" indent="0" algn="l" defTabSz="914400" rtl="0" eaLnBrk="1" latinLnBrk="0" hangingPunct="1">
        <a:lnSpc>
          <a:spcPct val="110000"/>
        </a:lnSpc>
        <a:spcBef>
          <a:spcPts val="400"/>
        </a:spcBef>
        <a:spcAft>
          <a:spcPts val="400"/>
        </a:spcAft>
        <a:buClrTx/>
        <a:buFont typeface="Arial" panose="020B0604020202020204" pitchFamily="34" charset="0"/>
        <a:buNone/>
        <a:defRPr sz="1800" i="1" kern="1200">
          <a:solidFill>
            <a:schemeClr val="tx1">
              <a:lumMod val="85000"/>
              <a:lumOff val="15000"/>
            </a:schemeClr>
          </a:solidFill>
          <a:latin typeface="+mn-lt"/>
          <a:ea typeface="+mn-ea"/>
          <a:cs typeface="+mn-cs"/>
        </a:defRPr>
      </a:lvl2pPr>
      <a:lvl3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82880" indent="0" algn="l" defTabSz="914400" rtl="0" eaLnBrk="1" latinLnBrk="0" hangingPunct="1">
        <a:lnSpc>
          <a:spcPct val="110000"/>
        </a:lnSpc>
        <a:spcBef>
          <a:spcPts val="400"/>
        </a:spcBef>
        <a:spcAft>
          <a:spcPts val="400"/>
        </a:spcAft>
        <a:buClrTx/>
        <a:buFont typeface="Arial" panose="020B0604020202020204" pitchFamily="34" charset="0"/>
        <a:buNone/>
        <a:defRPr sz="1400" i="1" kern="1200">
          <a:solidFill>
            <a:schemeClr val="tx1">
              <a:lumMod val="85000"/>
              <a:lumOff val="15000"/>
            </a:schemeClr>
          </a:solidFill>
          <a:latin typeface="+mn-lt"/>
          <a:ea typeface="+mn-ea"/>
          <a:cs typeface="+mn-cs"/>
        </a:defRPr>
      </a:lvl4pPr>
      <a:lvl5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B5263B-6FFB-D09B-C1C8-A14C6647E2C7}"/>
              </a:ext>
            </a:extLst>
          </p:cNvPr>
          <p:cNvSpPr>
            <a:spLocks noGrp="1"/>
          </p:cNvSpPr>
          <p:nvPr>
            <p:ph type="ctrTitle"/>
          </p:nvPr>
        </p:nvSpPr>
        <p:spPr>
          <a:xfrm>
            <a:off x="5978914" y="893935"/>
            <a:ext cx="5364937" cy="3339390"/>
          </a:xfrm>
        </p:spPr>
        <p:txBody>
          <a:bodyPr anchor="ctr">
            <a:normAutofit/>
          </a:bodyPr>
          <a:lstStyle/>
          <a:p>
            <a:r>
              <a:rPr lang="en-US" sz="6000"/>
              <a:t>Between Objectivity and Subjectivity</a:t>
            </a:r>
          </a:p>
        </p:txBody>
      </p:sp>
      <p:sp>
        <p:nvSpPr>
          <p:cNvPr id="3" name="Subtitle 2">
            <a:extLst>
              <a:ext uri="{FF2B5EF4-FFF2-40B4-BE49-F238E27FC236}">
                <a16:creationId xmlns:a16="http://schemas.microsoft.com/office/drawing/2014/main" id="{F5C57445-8D90-C9A2-A942-A2F11B5D3EA7}"/>
              </a:ext>
            </a:extLst>
          </p:cNvPr>
          <p:cNvSpPr>
            <a:spLocks noGrp="1"/>
          </p:cNvSpPr>
          <p:nvPr>
            <p:ph type="subTitle" idx="1"/>
          </p:nvPr>
        </p:nvSpPr>
        <p:spPr>
          <a:xfrm>
            <a:off x="5978915" y="4876803"/>
            <a:ext cx="5364936" cy="909848"/>
          </a:xfrm>
        </p:spPr>
        <p:txBody>
          <a:bodyPr anchor="t">
            <a:normAutofit/>
          </a:bodyPr>
          <a:lstStyle/>
          <a:p>
            <a:r>
              <a:rPr lang="en-US" dirty="0"/>
              <a:t>How to Recognize When Your Response is Being Subtly Guided</a:t>
            </a:r>
          </a:p>
        </p:txBody>
      </p:sp>
      <p:pic>
        <p:nvPicPr>
          <p:cNvPr id="15" name="Picture 14">
            <a:extLst>
              <a:ext uri="{FF2B5EF4-FFF2-40B4-BE49-F238E27FC236}">
                <a16:creationId xmlns:a16="http://schemas.microsoft.com/office/drawing/2014/main" id="{413723D5-615A-6F90-5867-A5DEE0DFB595}"/>
              </a:ext>
            </a:extLst>
          </p:cNvPr>
          <p:cNvPicPr>
            <a:picLocks noChangeAspect="1"/>
          </p:cNvPicPr>
          <p:nvPr/>
        </p:nvPicPr>
        <p:blipFill>
          <a:blip r:embed="rId2"/>
          <a:srcRect l="21662" r="32712"/>
          <a:stretch>
            <a:fillRect/>
          </a:stretch>
        </p:blipFill>
        <p:spPr>
          <a:xfrm>
            <a:off x="1" y="10"/>
            <a:ext cx="5215066" cy="6857990"/>
          </a:xfrm>
          <a:custGeom>
            <a:avLst/>
            <a:gdLst/>
            <a:ahLst/>
            <a:cxnLst/>
            <a:rect l="l" t="t" r="r" b="b"/>
            <a:pathLst>
              <a:path w="5215066" h="6845983">
                <a:moveTo>
                  <a:pt x="0" y="0"/>
                </a:moveTo>
                <a:lnTo>
                  <a:pt x="3197713" y="0"/>
                </a:lnTo>
                <a:lnTo>
                  <a:pt x="3259787" y="39795"/>
                </a:lnTo>
                <a:cubicBezTo>
                  <a:pt x="4439462" y="836768"/>
                  <a:pt x="5215066" y="2186425"/>
                  <a:pt x="5215066" y="3717234"/>
                </a:cubicBezTo>
                <a:cubicBezTo>
                  <a:pt x="5215066" y="4788800"/>
                  <a:pt x="4835020" y="5771602"/>
                  <a:pt x="4202364" y="6538204"/>
                </a:cubicBezTo>
                <a:lnTo>
                  <a:pt x="3922635" y="6845983"/>
                </a:lnTo>
                <a:lnTo>
                  <a:pt x="0" y="6845983"/>
                </a:lnTo>
                <a:close/>
              </a:path>
            </a:pathLst>
          </a:custGeom>
        </p:spPr>
      </p:pic>
      <p:cxnSp>
        <p:nvCxnSpPr>
          <p:cNvPr id="16" name="Straight Connector 15">
            <a:extLst>
              <a:ext uri="{FF2B5EF4-FFF2-40B4-BE49-F238E27FC236}">
                <a16:creationId xmlns:a16="http://schemas.microsoft.com/office/drawing/2014/main" id="{E3B95BE3-D5B2-4F38-9A01-17866C9FBA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040331" y="4555071"/>
            <a:ext cx="53035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Freeform 6">
            <a:extLst>
              <a:ext uri="{FF2B5EF4-FFF2-40B4-BE49-F238E27FC236}">
                <a16:creationId xmlns:a16="http://schemas.microsoft.com/office/drawing/2014/main" id="{ADA271CD-3011-4A05-B4A3-80F17946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845145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8"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0" name="Straight Connector 9">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40FEBD-3984-538A-5A03-C3C3D09D2D7A}"/>
              </a:ext>
            </a:extLst>
          </p:cNvPr>
          <p:cNvSpPr>
            <a:spLocks noGrp="1"/>
          </p:cNvSpPr>
          <p:nvPr>
            <p:ph type="title"/>
          </p:nvPr>
        </p:nvSpPr>
        <p:spPr>
          <a:xfrm>
            <a:off x="1078992" y="1030460"/>
            <a:ext cx="9052560" cy="1248508"/>
          </a:xfrm>
        </p:spPr>
        <p:txBody>
          <a:bodyPr vert="horz" lIns="91440" tIns="45720" rIns="91440" bIns="45720" rtlCol="0" anchor="t">
            <a:normAutofit/>
          </a:bodyPr>
          <a:lstStyle/>
          <a:p>
            <a:r>
              <a:rPr lang="en-US" sz="7200" dirty="0">
                <a:solidFill>
                  <a:schemeClr val="tx1">
                    <a:lumMod val="65000"/>
                    <a:lumOff val="35000"/>
                  </a:schemeClr>
                </a:solidFill>
              </a:rPr>
              <a:t>Introduction</a:t>
            </a:r>
          </a:p>
        </p:txBody>
      </p:sp>
      <p:sp>
        <p:nvSpPr>
          <p:cNvPr id="3" name="Text Placeholder 2">
            <a:extLst>
              <a:ext uri="{FF2B5EF4-FFF2-40B4-BE49-F238E27FC236}">
                <a16:creationId xmlns:a16="http://schemas.microsoft.com/office/drawing/2014/main" id="{2CB179AF-5D9B-519E-1341-26991755246E}"/>
              </a:ext>
            </a:extLst>
          </p:cNvPr>
          <p:cNvSpPr>
            <a:spLocks noGrp="1"/>
          </p:cNvSpPr>
          <p:nvPr>
            <p:ph type="body" idx="1"/>
          </p:nvPr>
        </p:nvSpPr>
        <p:spPr>
          <a:xfrm>
            <a:off x="1078992" y="2278969"/>
            <a:ext cx="9052560" cy="3882680"/>
          </a:xfrm>
        </p:spPr>
        <p:txBody>
          <a:bodyPr vert="horz" lIns="91440" tIns="45720" rIns="91440" bIns="45720" rtlCol="0">
            <a:normAutofit lnSpcReduction="10000"/>
          </a:bodyPr>
          <a:lstStyle/>
          <a:p>
            <a:pPr>
              <a:lnSpc>
                <a:spcPct val="130000"/>
              </a:lnSpc>
            </a:pPr>
            <a:r>
              <a:rPr lang="en-GB" dirty="0">
                <a:solidFill>
                  <a:schemeClr val="tx1">
                    <a:lumMod val="65000"/>
                    <a:lumOff val="35000"/>
                  </a:schemeClr>
                </a:solidFill>
              </a:rPr>
              <a:t>Photojournalism may seem like a way of showing the world exactly as it is. Yet every photograph is shaped, even subtly, by the person behind the camera. While photojournalists may aim for – or purport to claim – objectivity, subjectivity has a way of slipping into almost any image through choices of angle, distance, framing, and timing. Over the next few slides, you’ll see how certain techniques help preserve a neutral, observational viewpoint, while others introduce emotion, bias, or interpretation. By recognising the tension between objectivity and subjectivity, we can recognise when an image is documenting a moment… or when it might be guiding us toward a particular way of seeing.</a:t>
            </a:r>
          </a:p>
          <a:p>
            <a:pPr>
              <a:lnSpc>
                <a:spcPct val="100000"/>
              </a:lnSpc>
            </a:pPr>
            <a:endParaRPr lang="en-US" sz="2200" dirty="0"/>
          </a:p>
        </p:txBody>
      </p:sp>
      <p:cxnSp>
        <p:nvCxnSpPr>
          <p:cNvPr id="14" name="Straight Connector 13">
            <a:extLst>
              <a:ext uri="{FF2B5EF4-FFF2-40B4-BE49-F238E27FC236}">
                <a16:creationId xmlns:a16="http://schemas.microsoft.com/office/drawing/2014/main" id="{D81E42A3-743C-4C15-9DA8-93AA9AEBFB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143293"/>
            <a:ext cx="0" cy="57147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Freeform 6">
            <a:extLst>
              <a:ext uri="{FF2B5EF4-FFF2-40B4-BE49-F238E27FC236}">
                <a16:creationId xmlns:a16="http://schemas.microsoft.com/office/drawing/2014/main" id="{7021D92D-08FF-45A6-9109-AC9462C7E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1143293"/>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1128348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15"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7" name="Straight Connector 16">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700207B-A723-A2CB-EFD4-0F4F8762CB45}"/>
              </a:ext>
            </a:extLst>
          </p:cNvPr>
          <p:cNvSpPr>
            <a:spLocks noGrp="1"/>
          </p:cNvSpPr>
          <p:nvPr>
            <p:ph type="title"/>
          </p:nvPr>
        </p:nvSpPr>
        <p:spPr>
          <a:xfrm>
            <a:off x="7879743" y="1104066"/>
            <a:ext cx="3464109" cy="2469128"/>
          </a:xfrm>
        </p:spPr>
        <p:txBody>
          <a:bodyPr vert="horz" lIns="91440" tIns="45720" rIns="91440" bIns="45720" rtlCol="0" anchor="t">
            <a:normAutofit/>
          </a:bodyPr>
          <a:lstStyle/>
          <a:p>
            <a:r>
              <a:rPr lang="en-US" sz="5400" i="1" kern="1200" spc="100" baseline="0" dirty="0">
                <a:solidFill>
                  <a:schemeClr val="tx1">
                    <a:lumMod val="65000"/>
                    <a:lumOff val="35000"/>
                  </a:schemeClr>
                </a:solidFill>
                <a:latin typeface="+mj-lt"/>
                <a:ea typeface="+mj-ea"/>
                <a:cs typeface="+mj-cs"/>
              </a:rPr>
              <a:t>Straight Horizon vs Tilted Angle</a:t>
            </a:r>
          </a:p>
        </p:txBody>
      </p:sp>
      <p:pic>
        <p:nvPicPr>
          <p:cNvPr id="8" name="Content Placeholder 7" descr="A person taking a picture of a person in a pink dress&#10;&#10;AI-generated content may be incorrect.">
            <a:extLst>
              <a:ext uri="{FF2B5EF4-FFF2-40B4-BE49-F238E27FC236}">
                <a16:creationId xmlns:a16="http://schemas.microsoft.com/office/drawing/2014/main" id="{7FDC4A2D-9FD4-3C90-9E59-AC1031B4A2AF}"/>
              </a:ext>
            </a:extLst>
          </p:cNvPr>
          <p:cNvPicPr>
            <a:picLocks noGrp="1" noChangeAspect="1"/>
          </p:cNvPicPr>
          <p:nvPr>
            <p:ph sz="half" idx="1"/>
          </p:nvPr>
        </p:nvPicPr>
        <p:blipFill>
          <a:blip r:embed="rId3"/>
          <a:srcRect l="13555" r="42912"/>
          <a:stretch>
            <a:fillRect/>
          </a:stretch>
        </p:blipFill>
        <p:spPr>
          <a:xfrm>
            <a:off x="620203" y="1147178"/>
            <a:ext cx="2997653" cy="4596360"/>
          </a:xfrm>
          <a:prstGeom prst="rect">
            <a:avLst/>
          </a:prstGeom>
        </p:spPr>
      </p:pic>
      <p:pic>
        <p:nvPicPr>
          <p:cNvPr id="10" name="Content Placeholder 9" descr="A person leaning against a railing in front of a body of water&#10;&#10;AI-generated content may be incorrect.">
            <a:extLst>
              <a:ext uri="{FF2B5EF4-FFF2-40B4-BE49-F238E27FC236}">
                <a16:creationId xmlns:a16="http://schemas.microsoft.com/office/drawing/2014/main" id="{49BDA58B-4C0D-906F-645B-65EB48616650}"/>
              </a:ext>
            </a:extLst>
          </p:cNvPr>
          <p:cNvPicPr>
            <a:picLocks noGrp="1" noChangeAspect="1"/>
          </p:cNvPicPr>
          <p:nvPr>
            <p:ph sz="half" idx="2"/>
          </p:nvPr>
        </p:nvPicPr>
        <p:blipFill>
          <a:blip r:embed="rId4"/>
          <a:stretch>
            <a:fillRect/>
          </a:stretch>
        </p:blipFill>
        <p:spPr>
          <a:xfrm>
            <a:off x="3877765" y="1143293"/>
            <a:ext cx="3068071" cy="4596360"/>
          </a:xfrm>
          <a:prstGeom prst="rect">
            <a:avLst/>
          </a:prstGeom>
        </p:spPr>
      </p:pic>
      <p:cxnSp>
        <p:nvCxnSpPr>
          <p:cNvPr id="21" name="Straight Connector 20">
            <a:extLst>
              <a:ext uri="{FF2B5EF4-FFF2-40B4-BE49-F238E27FC236}">
                <a16:creationId xmlns:a16="http://schemas.microsoft.com/office/drawing/2014/main" id="{0552FC00-E6D3-45AF-BE3D-0368141142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2660" y="1143293"/>
            <a:ext cx="0" cy="57147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Freeform 6">
            <a:extLst>
              <a:ext uri="{FF2B5EF4-FFF2-40B4-BE49-F238E27FC236}">
                <a16:creationId xmlns:a16="http://schemas.microsoft.com/office/drawing/2014/main" id="{ADA271CD-3011-4A05-B4A3-80F17946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12" name="TextBox 11">
            <a:extLst>
              <a:ext uri="{FF2B5EF4-FFF2-40B4-BE49-F238E27FC236}">
                <a16:creationId xmlns:a16="http://schemas.microsoft.com/office/drawing/2014/main" id="{179D137B-3FF9-04E1-F31B-600BE45ADF8D}"/>
              </a:ext>
            </a:extLst>
          </p:cNvPr>
          <p:cNvSpPr txBox="1"/>
          <p:nvPr/>
        </p:nvSpPr>
        <p:spPr>
          <a:xfrm>
            <a:off x="7941067" y="3625893"/>
            <a:ext cx="3464109" cy="2308324"/>
          </a:xfrm>
          <a:prstGeom prst="rect">
            <a:avLst/>
          </a:prstGeom>
          <a:noFill/>
        </p:spPr>
        <p:txBody>
          <a:bodyPr wrap="square" rtlCol="0">
            <a:spAutoFit/>
          </a:bodyPr>
          <a:lstStyle/>
          <a:p>
            <a:r>
              <a:rPr lang="en-GB" dirty="0">
                <a:solidFill>
                  <a:schemeClr val="tx1">
                    <a:lumMod val="65000"/>
                    <a:lumOff val="35000"/>
                  </a:schemeClr>
                </a:solidFill>
              </a:rPr>
              <a:t>A level horizon keeps an image feeling balanced, neutral, and objective because it’s how we naturally look at the world. A tilted angle introduces subjectivity by creating unease, drama, or emotion.</a:t>
            </a:r>
          </a:p>
          <a:p>
            <a:endParaRPr lang="en-US" dirty="0"/>
          </a:p>
        </p:txBody>
      </p:sp>
    </p:spTree>
    <p:extLst>
      <p:ext uri="{BB962C8B-B14F-4D97-AF65-F5344CB8AC3E}">
        <p14:creationId xmlns:p14="http://schemas.microsoft.com/office/powerpoint/2010/main" val="4254916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a:extLst>
            <a:ext uri="{FF2B5EF4-FFF2-40B4-BE49-F238E27FC236}">
              <a16:creationId xmlns:a16="http://schemas.microsoft.com/office/drawing/2014/main" id="{AAA891D5-BE54-818C-1A7E-B945BCDE82E2}"/>
            </a:ext>
          </a:extLst>
        </p:cNvPr>
        <p:cNvGrpSpPr/>
        <p:nvPr/>
      </p:nvGrpSpPr>
      <p:grpSpPr>
        <a:xfrm>
          <a:off x="0" y="0"/>
          <a:ext cx="0" cy="0"/>
          <a:chOff x="0" y="0"/>
          <a:chExt cx="0" cy="0"/>
        </a:xfrm>
      </p:grpSpPr>
      <p:sp>
        <p:nvSpPr>
          <p:cNvPr id="15" name="Freeform 6">
            <a:extLst>
              <a:ext uri="{FF2B5EF4-FFF2-40B4-BE49-F238E27FC236}">
                <a16:creationId xmlns:a16="http://schemas.microsoft.com/office/drawing/2014/main" id="{4D7EFA9C-FBEE-BA42-9A64-C2891B8C4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7" name="Straight Connector 16">
            <a:extLst>
              <a:ext uri="{FF2B5EF4-FFF2-40B4-BE49-F238E27FC236}">
                <a16:creationId xmlns:a16="http://schemas.microsoft.com/office/drawing/2014/main" id="{18122B53-37D0-E5FA-7E96-48E5327DAD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AA3ED9D4-C1CB-7B39-493B-6F8091261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3EA69512-1564-7AF1-EA21-E4C77DBE0DA6}"/>
              </a:ext>
            </a:extLst>
          </p:cNvPr>
          <p:cNvSpPr>
            <a:spLocks noGrp="1"/>
          </p:cNvSpPr>
          <p:nvPr>
            <p:ph type="title"/>
          </p:nvPr>
        </p:nvSpPr>
        <p:spPr>
          <a:xfrm>
            <a:off x="7879743" y="1104066"/>
            <a:ext cx="3464109" cy="2469128"/>
          </a:xfrm>
        </p:spPr>
        <p:txBody>
          <a:bodyPr vert="horz" lIns="91440" tIns="45720" rIns="91440" bIns="45720" rtlCol="0" anchor="t">
            <a:normAutofit/>
          </a:bodyPr>
          <a:lstStyle/>
          <a:p>
            <a:r>
              <a:rPr lang="en-US" sz="5400" i="1" kern="1200" spc="100" baseline="0" dirty="0">
                <a:solidFill>
                  <a:schemeClr val="tx1">
                    <a:lumMod val="65000"/>
                    <a:lumOff val="35000"/>
                  </a:schemeClr>
                </a:solidFill>
                <a:latin typeface="+mj-lt"/>
                <a:ea typeface="+mj-ea"/>
                <a:cs typeface="+mj-cs"/>
              </a:rPr>
              <a:t>Eye-level vs high or low angle</a:t>
            </a:r>
          </a:p>
        </p:txBody>
      </p:sp>
      <p:cxnSp>
        <p:nvCxnSpPr>
          <p:cNvPr id="21" name="Straight Connector 20">
            <a:extLst>
              <a:ext uri="{FF2B5EF4-FFF2-40B4-BE49-F238E27FC236}">
                <a16:creationId xmlns:a16="http://schemas.microsoft.com/office/drawing/2014/main" id="{037D36BF-CBEF-AB97-9F04-DBEF608B76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2660" y="1143293"/>
            <a:ext cx="0" cy="57147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Freeform 6">
            <a:extLst>
              <a:ext uri="{FF2B5EF4-FFF2-40B4-BE49-F238E27FC236}">
                <a16:creationId xmlns:a16="http://schemas.microsoft.com/office/drawing/2014/main" id="{BFC27282-1ABD-8E06-46B7-AD92411E9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12" name="TextBox 11">
            <a:extLst>
              <a:ext uri="{FF2B5EF4-FFF2-40B4-BE49-F238E27FC236}">
                <a16:creationId xmlns:a16="http://schemas.microsoft.com/office/drawing/2014/main" id="{CF0C2D8E-1703-BF69-DD07-CDCBC66924B8}"/>
              </a:ext>
            </a:extLst>
          </p:cNvPr>
          <p:cNvSpPr txBox="1"/>
          <p:nvPr/>
        </p:nvSpPr>
        <p:spPr>
          <a:xfrm>
            <a:off x="7941067" y="3625893"/>
            <a:ext cx="3464109" cy="2862322"/>
          </a:xfrm>
          <a:prstGeom prst="rect">
            <a:avLst/>
          </a:prstGeom>
          <a:noFill/>
        </p:spPr>
        <p:txBody>
          <a:bodyPr wrap="square" rtlCol="0">
            <a:spAutoFit/>
          </a:bodyPr>
          <a:lstStyle/>
          <a:p>
            <a:r>
              <a:rPr lang="en-GB" dirty="0">
                <a:solidFill>
                  <a:schemeClr val="tx1">
                    <a:lumMod val="65000"/>
                    <a:lumOff val="35000"/>
                  </a:schemeClr>
                </a:solidFill>
              </a:rPr>
              <a:t>Eye‑level shots are the most neutral and objective. Low or high angles, however, introduce subjectivity: looking up can make a subject seem dominant or heroic, while looking down can make them appear vulnerable or diminished.</a:t>
            </a:r>
          </a:p>
          <a:p>
            <a:endParaRPr lang="en-US" dirty="0"/>
          </a:p>
        </p:txBody>
      </p:sp>
      <p:pic>
        <p:nvPicPr>
          <p:cNvPr id="9" name="Content Placeholder 8" descr="A couple of men in suits&#10;&#10;AI-generated content may be incorrect.">
            <a:extLst>
              <a:ext uri="{FF2B5EF4-FFF2-40B4-BE49-F238E27FC236}">
                <a16:creationId xmlns:a16="http://schemas.microsoft.com/office/drawing/2014/main" id="{2BB8D7A4-66F5-D760-16FF-86C44549EF22}"/>
              </a:ext>
            </a:extLst>
          </p:cNvPr>
          <p:cNvPicPr>
            <a:picLocks noGrp="1" noChangeAspect="1"/>
          </p:cNvPicPr>
          <p:nvPr>
            <p:ph sz="half" idx="1"/>
          </p:nvPr>
        </p:nvPicPr>
        <p:blipFill>
          <a:blip r:embed="rId3"/>
          <a:stretch>
            <a:fillRect/>
          </a:stretch>
        </p:blipFill>
        <p:spPr>
          <a:xfrm>
            <a:off x="1106037" y="3429000"/>
            <a:ext cx="5238382" cy="3059215"/>
          </a:xfrm>
        </p:spPr>
      </p:pic>
      <p:pic>
        <p:nvPicPr>
          <p:cNvPr id="13" name="Content Placeholder 12" descr="A person and person pointing at the ocean&#10;&#10;AI-generated content may be incorrect.">
            <a:extLst>
              <a:ext uri="{FF2B5EF4-FFF2-40B4-BE49-F238E27FC236}">
                <a16:creationId xmlns:a16="http://schemas.microsoft.com/office/drawing/2014/main" id="{591C49C1-A454-CD37-6316-4D8ED8537857}"/>
              </a:ext>
            </a:extLst>
          </p:cNvPr>
          <p:cNvPicPr>
            <a:picLocks noGrp="1" noChangeAspect="1"/>
          </p:cNvPicPr>
          <p:nvPr>
            <p:ph sz="half" idx="2"/>
          </p:nvPr>
        </p:nvPicPr>
        <p:blipFill>
          <a:blip r:embed="rId4"/>
          <a:stretch>
            <a:fillRect/>
          </a:stretch>
        </p:blipFill>
        <p:spPr>
          <a:xfrm>
            <a:off x="1106035" y="311007"/>
            <a:ext cx="5238379" cy="3031898"/>
          </a:xfrm>
        </p:spPr>
      </p:pic>
    </p:spTree>
    <p:extLst>
      <p:ext uri="{BB962C8B-B14F-4D97-AF65-F5344CB8AC3E}">
        <p14:creationId xmlns:p14="http://schemas.microsoft.com/office/powerpoint/2010/main" val="1852221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a:extLst>
            <a:ext uri="{FF2B5EF4-FFF2-40B4-BE49-F238E27FC236}">
              <a16:creationId xmlns:a16="http://schemas.microsoft.com/office/drawing/2014/main" id="{031CCA55-62A1-5002-DCB9-20DCA3C0E177}"/>
            </a:ext>
          </a:extLst>
        </p:cNvPr>
        <p:cNvGrpSpPr/>
        <p:nvPr/>
      </p:nvGrpSpPr>
      <p:grpSpPr>
        <a:xfrm>
          <a:off x="0" y="0"/>
          <a:ext cx="0" cy="0"/>
          <a:chOff x="0" y="0"/>
          <a:chExt cx="0" cy="0"/>
        </a:xfrm>
      </p:grpSpPr>
      <p:sp>
        <p:nvSpPr>
          <p:cNvPr id="15" name="Freeform 6">
            <a:extLst>
              <a:ext uri="{FF2B5EF4-FFF2-40B4-BE49-F238E27FC236}">
                <a16:creationId xmlns:a16="http://schemas.microsoft.com/office/drawing/2014/main" id="{B7E35363-D749-FAD9-5059-AB67F2B0C0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7" name="Straight Connector 16">
            <a:extLst>
              <a:ext uri="{FF2B5EF4-FFF2-40B4-BE49-F238E27FC236}">
                <a16:creationId xmlns:a16="http://schemas.microsoft.com/office/drawing/2014/main" id="{8994DE4F-CDC1-01BC-78F0-0B3429F099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28F8C6DC-8944-0072-BA1D-11CB3F534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A5E13B89-FF7C-18FD-4963-299E649EE63E}"/>
              </a:ext>
            </a:extLst>
          </p:cNvPr>
          <p:cNvSpPr>
            <a:spLocks noGrp="1"/>
          </p:cNvSpPr>
          <p:nvPr>
            <p:ph type="title"/>
          </p:nvPr>
        </p:nvSpPr>
        <p:spPr>
          <a:xfrm>
            <a:off x="7879743" y="1104066"/>
            <a:ext cx="3464109" cy="2469128"/>
          </a:xfrm>
        </p:spPr>
        <p:txBody>
          <a:bodyPr vert="horz" lIns="91440" tIns="45720" rIns="91440" bIns="45720" rtlCol="0" anchor="t">
            <a:normAutofit/>
          </a:bodyPr>
          <a:lstStyle/>
          <a:p>
            <a:r>
              <a:rPr lang="en-US" sz="4400" i="1" kern="1200" spc="100" baseline="0" dirty="0">
                <a:solidFill>
                  <a:schemeClr val="tx1">
                    <a:lumMod val="65000"/>
                    <a:lumOff val="35000"/>
                  </a:schemeClr>
                </a:solidFill>
                <a:latin typeface="+mj-lt"/>
                <a:ea typeface="+mj-ea"/>
                <a:cs typeface="+mj-cs"/>
              </a:rPr>
              <a:t>Medium Distance vs Close-up</a:t>
            </a:r>
          </a:p>
        </p:txBody>
      </p:sp>
      <p:cxnSp>
        <p:nvCxnSpPr>
          <p:cNvPr id="21" name="Straight Connector 20">
            <a:extLst>
              <a:ext uri="{FF2B5EF4-FFF2-40B4-BE49-F238E27FC236}">
                <a16:creationId xmlns:a16="http://schemas.microsoft.com/office/drawing/2014/main" id="{499E5010-EFC3-E8E5-5EA0-4F765DC920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2660" y="1143293"/>
            <a:ext cx="0" cy="57147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Freeform 6">
            <a:extLst>
              <a:ext uri="{FF2B5EF4-FFF2-40B4-BE49-F238E27FC236}">
                <a16:creationId xmlns:a16="http://schemas.microsoft.com/office/drawing/2014/main" id="{DAABFE54-AD0F-20CB-539B-EE0C4AA16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12" name="TextBox 11">
            <a:extLst>
              <a:ext uri="{FF2B5EF4-FFF2-40B4-BE49-F238E27FC236}">
                <a16:creationId xmlns:a16="http://schemas.microsoft.com/office/drawing/2014/main" id="{48E9D1A6-B8A0-7F9F-FC45-3EF868B4BCFF}"/>
              </a:ext>
            </a:extLst>
          </p:cNvPr>
          <p:cNvSpPr txBox="1"/>
          <p:nvPr/>
        </p:nvSpPr>
        <p:spPr>
          <a:xfrm>
            <a:off x="7926281" y="3199701"/>
            <a:ext cx="3464109" cy="3139321"/>
          </a:xfrm>
          <a:prstGeom prst="rect">
            <a:avLst/>
          </a:prstGeom>
          <a:noFill/>
        </p:spPr>
        <p:txBody>
          <a:bodyPr wrap="square" rtlCol="0">
            <a:spAutoFit/>
          </a:bodyPr>
          <a:lstStyle/>
          <a:p>
            <a:r>
              <a:rPr lang="en-GB" dirty="0">
                <a:solidFill>
                  <a:schemeClr val="tx1">
                    <a:lumMod val="65000"/>
                    <a:lumOff val="35000"/>
                  </a:schemeClr>
                </a:solidFill>
              </a:rPr>
              <a:t>Medium distance feels more objective because it shows subjects within their context, allowing viewers to interpret the scene for themselves. Close‑ups push the viewer closer, heightening intimacy or tension and making the photographer’s perspective more subjective.</a:t>
            </a:r>
          </a:p>
          <a:p>
            <a:endParaRPr lang="en-US" dirty="0"/>
          </a:p>
        </p:txBody>
      </p:sp>
      <p:pic>
        <p:nvPicPr>
          <p:cNvPr id="8" name="Content Placeholder 7" descr="A collage of a person with a different face&#10;&#10;AI-generated content may be incorrect.">
            <a:extLst>
              <a:ext uri="{FF2B5EF4-FFF2-40B4-BE49-F238E27FC236}">
                <a16:creationId xmlns:a16="http://schemas.microsoft.com/office/drawing/2014/main" id="{782B0572-FE01-5D2A-6C9E-DD2295F6B11B}"/>
              </a:ext>
            </a:extLst>
          </p:cNvPr>
          <p:cNvPicPr>
            <a:picLocks noGrp="1" noChangeAspect="1"/>
          </p:cNvPicPr>
          <p:nvPr>
            <p:ph sz="half" idx="1"/>
          </p:nvPr>
        </p:nvPicPr>
        <p:blipFill>
          <a:blip r:embed="rId3"/>
          <a:stretch>
            <a:fillRect/>
          </a:stretch>
        </p:blipFill>
        <p:spPr>
          <a:xfrm>
            <a:off x="848148" y="1143293"/>
            <a:ext cx="5961582" cy="5250155"/>
          </a:xfrm>
        </p:spPr>
      </p:pic>
    </p:spTree>
    <p:extLst>
      <p:ext uri="{BB962C8B-B14F-4D97-AF65-F5344CB8AC3E}">
        <p14:creationId xmlns:p14="http://schemas.microsoft.com/office/powerpoint/2010/main" val="1378064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a:extLst>
            <a:ext uri="{FF2B5EF4-FFF2-40B4-BE49-F238E27FC236}">
              <a16:creationId xmlns:a16="http://schemas.microsoft.com/office/drawing/2014/main" id="{C7282348-FA21-B433-9FBD-497EB8A4C898}"/>
            </a:ext>
          </a:extLst>
        </p:cNvPr>
        <p:cNvGrpSpPr/>
        <p:nvPr/>
      </p:nvGrpSpPr>
      <p:grpSpPr>
        <a:xfrm>
          <a:off x="0" y="0"/>
          <a:ext cx="0" cy="0"/>
          <a:chOff x="0" y="0"/>
          <a:chExt cx="0" cy="0"/>
        </a:xfrm>
      </p:grpSpPr>
      <p:sp>
        <p:nvSpPr>
          <p:cNvPr id="15" name="Freeform 6">
            <a:extLst>
              <a:ext uri="{FF2B5EF4-FFF2-40B4-BE49-F238E27FC236}">
                <a16:creationId xmlns:a16="http://schemas.microsoft.com/office/drawing/2014/main" id="{D584818B-6F0C-C58D-B4A4-8728C1AF9C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7" name="Straight Connector 16">
            <a:extLst>
              <a:ext uri="{FF2B5EF4-FFF2-40B4-BE49-F238E27FC236}">
                <a16:creationId xmlns:a16="http://schemas.microsoft.com/office/drawing/2014/main" id="{3AEB6287-29AF-07A9-3164-8C4531BAA9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C3A38E88-8D94-AC34-EABF-3E1148BF3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F540C33-0060-B5AA-3484-D873CC718240}"/>
              </a:ext>
            </a:extLst>
          </p:cNvPr>
          <p:cNvSpPr>
            <a:spLocks noGrp="1"/>
          </p:cNvSpPr>
          <p:nvPr>
            <p:ph type="title"/>
          </p:nvPr>
        </p:nvSpPr>
        <p:spPr>
          <a:xfrm>
            <a:off x="7879743" y="1104066"/>
            <a:ext cx="3728677" cy="2469128"/>
          </a:xfrm>
        </p:spPr>
        <p:txBody>
          <a:bodyPr vert="horz" lIns="91440" tIns="45720" rIns="91440" bIns="45720" rtlCol="0" anchor="t">
            <a:noAutofit/>
          </a:bodyPr>
          <a:lstStyle/>
          <a:p>
            <a:r>
              <a:rPr lang="en-US" sz="4000" i="1" kern="1200" spc="100" baseline="0" dirty="0">
                <a:solidFill>
                  <a:schemeClr val="tx1">
                    <a:lumMod val="65000"/>
                    <a:lumOff val="35000"/>
                  </a:schemeClr>
                </a:solidFill>
                <a:latin typeface="+mj-lt"/>
                <a:ea typeface="+mj-ea"/>
                <a:cs typeface="+mj-cs"/>
              </a:rPr>
              <a:t>Neutral Position vs Over the Shoulder Shot</a:t>
            </a:r>
          </a:p>
        </p:txBody>
      </p:sp>
      <p:cxnSp>
        <p:nvCxnSpPr>
          <p:cNvPr id="21" name="Straight Connector 20">
            <a:extLst>
              <a:ext uri="{FF2B5EF4-FFF2-40B4-BE49-F238E27FC236}">
                <a16:creationId xmlns:a16="http://schemas.microsoft.com/office/drawing/2014/main" id="{461BF121-BFCE-8D7F-9F0D-C0034F4FFD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2660" y="1143293"/>
            <a:ext cx="0" cy="57147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Freeform 6">
            <a:extLst>
              <a:ext uri="{FF2B5EF4-FFF2-40B4-BE49-F238E27FC236}">
                <a16:creationId xmlns:a16="http://schemas.microsoft.com/office/drawing/2014/main" id="{4206FF6C-D16C-072B-199B-AE83464632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12" name="TextBox 11">
            <a:extLst>
              <a:ext uri="{FF2B5EF4-FFF2-40B4-BE49-F238E27FC236}">
                <a16:creationId xmlns:a16="http://schemas.microsoft.com/office/drawing/2014/main" id="{334106DF-28D5-A7A2-ACA4-8AC25488D472}"/>
              </a:ext>
            </a:extLst>
          </p:cNvPr>
          <p:cNvSpPr txBox="1"/>
          <p:nvPr/>
        </p:nvSpPr>
        <p:spPr>
          <a:xfrm>
            <a:off x="7926281" y="3090634"/>
            <a:ext cx="3464109" cy="3139321"/>
          </a:xfrm>
          <a:prstGeom prst="rect">
            <a:avLst/>
          </a:prstGeom>
          <a:noFill/>
        </p:spPr>
        <p:txBody>
          <a:bodyPr wrap="square" rtlCol="0">
            <a:spAutoFit/>
          </a:bodyPr>
          <a:lstStyle/>
          <a:p>
            <a:r>
              <a:rPr lang="en-GB" dirty="0">
                <a:solidFill>
                  <a:schemeClr val="tx1">
                    <a:lumMod val="65000"/>
                    <a:lumOff val="35000"/>
                  </a:schemeClr>
                </a:solidFill>
              </a:rPr>
              <a:t>A neutral position, such as the two-shot above left, keeps the viewer at an objective distance. A position such as an over‑the‑shoulder view (left below) introduces subjectivity by placing the viewer inside the scene from somebody’s perspective, subtly guiding your interpretation.</a:t>
            </a:r>
          </a:p>
          <a:p>
            <a:endParaRPr lang="en-US" dirty="0"/>
          </a:p>
        </p:txBody>
      </p:sp>
      <p:pic>
        <p:nvPicPr>
          <p:cNvPr id="10" name="Picture 9" descr="A person in a suit sitting at a table with a bottle of ketchup&#10;&#10;AI-generated content may be incorrect.">
            <a:extLst>
              <a:ext uri="{FF2B5EF4-FFF2-40B4-BE49-F238E27FC236}">
                <a16:creationId xmlns:a16="http://schemas.microsoft.com/office/drawing/2014/main" id="{7523C0F3-43C2-4A3F-0708-29BC36C4FDE5}"/>
              </a:ext>
            </a:extLst>
          </p:cNvPr>
          <p:cNvPicPr>
            <a:picLocks noChangeAspect="1"/>
          </p:cNvPicPr>
          <p:nvPr/>
        </p:nvPicPr>
        <p:blipFill>
          <a:blip r:embed="rId3"/>
          <a:stretch>
            <a:fillRect/>
          </a:stretch>
        </p:blipFill>
        <p:spPr>
          <a:xfrm>
            <a:off x="862181" y="3767367"/>
            <a:ext cx="5679706" cy="2568111"/>
          </a:xfrm>
          <a:prstGeom prst="rect">
            <a:avLst/>
          </a:prstGeom>
        </p:spPr>
      </p:pic>
      <p:pic>
        <p:nvPicPr>
          <p:cNvPr id="13" name="Picture 12" descr="People sitting at a table in a restaurant&#10;&#10;AI-generated content may be incorrect.">
            <a:extLst>
              <a:ext uri="{FF2B5EF4-FFF2-40B4-BE49-F238E27FC236}">
                <a16:creationId xmlns:a16="http://schemas.microsoft.com/office/drawing/2014/main" id="{A07CA116-7713-F291-2084-82DA9A481531}"/>
              </a:ext>
            </a:extLst>
          </p:cNvPr>
          <p:cNvPicPr>
            <a:picLocks noChangeAspect="1"/>
          </p:cNvPicPr>
          <p:nvPr/>
        </p:nvPicPr>
        <p:blipFill>
          <a:blip r:embed="rId4"/>
          <a:srcRect b="20007"/>
          <a:stretch>
            <a:fillRect/>
          </a:stretch>
        </p:blipFill>
        <p:spPr>
          <a:xfrm>
            <a:off x="862197" y="487424"/>
            <a:ext cx="5679681" cy="3030419"/>
          </a:xfrm>
          <a:prstGeom prst="rect">
            <a:avLst/>
          </a:prstGeom>
        </p:spPr>
      </p:pic>
    </p:spTree>
    <p:extLst>
      <p:ext uri="{BB962C8B-B14F-4D97-AF65-F5344CB8AC3E}">
        <p14:creationId xmlns:p14="http://schemas.microsoft.com/office/powerpoint/2010/main" val="4201947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a:extLst>
            <a:ext uri="{FF2B5EF4-FFF2-40B4-BE49-F238E27FC236}">
              <a16:creationId xmlns:a16="http://schemas.microsoft.com/office/drawing/2014/main" id="{61B03436-0968-92B2-2DDD-9F6D4A69E1F0}"/>
            </a:ext>
          </a:extLst>
        </p:cNvPr>
        <p:cNvGrpSpPr/>
        <p:nvPr/>
      </p:nvGrpSpPr>
      <p:grpSpPr>
        <a:xfrm>
          <a:off x="0" y="0"/>
          <a:ext cx="0" cy="0"/>
          <a:chOff x="0" y="0"/>
          <a:chExt cx="0" cy="0"/>
        </a:xfrm>
      </p:grpSpPr>
      <p:sp>
        <p:nvSpPr>
          <p:cNvPr id="15" name="Freeform 6">
            <a:extLst>
              <a:ext uri="{FF2B5EF4-FFF2-40B4-BE49-F238E27FC236}">
                <a16:creationId xmlns:a16="http://schemas.microsoft.com/office/drawing/2014/main" id="{BD2AD800-F2A8-086B-6E33-A052765A5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7" name="Straight Connector 16">
            <a:extLst>
              <a:ext uri="{FF2B5EF4-FFF2-40B4-BE49-F238E27FC236}">
                <a16:creationId xmlns:a16="http://schemas.microsoft.com/office/drawing/2014/main" id="{FAB13849-9227-9E46-7781-6222016F23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4105E57E-8EF3-AF16-3625-83E0F828A6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A6C2496-D94A-4F4C-651D-0D9C54C3AA73}"/>
              </a:ext>
            </a:extLst>
          </p:cNvPr>
          <p:cNvSpPr>
            <a:spLocks noGrp="1"/>
          </p:cNvSpPr>
          <p:nvPr>
            <p:ph type="title"/>
          </p:nvPr>
        </p:nvSpPr>
        <p:spPr>
          <a:xfrm>
            <a:off x="7879743" y="1104066"/>
            <a:ext cx="3728677" cy="2469128"/>
          </a:xfrm>
        </p:spPr>
        <p:txBody>
          <a:bodyPr vert="horz" lIns="91440" tIns="45720" rIns="91440" bIns="45720" rtlCol="0" anchor="t">
            <a:noAutofit/>
          </a:bodyPr>
          <a:lstStyle/>
          <a:p>
            <a:r>
              <a:rPr lang="en-US" sz="4000" i="1" kern="1200" spc="100" baseline="0" dirty="0">
                <a:solidFill>
                  <a:schemeClr val="tx1">
                    <a:lumMod val="65000"/>
                    <a:lumOff val="35000"/>
                  </a:schemeClr>
                </a:solidFill>
                <a:latin typeface="+mj-lt"/>
                <a:ea typeface="+mj-ea"/>
                <a:cs typeface="+mj-cs"/>
              </a:rPr>
              <a:t>Clear View vs Shooting Through Objects</a:t>
            </a:r>
          </a:p>
        </p:txBody>
      </p:sp>
      <p:cxnSp>
        <p:nvCxnSpPr>
          <p:cNvPr id="21" name="Straight Connector 20">
            <a:extLst>
              <a:ext uri="{FF2B5EF4-FFF2-40B4-BE49-F238E27FC236}">
                <a16:creationId xmlns:a16="http://schemas.microsoft.com/office/drawing/2014/main" id="{BA276AC4-8B28-729C-E2EA-E52411AFE6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2660" y="1143293"/>
            <a:ext cx="0" cy="57147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Freeform 6">
            <a:extLst>
              <a:ext uri="{FF2B5EF4-FFF2-40B4-BE49-F238E27FC236}">
                <a16:creationId xmlns:a16="http://schemas.microsoft.com/office/drawing/2014/main" id="{E5DE3F1B-18D5-B641-DFCA-A5EAACBB9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12" name="TextBox 11">
            <a:extLst>
              <a:ext uri="{FF2B5EF4-FFF2-40B4-BE49-F238E27FC236}">
                <a16:creationId xmlns:a16="http://schemas.microsoft.com/office/drawing/2014/main" id="{CB09978A-1B61-B95B-7966-E0687CB2D77D}"/>
              </a:ext>
            </a:extLst>
          </p:cNvPr>
          <p:cNvSpPr txBox="1"/>
          <p:nvPr/>
        </p:nvSpPr>
        <p:spPr>
          <a:xfrm>
            <a:off x="7926281" y="3090634"/>
            <a:ext cx="3464109" cy="2862322"/>
          </a:xfrm>
          <a:prstGeom prst="rect">
            <a:avLst/>
          </a:prstGeom>
          <a:noFill/>
        </p:spPr>
        <p:txBody>
          <a:bodyPr wrap="square" rtlCol="0">
            <a:spAutoFit/>
          </a:bodyPr>
          <a:lstStyle/>
          <a:p>
            <a:r>
              <a:rPr lang="en-GB" dirty="0">
                <a:solidFill>
                  <a:schemeClr val="tx1">
                    <a:lumMod val="65000"/>
                    <a:lumOff val="35000"/>
                  </a:schemeClr>
                </a:solidFill>
              </a:rPr>
              <a:t>A clear, unobstructed view supports objectivity because it lets the viewer see the scene directly, without symbolic framing. Shooting through objects (like windows, fences, crowds, etc) adds subjectivity by suggesting perspective or adding drama.</a:t>
            </a:r>
          </a:p>
          <a:p>
            <a:endParaRPr lang="en-US" dirty="0"/>
          </a:p>
        </p:txBody>
      </p:sp>
      <p:pic>
        <p:nvPicPr>
          <p:cNvPr id="9" name="Content Placeholder 8">
            <a:extLst>
              <a:ext uri="{FF2B5EF4-FFF2-40B4-BE49-F238E27FC236}">
                <a16:creationId xmlns:a16="http://schemas.microsoft.com/office/drawing/2014/main" id="{836AE864-EB75-363B-C816-0FF514640F6A}"/>
              </a:ext>
            </a:extLst>
          </p:cNvPr>
          <p:cNvPicPr>
            <a:picLocks noGrp="1" noChangeAspect="1"/>
          </p:cNvPicPr>
          <p:nvPr>
            <p:ph sz="half" idx="1"/>
          </p:nvPr>
        </p:nvPicPr>
        <p:blipFill>
          <a:blip r:embed="rId3"/>
          <a:srcRect/>
          <a:stretch/>
        </p:blipFill>
        <p:spPr>
          <a:xfrm>
            <a:off x="1340212" y="3666016"/>
            <a:ext cx="4851627" cy="2833350"/>
          </a:xfrm>
        </p:spPr>
      </p:pic>
      <p:pic>
        <p:nvPicPr>
          <p:cNvPr id="6" name="Content Placeholder 5" descr="A person standing at a podium with her hand up&#10;&#10;AI-generated content may be incorrect.">
            <a:extLst>
              <a:ext uri="{FF2B5EF4-FFF2-40B4-BE49-F238E27FC236}">
                <a16:creationId xmlns:a16="http://schemas.microsoft.com/office/drawing/2014/main" id="{F95A7CC1-07FD-9885-7C9B-53213AAAA2F9}"/>
              </a:ext>
            </a:extLst>
          </p:cNvPr>
          <p:cNvPicPr>
            <a:picLocks noGrp="1" noChangeAspect="1"/>
          </p:cNvPicPr>
          <p:nvPr>
            <p:ph sz="half" idx="2"/>
          </p:nvPr>
        </p:nvPicPr>
        <p:blipFill>
          <a:blip r:embed="rId4"/>
          <a:stretch>
            <a:fillRect/>
          </a:stretch>
        </p:blipFill>
        <p:spPr>
          <a:xfrm>
            <a:off x="1340210" y="380936"/>
            <a:ext cx="4851620" cy="3208329"/>
          </a:xfrm>
        </p:spPr>
      </p:pic>
    </p:spTree>
    <p:extLst>
      <p:ext uri="{BB962C8B-B14F-4D97-AF65-F5344CB8AC3E}">
        <p14:creationId xmlns:p14="http://schemas.microsoft.com/office/powerpoint/2010/main" val="3960898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a:extLst>
            <a:ext uri="{FF2B5EF4-FFF2-40B4-BE49-F238E27FC236}">
              <a16:creationId xmlns:a16="http://schemas.microsoft.com/office/drawing/2014/main" id="{2769F501-5EBB-F344-211A-F1536E3A6C2F}"/>
            </a:ext>
          </a:extLst>
        </p:cNvPr>
        <p:cNvGrpSpPr/>
        <p:nvPr/>
      </p:nvGrpSpPr>
      <p:grpSpPr>
        <a:xfrm>
          <a:off x="0" y="0"/>
          <a:ext cx="0" cy="0"/>
          <a:chOff x="0" y="0"/>
          <a:chExt cx="0" cy="0"/>
        </a:xfrm>
      </p:grpSpPr>
      <p:sp>
        <p:nvSpPr>
          <p:cNvPr id="15" name="Freeform 6">
            <a:extLst>
              <a:ext uri="{FF2B5EF4-FFF2-40B4-BE49-F238E27FC236}">
                <a16:creationId xmlns:a16="http://schemas.microsoft.com/office/drawing/2014/main" id="{3D2606A7-3FE0-1F48-F160-82A6B0810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7" name="Straight Connector 16">
            <a:extLst>
              <a:ext uri="{FF2B5EF4-FFF2-40B4-BE49-F238E27FC236}">
                <a16:creationId xmlns:a16="http://schemas.microsoft.com/office/drawing/2014/main" id="{DB7C8AAC-4D6A-1FEE-5C67-CF1E00B2AC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C162DF0A-634D-93F5-6EC7-71B8A2EB4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AD715127-A87A-689C-E594-078961010293}"/>
              </a:ext>
            </a:extLst>
          </p:cNvPr>
          <p:cNvSpPr>
            <a:spLocks noGrp="1"/>
          </p:cNvSpPr>
          <p:nvPr>
            <p:ph type="title"/>
          </p:nvPr>
        </p:nvSpPr>
        <p:spPr>
          <a:xfrm>
            <a:off x="7879743" y="1104066"/>
            <a:ext cx="3728677" cy="2469128"/>
          </a:xfrm>
        </p:spPr>
        <p:txBody>
          <a:bodyPr vert="horz" lIns="91440" tIns="45720" rIns="91440" bIns="45720" rtlCol="0" anchor="t">
            <a:noAutofit/>
          </a:bodyPr>
          <a:lstStyle/>
          <a:p>
            <a:r>
              <a:rPr lang="en-US" sz="4000" i="1" kern="1200" spc="100" baseline="0" dirty="0">
                <a:solidFill>
                  <a:schemeClr val="tx1">
                    <a:lumMod val="65000"/>
                    <a:lumOff val="35000"/>
                  </a:schemeClr>
                </a:solidFill>
                <a:latin typeface="+mj-lt"/>
                <a:ea typeface="+mj-ea"/>
                <a:cs typeface="+mj-cs"/>
              </a:rPr>
              <a:t>Natural vs Filtered/Stylized Lighting</a:t>
            </a:r>
          </a:p>
        </p:txBody>
      </p:sp>
      <p:cxnSp>
        <p:nvCxnSpPr>
          <p:cNvPr id="21" name="Straight Connector 20">
            <a:extLst>
              <a:ext uri="{FF2B5EF4-FFF2-40B4-BE49-F238E27FC236}">
                <a16:creationId xmlns:a16="http://schemas.microsoft.com/office/drawing/2014/main" id="{32D12A8B-9460-19C9-3295-28650D318FE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2660" y="1143293"/>
            <a:ext cx="0" cy="57147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Freeform 6">
            <a:extLst>
              <a:ext uri="{FF2B5EF4-FFF2-40B4-BE49-F238E27FC236}">
                <a16:creationId xmlns:a16="http://schemas.microsoft.com/office/drawing/2014/main" id="{0879CE3F-37D9-45C2-2F48-A536BF2E0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12" name="TextBox 11">
            <a:extLst>
              <a:ext uri="{FF2B5EF4-FFF2-40B4-BE49-F238E27FC236}">
                <a16:creationId xmlns:a16="http://schemas.microsoft.com/office/drawing/2014/main" id="{07370D9F-AE8E-91F0-C23B-5503C7E2C14D}"/>
              </a:ext>
            </a:extLst>
          </p:cNvPr>
          <p:cNvSpPr txBox="1"/>
          <p:nvPr/>
        </p:nvSpPr>
        <p:spPr>
          <a:xfrm>
            <a:off x="7926281" y="3074031"/>
            <a:ext cx="3464109" cy="2831544"/>
          </a:xfrm>
          <a:prstGeom prst="rect">
            <a:avLst/>
          </a:prstGeom>
          <a:noFill/>
        </p:spPr>
        <p:txBody>
          <a:bodyPr wrap="square" rtlCol="0">
            <a:spAutoFit/>
          </a:bodyPr>
          <a:lstStyle/>
          <a:p>
            <a:r>
              <a:rPr lang="en-GB" sz="2000" dirty="0">
                <a:solidFill>
                  <a:schemeClr val="tx1">
                    <a:lumMod val="65000"/>
                    <a:lumOff val="35000"/>
                  </a:schemeClr>
                </a:solidFill>
              </a:rPr>
              <a:t>Natural lighting is more objective because it shows a scene as it truly appeared. Filtered or stylized lighting introduces subjectivity by creating a mood or atmosphere, telling the viewer how to feel.</a:t>
            </a:r>
          </a:p>
          <a:p>
            <a:endParaRPr lang="en-US" dirty="0"/>
          </a:p>
        </p:txBody>
      </p:sp>
      <p:pic>
        <p:nvPicPr>
          <p:cNvPr id="11" name="Picture 10" descr="A person holding a person in his arms&#10;&#10;AI-generated content may be incorrect.">
            <a:extLst>
              <a:ext uri="{FF2B5EF4-FFF2-40B4-BE49-F238E27FC236}">
                <a16:creationId xmlns:a16="http://schemas.microsoft.com/office/drawing/2014/main" id="{02FFA237-F68A-D3E4-4E2E-F2D6EF57E06E}"/>
              </a:ext>
            </a:extLst>
          </p:cNvPr>
          <p:cNvPicPr>
            <a:picLocks noChangeAspect="1"/>
          </p:cNvPicPr>
          <p:nvPr/>
        </p:nvPicPr>
        <p:blipFill>
          <a:blip r:embed="rId3"/>
          <a:stretch>
            <a:fillRect/>
          </a:stretch>
        </p:blipFill>
        <p:spPr>
          <a:xfrm>
            <a:off x="238281" y="224853"/>
            <a:ext cx="3087974" cy="4631961"/>
          </a:xfrm>
          <a:prstGeom prst="rect">
            <a:avLst/>
          </a:prstGeom>
        </p:spPr>
      </p:pic>
      <p:pic>
        <p:nvPicPr>
          <p:cNvPr id="8" name="Picture 7" descr="A person and person sitting on a rock&#10;&#10;AI-generated content may be incorrect.">
            <a:extLst>
              <a:ext uri="{FF2B5EF4-FFF2-40B4-BE49-F238E27FC236}">
                <a16:creationId xmlns:a16="http://schemas.microsoft.com/office/drawing/2014/main" id="{5C203642-6E49-7E70-5AE2-69DCA3CBA144}"/>
              </a:ext>
            </a:extLst>
          </p:cNvPr>
          <p:cNvPicPr>
            <a:picLocks noChangeAspect="1"/>
          </p:cNvPicPr>
          <p:nvPr/>
        </p:nvPicPr>
        <p:blipFill>
          <a:blip r:embed="rId4"/>
          <a:stretch>
            <a:fillRect/>
          </a:stretch>
        </p:blipFill>
        <p:spPr>
          <a:xfrm>
            <a:off x="2685728" y="3573194"/>
            <a:ext cx="4499850" cy="2999900"/>
          </a:xfrm>
          <a:prstGeom prst="rect">
            <a:avLst/>
          </a:prstGeom>
        </p:spPr>
      </p:pic>
    </p:spTree>
    <p:extLst>
      <p:ext uri="{BB962C8B-B14F-4D97-AF65-F5344CB8AC3E}">
        <p14:creationId xmlns:p14="http://schemas.microsoft.com/office/powerpoint/2010/main" val="2084447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a:extLst>
            <a:ext uri="{FF2B5EF4-FFF2-40B4-BE49-F238E27FC236}">
              <a16:creationId xmlns:a16="http://schemas.microsoft.com/office/drawing/2014/main" id="{EF59B97C-9996-6737-1079-222FF0256AD4}"/>
            </a:ext>
          </a:extLst>
        </p:cNvPr>
        <p:cNvGrpSpPr/>
        <p:nvPr/>
      </p:nvGrpSpPr>
      <p:grpSpPr>
        <a:xfrm>
          <a:off x="0" y="0"/>
          <a:ext cx="0" cy="0"/>
          <a:chOff x="0" y="0"/>
          <a:chExt cx="0" cy="0"/>
        </a:xfrm>
      </p:grpSpPr>
      <p:sp>
        <p:nvSpPr>
          <p:cNvPr id="15" name="Freeform 6">
            <a:extLst>
              <a:ext uri="{FF2B5EF4-FFF2-40B4-BE49-F238E27FC236}">
                <a16:creationId xmlns:a16="http://schemas.microsoft.com/office/drawing/2014/main" id="{9272EF59-5967-307B-F951-4D2AEC08AF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7" name="Straight Connector 16">
            <a:extLst>
              <a:ext uri="{FF2B5EF4-FFF2-40B4-BE49-F238E27FC236}">
                <a16:creationId xmlns:a16="http://schemas.microsoft.com/office/drawing/2014/main" id="{F8EC610B-218A-EBA7-9A1B-04F405CCF0B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3686A305-24B6-4249-56BE-9E8B3125B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5538269-1972-079D-7F6C-97AC92A89790}"/>
              </a:ext>
            </a:extLst>
          </p:cNvPr>
          <p:cNvSpPr>
            <a:spLocks noGrp="1"/>
          </p:cNvSpPr>
          <p:nvPr>
            <p:ph type="title"/>
          </p:nvPr>
        </p:nvSpPr>
        <p:spPr>
          <a:xfrm>
            <a:off x="7879743" y="1104066"/>
            <a:ext cx="3728677" cy="2469128"/>
          </a:xfrm>
        </p:spPr>
        <p:txBody>
          <a:bodyPr vert="horz" lIns="91440" tIns="45720" rIns="91440" bIns="45720" rtlCol="0" anchor="t">
            <a:noAutofit/>
          </a:bodyPr>
          <a:lstStyle/>
          <a:p>
            <a:r>
              <a:rPr lang="en-US" sz="4000" dirty="0">
                <a:solidFill>
                  <a:schemeClr val="tx1">
                    <a:lumMod val="65000"/>
                    <a:lumOff val="35000"/>
                  </a:schemeClr>
                </a:solidFill>
              </a:rPr>
              <a:t>Uncropped </a:t>
            </a:r>
            <a:r>
              <a:rPr lang="en-US" sz="4000" i="1" kern="1200" spc="100" baseline="0" dirty="0">
                <a:solidFill>
                  <a:schemeClr val="tx1">
                    <a:lumMod val="65000"/>
                    <a:lumOff val="35000"/>
                  </a:schemeClr>
                </a:solidFill>
                <a:latin typeface="+mj-lt"/>
                <a:ea typeface="+mj-ea"/>
                <a:cs typeface="+mj-cs"/>
              </a:rPr>
              <a:t>vs Cropped Framing</a:t>
            </a:r>
          </a:p>
        </p:txBody>
      </p:sp>
      <p:cxnSp>
        <p:nvCxnSpPr>
          <p:cNvPr id="21" name="Straight Connector 20">
            <a:extLst>
              <a:ext uri="{FF2B5EF4-FFF2-40B4-BE49-F238E27FC236}">
                <a16:creationId xmlns:a16="http://schemas.microsoft.com/office/drawing/2014/main" id="{0979EE21-3D6E-F2EA-5C92-0E04D919AD7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2660" y="1143293"/>
            <a:ext cx="0" cy="57147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Freeform 6">
            <a:extLst>
              <a:ext uri="{FF2B5EF4-FFF2-40B4-BE49-F238E27FC236}">
                <a16:creationId xmlns:a16="http://schemas.microsoft.com/office/drawing/2014/main" id="{9AB80622-E79B-F8E7-FFD6-743D2CBC03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12" name="TextBox 11">
            <a:extLst>
              <a:ext uri="{FF2B5EF4-FFF2-40B4-BE49-F238E27FC236}">
                <a16:creationId xmlns:a16="http://schemas.microsoft.com/office/drawing/2014/main" id="{0B1E1439-C801-EE8E-E0F1-5DF3E376E5A7}"/>
              </a:ext>
            </a:extLst>
          </p:cNvPr>
          <p:cNvSpPr txBox="1"/>
          <p:nvPr/>
        </p:nvSpPr>
        <p:spPr>
          <a:xfrm>
            <a:off x="7879742" y="2544225"/>
            <a:ext cx="3464109" cy="3416320"/>
          </a:xfrm>
          <a:prstGeom prst="rect">
            <a:avLst/>
          </a:prstGeom>
          <a:noFill/>
        </p:spPr>
        <p:txBody>
          <a:bodyPr wrap="square" rtlCol="0">
            <a:spAutoFit/>
          </a:bodyPr>
          <a:lstStyle/>
          <a:p>
            <a:r>
              <a:rPr lang="en-GB" dirty="0"/>
              <a:t>An uncropped image preserves objectivity by keeping all contextual details in view, allowing the viewer to see and interpret the scene for themselves. Cropping introduces subjectivity because it removes information, directing attention and leading interpretation according to the photographer’s intention.</a:t>
            </a:r>
          </a:p>
          <a:p>
            <a:endParaRPr lang="en-US" dirty="0"/>
          </a:p>
        </p:txBody>
      </p:sp>
      <p:pic>
        <p:nvPicPr>
          <p:cNvPr id="10" name="Picture 9" descr="A person and child standing next to a police officer&#10;&#10;AI-generated content may be incorrect.">
            <a:extLst>
              <a:ext uri="{FF2B5EF4-FFF2-40B4-BE49-F238E27FC236}">
                <a16:creationId xmlns:a16="http://schemas.microsoft.com/office/drawing/2014/main" id="{CFADB6E4-52AE-6B26-853D-E357C270647C}"/>
              </a:ext>
            </a:extLst>
          </p:cNvPr>
          <p:cNvPicPr>
            <a:picLocks noChangeAspect="1"/>
          </p:cNvPicPr>
          <p:nvPr/>
        </p:nvPicPr>
        <p:blipFill>
          <a:blip r:embed="rId3"/>
          <a:stretch>
            <a:fillRect/>
          </a:stretch>
        </p:blipFill>
        <p:spPr>
          <a:xfrm>
            <a:off x="174035" y="146345"/>
            <a:ext cx="4701826" cy="3130474"/>
          </a:xfrm>
          <a:prstGeom prst="rect">
            <a:avLst/>
          </a:prstGeom>
        </p:spPr>
      </p:pic>
      <p:pic>
        <p:nvPicPr>
          <p:cNvPr id="13" name="Picture 12" descr="A child crying in front of a person&#10;&#10;AI-generated content may be incorrect.">
            <a:extLst>
              <a:ext uri="{FF2B5EF4-FFF2-40B4-BE49-F238E27FC236}">
                <a16:creationId xmlns:a16="http://schemas.microsoft.com/office/drawing/2014/main" id="{80EA6DDC-2E97-90CF-2005-E3488B5BF4D5}"/>
              </a:ext>
            </a:extLst>
          </p:cNvPr>
          <p:cNvPicPr>
            <a:picLocks noChangeAspect="1"/>
          </p:cNvPicPr>
          <p:nvPr/>
        </p:nvPicPr>
        <p:blipFill>
          <a:blip r:embed="rId4"/>
          <a:stretch>
            <a:fillRect/>
          </a:stretch>
        </p:blipFill>
        <p:spPr>
          <a:xfrm>
            <a:off x="2235199" y="3377197"/>
            <a:ext cx="5032891" cy="3380425"/>
          </a:xfrm>
          <a:prstGeom prst="rect">
            <a:avLst/>
          </a:prstGeom>
        </p:spPr>
      </p:pic>
    </p:spTree>
    <p:extLst>
      <p:ext uri="{BB962C8B-B14F-4D97-AF65-F5344CB8AC3E}">
        <p14:creationId xmlns:p14="http://schemas.microsoft.com/office/powerpoint/2010/main" val="3195876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160EFA0-7668-ED38-B175-955D6DE0011E}"/>
              </a:ext>
            </a:extLst>
          </p:cNvPr>
          <p:cNvSpPr>
            <a:spLocks noGrp="1"/>
          </p:cNvSpPr>
          <p:nvPr>
            <p:ph type="title"/>
          </p:nvPr>
        </p:nvSpPr>
        <p:spPr>
          <a:xfrm>
            <a:off x="762525" y="931350"/>
            <a:ext cx="10666949" cy="1014984"/>
          </a:xfrm>
        </p:spPr>
        <p:txBody>
          <a:bodyPr/>
          <a:lstStyle/>
          <a:p>
            <a:pPr algn="ctr"/>
            <a:r>
              <a:rPr lang="en-US" dirty="0"/>
              <a:t>Activity: Evaluating Images</a:t>
            </a:r>
          </a:p>
        </p:txBody>
      </p:sp>
      <p:sp>
        <p:nvSpPr>
          <p:cNvPr id="6" name="Text Placeholder 5">
            <a:extLst>
              <a:ext uri="{FF2B5EF4-FFF2-40B4-BE49-F238E27FC236}">
                <a16:creationId xmlns:a16="http://schemas.microsoft.com/office/drawing/2014/main" id="{A8910FF2-0D4F-3EB0-30AC-1687988804F5}"/>
              </a:ext>
            </a:extLst>
          </p:cNvPr>
          <p:cNvSpPr>
            <a:spLocks noGrp="1"/>
          </p:cNvSpPr>
          <p:nvPr>
            <p:ph type="body" idx="1"/>
          </p:nvPr>
        </p:nvSpPr>
        <p:spPr>
          <a:xfrm>
            <a:off x="758951" y="2079435"/>
            <a:ext cx="10916375" cy="3992181"/>
          </a:xfrm>
        </p:spPr>
        <p:txBody>
          <a:bodyPr>
            <a:normAutofit fontScale="92500"/>
          </a:bodyPr>
          <a:lstStyle/>
          <a:p>
            <a:pPr>
              <a:lnSpc>
                <a:spcPct val="130000"/>
              </a:lnSpc>
            </a:pPr>
            <a:r>
              <a:rPr lang="en-GB" sz="2400" dirty="0"/>
              <a:t>The following slides will present some examples of contemporary photojournalism. Look at the images one by one and ask whether the photographer has maintained objectivity or leaned towards making a subjective image. Discuss how the photographer’s choices (such as angle, framing, distance, or lighting) influence the image. Remember – photography exists on a spectrum of objectivity-subjectivity. No photograph is 100% objective, so look for small decisions in the photographer’s position or even timing. Then explain your conclusion: does the image feel like a neutral document of reality or is it leading your interpretation or emotional response? </a:t>
            </a:r>
          </a:p>
          <a:p>
            <a:endParaRPr lang="en-US" dirty="0"/>
          </a:p>
        </p:txBody>
      </p:sp>
    </p:spTree>
    <p:extLst>
      <p:ext uri="{BB962C8B-B14F-4D97-AF65-F5344CB8AC3E}">
        <p14:creationId xmlns:p14="http://schemas.microsoft.com/office/powerpoint/2010/main" val="1075513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waving in front of a crowd of people&#10;&#10;AI-generated content may be incorrect.">
            <a:extLst>
              <a:ext uri="{FF2B5EF4-FFF2-40B4-BE49-F238E27FC236}">
                <a16:creationId xmlns:a16="http://schemas.microsoft.com/office/drawing/2014/main" id="{5ADDF678-A566-9FE5-956A-B9C5C40A9241}"/>
              </a:ext>
            </a:extLst>
          </p:cNvPr>
          <p:cNvPicPr>
            <a:picLocks noChangeAspect="1"/>
          </p:cNvPicPr>
          <p:nvPr/>
        </p:nvPicPr>
        <p:blipFill>
          <a:blip r:embed="rId3"/>
          <a:stretch>
            <a:fillRect/>
          </a:stretch>
        </p:blipFill>
        <p:spPr>
          <a:xfrm>
            <a:off x="2336233" y="764275"/>
            <a:ext cx="7519534" cy="5019289"/>
          </a:xfrm>
          <a:prstGeom prst="rect">
            <a:avLst/>
          </a:prstGeom>
        </p:spPr>
      </p:pic>
      <p:sp>
        <p:nvSpPr>
          <p:cNvPr id="13"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 name="TextBox 5">
            <a:extLst>
              <a:ext uri="{FF2B5EF4-FFF2-40B4-BE49-F238E27FC236}">
                <a16:creationId xmlns:a16="http://schemas.microsoft.com/office/drawing/2014/main" id="{2ECDC23E-2242-4DE1-8E58-ED8FD9769A89}"/>
              </a:ext>
            </a:extLst>
          </p:cNvPr>
          <p:cNvSpPr txBox="1"/>
          <p:nvPr/>
        </p:nvSpPr>
        <p:spPr>
          <a:xfrm>
            <a:off x="3534032" y="5893057"/>
            <a:ext cx="6321735" cy="600164"/>
          </a:xfrm>
          <a:prstGeom prst="rect">
            <a:avLst/>
          </a:prstGeom>
          <a:noFill/>
        </p:spPr>
        <p:txBody>
          <a:bodyPr wrap="square" rtlCol="0">
            <a:spAutoFit/>
          </a:bodyPr>
          <a:lstStyle/>
          <a:p>
            <a:pPr algn="r"/>
            <a:r>
              <a:rPr lang="en-GB" sz="1100" dirty="0"/>
              <a:t>U.S. Senate candidate Rep. Beto O'Rourke pumps his fist for a cheering crowd before departing a campaign rally at the Alamo City Music Hall in San Antonio, Texas on November 4, 2018. Photo by Chip Somodevilla/Getty Image.</a:t>
            </a:r>
            <a:endParaRPr lang="en-US" sz="1000" dirty="0">
              <a:solidFill>
                <a:schemeClr val="tx1">
                  <a:lumMod val="65000"/>
                  <a:lumOff val="35000"/>
                </a:schemeClr>
              </a:solidFill>
            </a:endParaRPr>
          </a:p>
        </p:txBody>
      </p:sp>
    </p:spTree>
    <p:extLst>
      <p:ext uri="{BB962C8B-B14F-4D97-AF65-F5344CB8AC3E}">
        <p14:creationId xmlns:p14="http://schemas.microsoft.com/office/powerpoint/2010/main" val="902351447"/>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people standing around a table&#10;&#10;AI-generated content may be incorrect.">
            <a:extLst>
              <a:ext uri="{FF2B5EF4-FFF2-40B4-BE49-F238E27FC236}">
                <a16:creationId xmlns:a16="http://schemas.microsoft.com/office/drawing/2014/main" id="{1D92F165-45E4-21B4-EAD2-846053F7EF21}"/>
              </a:ext>
            </a:extLst>
          </p:cNvPr>
          <p:cNvPicPr>
            <a:picLocks noChangeAspect="1"/>
          </p:cNvPicPr>
          <p:nvPr/>
        </p:nvPicPr>
        <p:blipFill>
          <a:blip r:embed="rId3"/>
          <a:stretch>
            <a:fillRect/>
          </a:stretch>
        </p:blipFill>
        <p:spPr>
          <a:xfrm>
            <a:off x="2336233" y="764275"/>
            <a:ext cx="7519534" cy="5019289"/>
          </a:xfrm>
          <a:prstGeom prst="rect">
            <a:avLst/>
          </a:prstGeom>
        </p:spPr>
      </p:pic>
      <p:sp>
        <p:nvSpPr>
          <p:cNvPr id="10"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 name="TextBox 5">
            <a:extLst>
              <a:ext uri="{FF2B5EF4-FFF2-40B4-BE49-F238E27FC236}">
                <a16:creationId xmlns:a16="http://schemas.microsoft.com/office/drawing/2014/main" id="{34EE1098-9EAE-466B-66ED-554B0C8768A5}"/>
              </a:ext>
            </a:extLst>
          </p:cNvPr>
          <p:cNvSpPr txBox="1"/>
          <p:nvPr/>
        </p:nvSpPr>
        <p:spPr>
          <a:xfrm>
            <a:off x="3076831" y="5878281"/>
            <a:ext cx="6778935" cy="430887"/>
          </a:xfrm>
          <a:prstGeom prst="rect">
            <a:avLst/>
          </a:prstGeom>
          <a:noFill/>
        </p:spPr>
        <p:txBody>
          <a:bodyPr wrap="square" rtlCol="0">
            <a:spAutoFit/>
          </a:bodyPr>
          <a:lstStyle/>
          <a:p>
            <a:pPr algn="r"/>
            <a:r>
              <a:rPr lang="en-GB" sz="1100" dirty="0"/>
              <a:t>German Chancellor Angela Merkel deliberates with US president Donald Trump on the second day of the G7 summit on June 9, 2018 in Charlevoix, Canada. Photo by Jesco Denzel /</a:t>
            </a:r>
            <a:r>
              <a:rPr lang="en-GB" sz="1100" dirty="0" err="1"/>
              <a:t>Bundesregierung</a:t>
            </a:r>
            <a:r>
              <a:rPr lang="en-GB" sz="1100" dirty="0"/>
              <a:t>.</a:t>
            </a:r>
            <a:endParaRPr lang="en-US" sz="800" dirty="0"/>
          </a:p>
        </p:txBody>
      </p:sp>
    </p:spTree>
    <p:extLst>
      <p:ext uri="{BB962C8B-B14F-4D97-AF65-F5344CB8AC3E}">
        <p14:creationId xmlns:p14="http://schemas.microsoft.com/office/powerpoint/2010/main" val="3559416585"/>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breastfeeding a baby&#10;&#10;AI-generated content may be incorrect.">
            <a:extLst>
              <a:ext uri="{FF2B5EF4-FFF2-40B4-BE49-F238E27FC236}">
                <a16:creationId xmlns:a16="http://schemas.microsoft.com/office/drawing/2014/main" id="{F648F90C-4840-EDD7-476C-7E61AA488D95}"/>
              </a:ext>
            </a:extLst>
          </p:cNvPr>
          <p:cNvPicPr>
            <a:picLocks noChangeAspect="1"/>
          </p:cNvPicPr>
          <p:nvPr/>
        </p:nvPicPr>
        <p:blipFill>
          <a:blip r:embed="rId3"/>
          <a:stretch>
            <a:fillRect/>
          </a:stretch>
        </p:blipFill>
        <p:spPr>
          <a:xfrm>
            <a:off x="2336233" y="764275"/>
            <a:ext cx="7519534" cy="5019289"/>
          </a:xfrm>
          <a:prstGeom prst="rect">
            <a:avLst/>
          </a:prstGeom>
        </p:spPr>
      </p:pic>
      <p:sp>
        <p:nvSpPr>
          <p:cNvPr id="10"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 name="TextBox 3">
            <a:extLst>
              <a:ext uri="{FF2B5EF4-FFF2-40B4-BE49-F238E27FC236}">
                <a16:creationId xmlns:a16="http://schemas.microsoft.com/office/drawing/2014/main" id="{4D7629B6-9766-E37B-B397-90E85D75C516}"/>
              </a:ext>
            </a:extLst>
          </p:cNvPr>
          <p:cNvSpPr txBox="1"/>
          <p:nvPr/>
        </p:nvSpPr>
        <p:spPr>
          <a:xfrm>
            <a:off x="2990336" y="5893057"/>
            <a:ext cx="6865432" cy="600164"/>
          </a:xfrm>
          <a:prstGeom prst="rect">
            <a:avLst/>
          </a:prstGeom>
          <a:noFill/>
        </p:spPr>
        <p:txBody>
          <a:bodyPr wrap="square" rtlCol="0">
            <a:spAutoFit/>
          </a:bodyPr>
          <a:lstStyle/>
          <a:p>
            <a:pPr algn="r"/>
            <a:r>
              <a:rPr lang="en-GB" sz="1100" dirty="0"/>
              <a:t>Antima Kumari helps her brother-in-law Sikandar Chaudhary hold his son close with the Kangaroo Mother Care (KMC), a skin-to-skin contact to promote bonding and well-being, at home in Gurugram, Aug. 8, 2025. (AP Photo/Manish Swarup)</a:t>
            </a:r>
            <a:endParaRPr lang="en-GB" sz="1000" dirty="0"/>
          </a:p>
        </p:txBody>
      </p:sp>
    </p:spTree>
    <p:extLst>
      <p:ext uri="{BB962C8B-B14F-4D97-AF65-F5344CB8AC3E}">
        <p14:creationId xmlns:p14="http://schemas.microsoft.com/office/powerpoint/2010/main" val="1461218678"/>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70F2456-688D-5B85-37DA-B8CC7F90E995}"/>
              </a:ext>
            </a:extLst>
          </p:cNvPr>
          <p:cNvPicPr>
            <a:picLocks noChangeAspect="1"/>
          </p:cNvPicPr>
          <p:nvPr/>
        </p:nvPicPr>
        <p:blipFill>
          <a:blip r:embed="rId3"/>
          <a:srcRect/>
          <a:stretch/>
        </p:blipFill>
        <p:spPr>
          <a:xfrm>
            <a:off x="2336232" y="766486"/>
            <a:ext cx="7519536" cy="5014867"/>
          </a:xfrm>
          <a:prstGeom prst="rect">
            <a:avLst/>
          </a:prstGeom>
        </p:spPr>
      </p:pic>
      <p:sp>
        <p:nvSpPr>
          <p:cNvPr id="12"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 name="TextBox 5">
            <a:extLst>
              <a:ext uri="{FF2B5EF4-FFF2-40B4-BE49-F238E27FC236}">
                <a16:creationId xmlns:a16="http://schemas.microsoft.com/office/drawing/2014/main" id="{3C1B002D-70D1-B2F6-71B5-10034558A865}"/>
              </a:ext>
            </a:extLst>
          </p:cNvPr>
          <p:cNvSpPr txBox="1"/>
          <p:nvPr/>
        </p:nvSpPr>
        <p:spPr>
          <a:xfrm>
            <a:off x="3864077" y="5864050"/>
            <a:ext cx="5991691" cy="461665"/>
          </a:xfrm>
          <a:prstGeom prst="rect">
            <a:avLst/>
          </a:prstGeom>
          <a:noFill/>
        </p:spPr>
        <p:txBody>
          <a:bodyPr wrap="square" rtlCol="0">
            <a:spAutoFit/>
          </a:bodyPr>
          <a:lstStyle/>
          <a:p>
            <a:pPr algn="r"/>
            <a:r>
              <a:rPr lang="en-GB" sz="1200" dirty="0"/>
              <a:t>A porter carries a load on his back in Istanbul, Turkey, Wednesday, Sept. 24, 2025. (AP Photo/Emrah Gurel)</a:t>
            </a:r>
            <a:endParaRPr lang="en-US" sz="1050" dirty="0"/>
          </a:p>
        </p:txBody>
      </p:sp>
    </p:spTree>
    <p:extLst>
      <p:ext uri="{BB962C8B-B14F-4D97-AF65-F5344CB8AC3E}">
        <p14:creationId xmlns:p14="http://schemas.microsoft.com/office/powerpoint/2010/main" val="3929696225"/>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people on a boat&#10;&#10;AI-generated content may be incorrect.">
            <a:extLst>
              <a:ext uri="{FF2B5EF4-FFF2-40B4-BE49-F238E27FC236}">
                <a16:creationId xmlns:a16="http://schemas.microsoft.com/office/drawing/2014/main" id="{E2A614FA-8AE5-F783-B0BE-201C8A691B90}"/>
              </a:ext>
            </a:extLst>
          </p:cNvPr>
          <p:cNvPicPr>
            <a:picLocks noChangeAspect="1"/>
          </p:cNvPicPr>
          <p:nvPr/>
        </p:nvPicPr>
        <p:blipFill>
          <a:blip r:embed="rId3"/>
          <a:stretch>
            <a:fillRect/>
          </a:stretch>
        </p:blipFill>
        <p:spPr>
          <a:xfrm>
            <a:off x="2336233" y="764275"/>
            <a:ext cx="7519534" cy="5019289"/>
          </a:xfrm>
          <a:prstGeom prst="rect">
            <a:avLst/>
          </a:prstGeom>
        </p:spPr>
      </p:pic>
      <p:sp>
        <p:nvSpPr>
          <p:cNvPr id="10"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 name="TextBox 3">
            <a:extLst>
              <a:ext uri="{FF2B5EF4-FFF2-40B4-BE49-F238E27FC236}">
                <a16:creationId xmlns:a16="http://schemas.microsoft.com/office/drawing/2014/main" id="{75DFD0D8-F004-09A6-C4D7-A7501AA1B2CD}"/>
              </a:ext>
            </a:extLst>
          </p:cNvPr>
          <p:cNvSpPr txBox="1"/>
          <p:nvPr/>
        </p:nvSpPr>
        <p:spPr>
          <a:xfrm>
            <a:off x="2570205" y="5901509"/>
            <a:ext cx="7285562" cy="600164"/>
          </a:xfrm>
          <a:prstGeom prst="rect">
            <a:avLst/>
          </a:prstGeom>
          <a:noFill/>
        </p:spPr>
        <p:txBody>
          <a:bodyPr wrap="square" rtlCol="0">
            <a:spAutoFit/>
          </a:bodyPr>
          <a:lstStyle/>
          <a:p>
            <a:pPr algn="r"/>
            <a:r>
              <a:rPr lang="en-GB" sz="1100" dirty="0"/>
              <a:t>Venezuelan Mariela Gomez holds her son Mathias as they boat to shore after arriving on a larger cargo vessel in Jaque, on Panama’s Pacific coast, Thursday, Sept. 18, 2025, during their journey south after giving up on reaching the United States. (AP Photo/Matias Delacroix)</a:t>
            </a:r>
            <a:endParaRPr lang="en-US" sz="1100" dirty="0"/>
          </a:p>
        </p:txBody>
      </p:sp>
    </p:spTree>
    <p:extLst>
      <p:ext uri="{BB962C8B-B14F-4D97-AF65-F5344CB8AC3E}">
        <p14:creationId xmlns:p14="http://schemas.microsoft.com/office/powerpoint/2010/main" val="342679887"/>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people protesting&#10;&#10;AI-generated content may be incorrect.">
            <a:extLst>
              <a:ext uri="{FF2B5EF4-FFF2-40B4-BE49-F238E27FC236}">
                <a16:creationId xmlns:a16="http://schemas.microsoft.com/office/drawing/2014/main" id="{87A27A8B-F451-6A5F-58C9-49F01EF7F4BE}"/>
              </a:ext>
            </a:extLst>
          </p:cNvPr>
          <p:cNvPicPr>
            <a:picLocks noChangeAspect="1"/>
          </p:cNvPicPr>
          <p:nvPr/>
        </p:nvPicPr>
        <p:blipFill>
          <a:blip r:embed="rId3"/>
          <a:stretch>
            <a:fillRect/>
          </a:stretch>
        </p:blipFill>
        <p:spPr>
          <a:xfrm>
            <a:off x="2336233" y="764275"/>
            <a:ext cx="7519534" cy="5019289"/>
          </a:xfrm>
          <a:prstGeom prst="rect">
            <a:avLst/>
          </a:prstGeom>
        </p:spPr>
      </p:pic>
      <p:sp>
        <p:nvSpPr>
          <p:cNvPr id="19"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 name="TextBox 4">
            <a:extLst>
              <a:ext uri="{FF2B5EF4-FFF2-40B4-BE49-F238E27FC236}">
                <a16:creationId xmlns:a16="http://schemas.microsoft.com/office/drawing/2014/main" id="{F88E4480-31FC-CC9E-FD22-84F99C2DDCEE}"/>
              </a:ext>
            </a:extLst>
          </p:cNvPr>
          <p:cNvSpPr txBox="1"/>
          <p:nvPr/>
        </p:nvSpPr>
        <p:spPr>
          <a:xfrm>
            <a:off x="2371938" y="5889894"/>
            <a:ext cx="7483829" cy="430887"/>
          </a:xfrm>
          <a:prstGeom prst="rect">
            <a:avLst/>
          </a:prstGeom>
          <a:noFill/>
        </p:spPr>
        <p:txBody>
          <a:bodyPr wrap="square" rtlCol="0">
            <a:spAutoFit/>
          </a:bodyPr>
          <a:lstStyle/>
          <a:p>
            <a:pPr algn="r"/>
            <a:r>
              <a:rPr lang="en-GB" sz="1100" dirty="0"/>
              <a:t>Retiree Olga Beatriz Gonzales, 79, chants anti-government slogans during a weekly protest for better pensions outside Congress in Buenos Aires, Argentina, Friday, April 4, 2025. (AP Photo/Rodrigo Abd)</a:t>
            </a:r>
            <a:endParaRPr lang="en-US" sz="1100" dirty="0"/>
          </a:p>
        </p:txBody>
      </p:sp>
    </p:spTree>
    <p:extLst>
      <p:ext uri="{BB962C8B-B14F-4D97-AF65-F5344CB8AC3E}">
        <p14:creationId xmlns:p14="http://schemas.microsoft.com/office/powerpoint/2010/main" val="3540114771"/>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amels in a desert&#10;&#10;AI-generated content may be incorrect.">
            <a:extLst>
              <a:ext uri="{FF2B5EF4-FFF2-40B4-BE49-F238E27FC236}">
                <a16:creationId xmlns:a16="http://schemas.microsoft.com/office/drawing/2014/main" id="{F43B2FB6-C81C-D827-4BBB-054A907AD459}"/>
              </a:ext>
            </a:extLst>
          </p:cNvPr>
          <p:cNvPicPr>
            <a:picLocks noChangeAspect="1"/>
          </p:cNvPicPr>
          <p:nvPr/>
        </p:nvPicPr>
        <p:blipFill>
          <a:blip r:embed="rId3"/>
          <a:stretch>
            <a:fillRect/>
          </a:stretch>
        </p:blipFill>
        <p:spPr>
          <a:xfrm>
            <a:off x="2336233" y="764275"/>
            <a:ext cx="7519534" cy="5019289"/>
          </a:xfrm>
          <a:prstGeom prst="rect">
            <a:avLst/>
          </a:prstGeom>
        </p:spPr>
      </p:pic>
      <p:sp>
        <p:nvSpPr>
          <p:cNvPr id="10"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 name="TextBox 3">
            <a:extLst>
              <a:ext uri="{FF2B5EF4-FFF2-40B4-BE49-F238E27FC236}">
                <a16:creationId xmlns:a16="http://schemas.microsoft.com/office/drawing/2014/main" id="{044E61A7-EDE6-0112-1EC2-B9AFB7387676}"/>
              </a:ext>
            </a:extLst>
          </p:cNvPr>
          <p:cNvSpPr txBox="1"/>
          <p:nvPr/>
        </p:nvSpPr>
        <p:spPr>
          <a:xfrm>
            <a:off x="2458995" y="5873115"/>
            <a:ext cx="7396772" cy="984885"/>
          </a:xfrm>
          <a:prstGeom prst="rect">
            <a:avLst/>
          </a:prstGeom>
          <a:noFill/>
        </p:spPr>
        <p:txBody>
          <a:bodyPr wrap="square" rtlCol="0">
            <a:spAutoFit/>
          </a:bodyPr>
          <a:lstStyle/>
          <a:p>
            <a:pPr algn="r"/>
            <a:r>
              <a:rPr lang="en-GB" sz="1100" dirty="0"/>
              <a:t>Donkeys walk past a tent occupied by two women who were attacked and assaulted by Africa Corps in Mali in </a:t>
            </a:r>
            <a:r>
              <a:rPr lang="en-GB" sz="1100" dirty="0" err="1"/>
              <a:t>Douankara</a:t>
            </a:r>
            <a:r>
              <a:rPr lang="en-GB" sz="1100" dirty="0"/>
              <a:t>, </a:t>
            </a:r>
            <a:r>
              <a:rPr lang="en-GB" sz="1100" dirty="0" err="1"/>
              <a:t>Hodh</a:t>
            </a:r>
            <a:r>
              <a:rPr lang="en-GB" sz="1100" dirty="0"/>
              <a:t> El </a:t>
            </a:r>
            <a:r>
              <a:rPr lang="en-GB" sz="1100" dirty="0" err="1"/>
              <a:t>Chargui</a:t>
            </a:r>
            <a:r>
              <a:rPr lang="en-GB" sz="1100" dirty="0"/>
              <a:t> Region, Mauritania, Nov. 6, 2025. (AP Photo/Caitlin Kelly)</a:t>
            </a:r>
          </a:p>
          <a:p>
            <a:br>
              <a:rPr lang="en-GB" dirty="0"/>
            </a:br>
            <a:endParaRPr lang="en-US" dirty="0"/>
          </a:p>
        </p:txBody>
      </p:sp>
    </p:spTree>
    <p:extLst>
      <p:ext uri="{BB962C8B-B14F-4D97-AF65-F5344CB8AC3E}">
        <p14:creationId xmlns:p14="http://schemas.microsoft.com/office/powerpoint/2010/main" val="2258368840"/>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kids running on a trail&#10;&#10;AI-generated content may be incorrect.">
            <a:extLst>
              <a:ext uri="{FF2B5EF4-FFF2-40B4-BE49-F238E27FC236}">
                <a16:creationId xmlns:a16="http://schemas.microsoft.com/office/drawing/2014/main" id="{AB99D681-3238-4393-5157-2152BC237DC6}"/>
              </a:ext>
            </a:extLst>
          </p:cNvPr>
          <p:cNvPicPr>
            <a:picLocks noChangeAspect="1"/>
          </p:cNvPicPr>
          <p:nvPr/>
        </p:nvPicPr>
        <p:blipFill>
          <a:blip r:embed="rId2"/>
          <a:stretch>
            <a:fillRect/>
          </a:stretch>
        </p:blipFill>
        <p:spPr>
          <a:xfrm>
            <a:off x="2336233" y="764275"/>
            <a:ext cx="7519534" cy="5019289"/>
          </a:xfrm>
          <a:prstGeom prst="rect">
            <a:avLst/>
          </a:prstGeom>
        </p:spPr>
      </p:pic>
      <p:sp>
        <p:nvSpPr>
          <p:cNvPr id="10"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 name="TextBox 3">
            <a:extLst>
              <a:ext uri="{FF2B5EF4-FFF2-40B4-BE49-F238E27FC236}">
                <a16:creationId xmlns:a16="http://schemas.microsoft.com/office/drawing/2014/main" id="{BC8C315A-5494-5001-0DAB-6142526C53BF}"/>
              </a:ext>
            </a:extLst>
          </p:cNvPr>
          <p:cNvSpPr txBox="1"/>
          <p:nvPr/>
        </p:nvSpPr>
        <p:spPr>
          <a:xfrm>
            <a:off x="2965622" y="5893057"/>
            <a:ext cx="6890145" cy="600164"/>
          </a:xfrm>
          <a:prstGeom prst="rect">
            <a:avLst/>
          </a:prstGeom>
          <a:noFill/>
        </p:spPr>
        <p:txBody>
          <a:bodyPr wrap="square" rtlCol="0">
            <a:spAutoFit/>
          </a:bodyPr>
          <a:lstStyle/>
          <a:p>
            <a:pPr algn="r"/>
            <a:r>
              <a:rPr lang="en-GB" sz="1100" dirty="0"/>
              <a:t>Dylan Aristy Mota, 12, left, of New York City, who has lupus, runs with fellow campers to hoist another boy into the air during an activity at the Frost Valley YMCA sleepaway camp in </a:t>
            </a:r>
            <a:r>
              <a:rPr lang="en-GB" sz="1100" dirty="0" err="1"/>
              <a:t>Claryville</a:t>
            </a:r>
            <a:r>
              <a:rPr lang="en-GB" sz="1100" dirty="0"/>
              <a:t>, N.Y., Wednesday, July 30, 2025. (AP Photo/Matt Rourke)</a:t>
            </a:r>
            <a:endParaRPr lang="en-US" sz="1100" dirty="0"/>
          </a:p>
        </p:txBody>
      </p:sp>
    </p:spTree>
    <p:extLst>
      <p:ext uri="{BB962C8B-B14F-4D97-AF65-F5344CB8AC3E}">
        <p14:creationId xmlns:p14="http://schemas.microsoft.com/office/powerpoint/2010/main" val="3834633485"/>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herd of sheep in the mountains&#10;&#10;AI-generated content may be incorrect.">
            <a:extLst>
              <a:ext uri="{FF2B5EF4-FFF2-40B4-BE49-F238E27FC236}">
                <a16:creationId xmlns:a16="http://schemas.microsoft.com/office/drawing/2014/main" id="{C67F3669-DED2-D7B7-5446-848197B43118}"/>
              </a:ext>
            </a:extLst>
          </p:cNvPr>
          <p:cNvPicPr>
            <a:picLocks noChangeAspect="1"/>
          </p:cNvPicPr>
          <p:nvPr/>
        </p:nvPicPr>
        <p:blipFill>
          <a:blip r:embed="rId2"/>
          <a:stretch>
            <a:fillRect/>
          </a:stretch>
        </p:blipFill>
        <p:spPr>
          <a:xfrm>
            <a:off x="2322098" y="764275"/>
            <a:ext cx="7547803" cy="5019289"/>
          </a:xfrm>
          <a:prstGeom prst="rect">
            <a:avLst/>
          </a:prstGeom>
        </p:spPr>
      </p:pic>
      <p:sp>
        <p:nvSpPr>
          <p:cNvPr id="10"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 name="TextBox 3">
            <a:extLst>
              <a:ext uri="{FF2B5EF4-FFF2-40B4-BE49-F238E27FC236}">
                <a16:creationId xmlns:a16="http://schemas.microsoft.com/office/drawing/2014/main" id="{483BB0A1-B8B3-B6A2-AC54-39089998D3D9}"/>
              </a:ext>
            </a:extLst>
          </p:cNvPr>
          <p:cNvSpPr txBox="1"/>
          <p:nvPr/>
        </p:nvSpPr>
        <p:spPr>
          <a:xfrm>
            <a:off x="3039761" y="5889894"/>
            <a:ext cx="6788951" cy="430887"/>
          </a:xfrm>
          <a:prstGeom prst="rect">
            <a:avLst/>
          </a:prstGeom>
          <a:noFill/>
        </p:spPr>
        <p:txBody>
          <a:bodyPr wrap="square" rtlCol="0">
            <a:spAutoFit/>
          </a:bodyPr>
          <a:lstStyle/>
          <a:p>
            <a:pPr algn="r"/>
            <a:r>
              <a:rPr lang="en-GB" sz="1100" dirty="0"/>
              <a:t>Shepherds return home at the end of the day with their flock in the mountains of Ha </a:t>
            </a:r>
            <a:r>
              <a:rPr lang="en-GB" sz="1100" dirty="0" err="1"/>
              <a:t>Lejone</a:t>
            </a:r>
            <a:r>
              <a:rPr lang="en-GB" sz="1100" dirty="0"/>
              <a:t>, Lesotho, July 14, 2025. (AP Photo/Bram Janssen, File)</a:t>
            </a:r>
            <a:endParaRPr lang="en-US" sz="1100" dirty="0"/>
          </a:p>
        </p:txBody>
      </p:sp>
    </p:spTree>
    <p:extLst>
      <p:ext uri="{BB962C8B-B14F-4D97-AF65-F5344CB8AC3E}">
        <p14:creationId xmlns:p14="http://schemas.microsoft.com/office/powerpoint/2010/main" val="814946562"/>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CC6E86-7C37-4FD2-AF0B-C9BDDBC2B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up of a person holding a cellphone&#10;&#10;AI-generated content may be incorrect.">
            <a:extLst>
              <a:ext uri="{FF2B5EF4-FFF2-40B4-BE49-F238E27FC236}">
                <a16:creationId xmlns:a16="http://schemas.microsoft.com/office/drawing/2014/main" id="{C8195C43-0FBE-C94A-41A8-668EC02D50CD}"/>
              </a:ext>
            </a:extLst>
          </p:cNvPr>
          <p:cNvPicPr>
            <a:picLocks noChangeAspect="1"/>
          </p:cNvPicPr>
          <p:nvPr/>
        </p:nvPicPr>
        <p:blipFill>
          <a:blip r:embed="rId2"/>
          <a:stretch>
            <a:fillRect/>
          </a:stretch>
        </p:blipFill>
        <p:spPr>
          <a:xfrm>
            <a:off x="2336233" y="764275"/>
            <a:ext cx="7519534" cy="5019289"/>
          </a:xfrm>
          <a:prstGeom prst="rect">
            <a:avLst/>
          </a:prstGeom>
        </p:spPr>
      </p:pic>
      <p:sp>
        <p:nvSpPr>
          <p:cNvPr id="10" name="Freeform 6">
            <a:extLst>
              <a:ext uri="{FF2B5EF4-FFF2-40B4-BE49-F238E27FC236}">
                <a16:creationId xmlns:a16="http://schemas.microsoft.com/office/drawing/2014/main" id="{38C2FC07-A260-43C5-ABA2-A9DD5D5A8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 name="TextBox 3">
            <a:extLst>
              <a:ext uri="{FF2B5EF4-FFF2-40B4-BE49-F238E27FC236}">
                <a16:creationId xmlns:a16="http://schemas.microsoft.com/office/drawing/2014/main" id="{B056B23B-B3DF-AB8A-3975-420217E9BB13}"/>
              </a:ext>
            </a:extLst>
          </p:cNvPr>
          <p:cNvSpPr txBox="1"/>
          <p:nvPr/>
        </p:nvSpPr>
        <p:spPr>
          <a:xfrm>
            <a:off x="2570204" y="5893057"/>
            <a:ext cx="7218003" cy="430887"/>
          </a:xfrm>
          <a:prstGeom prst="rect">
            <a:avLst/>
          </a:prstGeom>
          <a:noFill/>
        </p:spPr>
        <p:txBody>
          <a:bodyPr wrap="square" rtlCol="0">
            <a:spAutoFit/>
          </a:bodyPr>
          <a:lstStyle/>
          <a:p>
            <a:pPr algn="r"/>
            <a:r>
              <a:rPr lang="en-GB" sz="1100" dirty="0" err="1"/>
              <a:t>Detamisse</a:t>
            </a:r>
            <a:r>
              <a:rPr lang="en-GB" sz="1100" dirty="0"/>
              <a:t> Janvier, 20, reacts as she talks about the circumstances that led her to flee Haiti and seek asylum in the U.S., in Orlando, Fla., Friday, Aug. 22, 2025. (AP Photo/Rebecca Blackwell)</a:t>
            </a:r>
            <a:endParaRPr lang="en-US" sz="1100" dirty="0"/>
          </a:p>
        </p:txBody>
      </p:sp>
    </p:spTree>
    <p:extLst>
      <p:ext uri="{BB962C8B-B14F-4D97-AF65-F5344CB8AC3E}">
        <p14:creationId xmlns:p14="http://schemas.microsoft.com/office/powerpoint/2010/main" val="2283127338"/>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2" name="Straight Connector 11">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C64769-75FC-AE13-D503-8490F19A3002}"/>
              </a:ext>
            </a:extLst>
          </p:cNvPr>
          <p:cNvSpPr>
            <a:spLocks noGrp="1"/>
          </p:cNvSpPr>
          <p:nvPr>
            <p:ph type="title"/>
          </p:nvPr>
        </p:nvSpPr>
        <p:spPr>
          <a:xfrm>
            <a:off x="7879743" y="1104066"/>
            <a:ext cx="3464109" cy="3146318"/>
          </a:xfrm>
        </p:spPr>
        <p:txBody>
          <a:bodyPr vert="horz" lIns="91440" tIns="45720" rIns="91440" bIns="45720" rtlCol="0" anchor="t">
            <a:normAutofit/>
          </a:bodyPr>
          <a:lstStyle/>
          <a:p>
            <a:r>
              <a:rPr lang="en-US" sz="5400" i="1" kern="1200" spc="100" baseline="0" dirty="0">
                <a:solidFill>
                  <a:schemeClr val="tx1">
                    <a:lumMod val="65000"/>
                    <a:lumOff val="35000"/>
                  </a:schemeClr>
                </a:solidFill>
                <a:latin typeface="+mj-lt"/>
                <a:ea typeface="+mj-ea"/>
                <a:cs typeface="+mj-cs"/>
              </a:rPr>
              <a:t>Reflection</a:t>
            </a:r>
          </a:p>
        </p:txBody>
      </p:sp>
      <p:sp>
        <p:nvSpPr>
          <p:cNvPr id="3" name="Text Placeholder 2">
            <a:extLst>
              <a:ext uri="{FF2B5EF4-FFF2-40B4-BE49-F238E27FC236}">
                <a16:creationId xmlns:a16="http://schemas.microsoft.com/office/drawing/2014/main" id="{2E5D58B2-BD94-1705-B7EC-4AFBC6044168}"/>
              </a:ext>
            </a:extLst>
          </p:cNvPr>
          <p:cNvSpPr>
            <a:spLocks noGrp="1"/>
          </p:cNvSpPr>
          <p:nvPr>
            <p:ph type="body" idx="1"/>
          </p:nvPr>
        </p:nvSpPr>
        <p:spPr>
          <a:xfrm>
            <a:off x="7886675" y="2096335"/>
            <a:ext cx="3457177" cy="3657599"/>
          </a:xfrm>
        </p:spPr>
        <p:txBody>
          <a:bodyPr vert="horz" lIns="91440" tIns="45720" rIns="91440" bIns="45720" rtlCol="0" anchor="t">
            <a:normAutofit fontScale="92500" lnSpcReduction="10000"/>
          </a:bodyPr>
          <a:lstStyle/>
          <a:p>
            <a:pPr>
              <a:lnSpc>
                <a:spcPct val="130000"/>
              </a:lnSpc>
            </a:pPr>
            <a:r>
              <a:rPr lang="en-US" sz="1800" dirty="0">
                <a:solidFill>
                  <a:schemeClr val="tx1">
                    <a:lumMod val="65000"/>
                    <a:lumOff val="35000"/>
                  </a:schemeClr>
                </a:solidFill>
              </a:rPr>
              <a:t>Choose an image from the selection you have just discussed. Write a reflective analysis of your chosen photo in which you explain how the photojournalist has maintained objectivity, used subjective photography, or presented a picture that lies somewhere in between. Refer to the techniques and methods you have learned in this section.</a:t>
            </a:r>
          </a:p>
        </p:txBody>
      </p:sp>
      <p:pic>
        <p:nvPicPr>
          <p:cNvPr id="5" name="Picture 4" descr="A notebook with a pen and a camera on a table&#10;&#10;AI-generated content may be incorrect.">
            <a:extLst>
              <a:ext uri="{FF2B5EF4-FFF2-40B4-BE49-F238E27FC236}">
                <a16:creationId xmlns:a16="http://schemas.microsoft.com/office/drawing/2014/main" id="{57899A16-EE34-E06B-AD8E-5881FABCC088}"/>
              </a:ext>
            </a:extLst>
          </p:cNvPr>
          <p:cNvPicPr>
            <a:picLocks noChangeAspect="1"/>
          </p:cNvPicPr>
          <p:nvPr/>
        </p:nvPicPr>
        <p:blipFill>
          <a:blip r:embed="rId2"/>
          <a:stretch>
            <a:fillRect/>
          </a:stretch>
        </p:blipFill>
        <p:spPr>
          <a:xfrm>
            <a:off x="620203" y="1339449"/>
            <a:ext cx="6329236" cy="4211818"/>
          </a:xfrm>
          <a:prstGeom prst="rect">
            <a:avLst/>
          </a:prstGeom>
        </p:spPr>
      </p:pic>
      <p:cxnSp>
        <p:nvCxnSpPr>
          <p:cNvPr id="16" name="Straight Connector 15">
            <a:extLst>
              <a:ext uri="{FF2B5EF4-FFF2-40B4-BE49-F238E27FC236}">
                <a16:creationId xmlns:a16="http://schemas.microsoft.com/office/drawing/2014/main" id="{0552FC00-E6D3-45AF-BE3D-0368141142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2660" y="1143293"/>
            <a:ext cx="0" cy="57147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Freeform 6">
            <a:extLst>
              <a:ext uri="{FF2B5EF4-FFF2-40B4-BE49-F238E27FC236}">
                <a16:creationId xmlns:a16="http://schemas.microsoft.com/office/drawing/2014/main" id="{ADA271CD-3011-4A05-B4A3-80F17946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742870651"/>
      </p:ext>
    </p:extLst>
  </p:cSld>
  <p:clrMapOvr>
    <a:masterClrMapping/>
  </p:clrMapOvr>
</p:sld>
</file>

<file path=ppt/theme/theme1.xml><?xml version="1.0" encoding="utf-8"?>
<a:theme xmlns:a="http://schemas.openxmlformats.org/drawingml/2006/main" name="HeadlinesVTI">
  <a:themeElements>
    <a:clrScheme name="Headlines">
      <a:dk1>
        <a:sysClr val="windowText" lastClr="000000"/>
      </a:dk1>
      <a:lt1>
        <a:sysClr val="window" lastClr="FFFFFF"/>
      </a:lt1>
      <a:dk2>
        <a:srgbClr val="232C41"/>
      </a:dk2>
      <a:lt2>
        <a:srgbClr val="F6F4EF"/>
      </a:lt2>
      <a:accent1>
        <a:srgbClr val="439EB7"/>
      </a:accent1>
      <a:accent2>
        <a:srgbClr val="E20E65"/>
      </a:accent2>
      <a:accent3>
        <a:srgbClr val="F59324"/>
      </a:accent3>
      <a:accent4>
        <a:srgbClr val="5046B9"/>
      </a:accent4>
      <a:accent5>
        <a:srgbClr val="5CB678"/>
      </a:accent5>
      <a:accent6>
        <a:srgbClr val="9717F7"/>
      </a:accent6>
      <a:hlink>
        <a:srgbClr val="E80095"/>
      </a:hlink>
      <a:folHlink>
        <a:srgbClr val="808080"/>
      </a:folHlink>
    </a:clrScheme>
    <a:fontScheme name="Custom 211">
      <a:majorFont>
        <a:latin typeface="Sitka Banner"/>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8000"/>
            <a:satMod val="170000"/>
          </a:schemeClr>
        </a:solidFill>
        <a:gradFill rotWithShape="1">
          <a:gsLst>
            <a:gs pos="0">
              <a:schemeClr val="phClr">
                <a:tint val="93000"/>
                <a:satMod val="16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VTI" id="{66EB4A02-0C0F-47F1-9F48-4E6882B9F967}" vid="{F3552358-4452-4FDA-9568-4F5DA32F7A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492</TotalTime>
  <Words>1240</Words>
  <Application>Microsoft Macintosh PowerPoint</Application>
  <PresentationFormat>Widescreen</PresentationFormat>
  <Paragraphs>60</Paragraphs>
  <Slides>21</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Arial</vt:lpstr>
      <vt:lpstr>Avenir Next LT Pro</vt:lpstr>
      <vt:lpstr>Sitka Banner</vt:lpstr>
      <vt:lpstr>HeadlinesVTI</vt:lpstr>
      <vt:lpstr>Between Objectivity and Subjectivity</vt:lpstr>
      <vt:lpstr>Introduction</vt:lpstr>
      <vt:lpstr>Straight Horizon vs Tilted Angle</vt:lpstr>
      <vt:lpstr>Eye-level vs high or low angle</vt:lpstr>
      <vt:lpstr>Medium Distance vs Close-up</vt:lpstr>
      <vt:lpstr>Neutral Position vs Over the Shoulder Shot</vt:lpstr>
      <vt:lpstr>Clear View vs Shooting Through Objects</vt:lpstr>
      <vt:lpstr>Natural vs Filtered/Stylized Lighting</vt:lpstr>
      <vt:lpstr>Uncropped vs Cropped Framing</vt:lpstr>
      <vt:lpstr>Activity: Evaluating Images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4</cp:revision>
  <dcterms:created xsi:type="dcterms:W3CDTF">2026-01-25T05:28:42Z</dcterms:created>
  <dcterms:modified xsi:type="dcterms:W3CDTF">2026-01-25T15:16:00Z</dcterms:modified>
</cp:coreProperties>
</file>