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5"/>
    <p:restoredTop sz="94699"/>
  </p:normalViewPr>
  <p:slideViewPr>
    <p:cSldViewPr snapToGrid="0">
      <p:cViewPr varScale="1">
        <p:scale>
          <a:sx n="88" d="100"/>
          <a:sy n="88" d="100"/>
        </p:scale>
        <p:origin x="208" y="7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0211-27C4-CAE0-0657-919A1DC90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88A438-2932-88A5-0FFE-7908A07373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10DC86-C9FD-E1DA-7393-F1C3BF1C7599}"/>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A2577776-A9CD-572B-ABC9-FF4FC20F6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B27A5-09AF-577B-3E20-9FFDF2E496A3}"/>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617127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C8DC-F1E7-B557-ADEF-1F11CF723B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69AD8B-0D65-E47D-8869-96A9F3DDD0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EFBEE0-7028-55D4-AF91-EA6192EF4EF7}"/>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23FC20A8-F4B7-C52E-3938-4D0226363D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5F3859-C912-B05A-58D5-ABC34EF986AB}"/>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284867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16B9-5A80-3FFF-72D7-134C74D16F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B172D4-E82C-C29C-A826-151A280BF3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4FE379-4347-73C3-F71A-6C9A347CC4C4}"/>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D6902B22-EE14-BD49-C168-AE9E29A34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1A59E0-7868-1950-3F7A-93F41ED00567}"/>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3641288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E5CB-B063-D2B7-65D6-0F605DA3D1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8C51D3-BEE9-F66D-01DB-BA09F0125C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3790DE-223A-9CFC-0C21-687BF037DF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CE6A21-6E9C-F326-7598-2121AD41DFD0}"/>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6" name="Footer Placeholder 5">
            <a:extLst>
              <a:ext uri="{FF2B5EF4-FFF2-40B4-BE49-F238E27FC236}">
                <a16:creationId xmlns:a16="http://schemas.microsoft.com/office/drawing/2014/main" id="{724BA8BA-3064-B9C4-DAE3-DADD52760C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9E4BB3-A93D-6F30-28E1-3D7E72E38BB7}"/>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407359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EB452-5899-7671-BC4D-2AF943AFC7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3CA853-5284-357B-BB8D-748A6BA2A9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9C3FDE-D46F-9B97-AF3D-732391668B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821AF2-D1B8-56E5-5977-4E2B46AFF2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21EFFB-57CA-EE7B-81D0-957A21CB15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9578B-90AE-D94F-1575-2E903E056CF7}"/>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8" name="Footer Placeholder 7">
            <a:extLst>
              <a:ext uri="{FF2B5EF4-FFF2-40B4-BE49-F238E27FC236}">
                <a16:creationId xmlns:a16="http://schemas.microsoft.com/office/drawing/2014/main" id="{7EED3C7E-035B-6A87-7DF4-0AA203E3C6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DBEC5B-DDA2-104E-DBD1-C56BC8A620E5}"/>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577429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0C821-3B1E-C12F-F977-0BA7D87AB5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2BF936-4F56-0296-A7F0-CA62D180588C}"/>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4" name="Footer Placeholder 3">
            <a:extLst>
              <a:ext uri="{FF2B5EF4-FFF2-40B4-BE49-F238E27FC236}">
                <a16:creationId xmlns:a16="http://schemas.microsoft.com/office/drawing/2014/main" id="{76AC29E5-DE6C-EC26-B168-08D4F2F335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42B3AE-0A54-E970-AF97-EFEFA5F96137}"/>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156502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51500D-0D74-1450-5333-DA4EF88D50A5}"/>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3" name="Footer Placeholder 2">
            <a:extLst>
              <a:ext uri="{FF2B5EF4-FFF2-40B4-BE49-F238E27FC236}">
                <a16:creationId xmlns:a16="http://schemas.microsoft.com/office/drawing/2014/main" id="{09EC90BC-BCFD-B3E6-E05B-A9266E6FEE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8F4BE9-E167-CBA0-B36D-5C16EDD472AC}"/>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610470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6A54F-6694-8A5D-34E0-B8842B5ACD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BE219F-6F41-19F5-68A5-780A94339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4C1A17-0450-648C-6F22-5B6EC1DBD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93108-C7F8-DB25-576B-4B6C5D104C2D}"/>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6" name="Footer Placeholder 5">
            <a:extLst>
              <a:ext uri="{FF2B5EF4-FFF2-40B4-BE49-F238E27FC236}">
                <a16:creationId xmlns:a16="http://schemas.microsoft.com/office/drawing/2014/main" id="{76262BC2-9D47-B4B8-A120-759670D50D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1C82E2-A7B5-7B24-C653-05671207399A}"/>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2925507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23CD-5DC8-FF7A-A85E-0C9AD9107A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0C703C-E3BE-5E18-CB25-D63916469E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A57664-3E55-9E4C-D0D1-BD2E515B23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D91C1-7399-BB39-2A91-64347F25B15C}"/>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6" name="Footer Placeholder 5">
            <a:extLst>
              <a:ext uri="{FF2B5EF4-FFF2-40B4-BE49-F238E27FC236}">
                <a16:creationId xmlns:a16="http://schemas.microsoft.com/office/drawing/2014/main" id="{877379FA-9765-9B7E-599E-680BACBA64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FB22F0-6DE9-DD42-4765-42C160C4443D}"/>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364151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C95E-A1A5-EF39-8F3C-BE300CD041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DE0B54-41E4-668B-4D29-3BC5A21D50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0B416-175D-3173-CB65-FD5F88542117}"/>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9BD53D98-13B3-F64E-324D-0D5D37A784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11EB1-F569-E5C7-AC50-261433984984}"/>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46153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41E4FF-0C7A-5AF6-BB77-60D5DE3213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3747D7-00FB-7C35-7665-FCEF6EB46E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FD07A-CB74-F1CA-620B-29890396E168}"/>
              </a:ext>
            </a:extLst>
          </p:cNvPr>
          <p:cNvSpPr>
            <a:spLocks noGrp="1"/>
          </p:cNvSpPr>
          <p:nvPr>
            <p:ph type="dt" sz="half" idx="10"/>
          </p:nvPr>
        </p:nvSpPr>
        <p:spPr/>
        <p:txBody>
          <a:body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AAABC0F8-4A77-5518-D5AB-7D03A5ED6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FBE1A-16F1-7ECD-0F9D-BBD5FE0D8FC0}"/>
              </a:ext>
            </a:extLst>
          </p:cNvPr>
          <p:cNvSpPr>
            <a:spLocks noGrp="1"/>
          </p:cNvSpPr>
          <p:nvPr>
            <p:ph type="sldNum" sz="quarter" idx="12"/>
          </p:nvPr>
        </p:nvSpPr>
        <p:spPr/>
        <p:txBody>
          <a:bodyPr/>
          <a:lstStyle/>
          <a:p>
            <a:fld id="{59EB4037-5A47-664E-B0B3-B7CF94A6D917}" type="slidenum">
              <a:rPr lang="en-US" smtClean="0"/>
              <a:t>‹#›</a:t>
            </a:fld>
            <a:endParaRPr lang="en-US"/>
          </a:p>
        </p:txBody>
      </p:sp>
    </p:spTree>
    <p:extLst>
      <p:ext uri="{BB962C8B-B14F-4D97-AF65-F5344CB8AC3E}">
        <p14:creationId xmlns:p14="http://schemas.microsoft.com/office/powerpoint/2010/main" val="1353162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39C6C0-B561-909C-2022-42A1E47935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377542-904C-E995-4AEC-B093B59BA8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B429B9-F505-B23E-093E-D20C466A0F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AAAF13-67EA-1E43-B9C4-94B079A00F7D}" type="datetimeFigureOut">
              <a:rPr lang="en-US" smtClean="0"/>
              <a:t>12/14/25</a:t>
            </a:fld>
            <a:endParaRPr lang="en-US"/>
          </a:p>
        </p:txBody>
      </p:sp>
      <p:sp>
        <p:nvSpPr>
          <p:cNvPr id="5" name="Footer Placeholder 4">
            <a:extLst>
              <a:ext uri="{FF2B5EF4-FFF2-40B4-BE49-F238E27FC236}">
                <a16:creationId xmlns:a16="http://schemas.microsoft.com/office/drawing/2014/main" id="{3B50D68E-826E-5FB6-21DD-5733931722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17AC3D-FFF2-A0E2-BAC2-90FDAF8185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EB4037-5A47-664E-B0B3-B7CF94A6D917}" type="slidenum">
              <a:rPr lang="en-US" smtClean="0"/>
              <a:t>‹#›</a:t>
            </a:fld>
            <a:endParaRPr lang="en-US"/>
          </a:p>
        </p:txBody>
      </p:sp>
    </p:spTree>
    <p:extLst>
      <p:ext uri="{BB962C8B-B14F-4D97-AF65-F5344CB8AC3E}">
        <p14:creationId xmlns:p14="http://schemas.microsoft.com/office/powerpoint/2010/main" val="2980962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looking at a person lying on the ground&#10;&#10;AI-generated content may be incorrect.">
            <a:extLst>
              <a:ext uri="{FF2B5EF4-FFF2-40B4-BE49-F238E27FC236}">
                <a16:creationId xmlns:a16="http://schemas.microsoft.com/office/drawing/2014/main" id="{102F0E05-282B-170E-3F1F-800403B08D29}"/>
              </a:ext>
            </a:extLst>
          </p:cNvPr>
          <p:cNvPicPr>
            <a:picLocks noChangeAspect="1"/>
          </p:cNvPicPr>
          <p:nvPr/>
        </p:nvPicPr>
        <p:blipFill>
          <a:blip r:embed="rId2"/>
          <a:srcRect l="6916" r="8486"/>
          <a:stretch>
            <a:fillRect/>
          </a:stretch>
        </p:blipFill>
        <p:spPr>
          <a:xfrm>
            <a:off x="2522358" y="10"/>
            <a:ext cx="9669642" cy="6857990"/>
          </a:xfrm>
          <a:prstGeom prst="rect">
            <a:avLst/>
          </a:prstGeom>
        </p:spPr>
      </p:pic>
      <p:sp>
        <p:nvSpPr>
          <p:cNvPr id="26" name="Rectangle 2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244D2F-D853-8C4D-1F98-0F8A7261947D}"/>
              </a:ext>
            </a:extLst>
          </p:cNvPr>
          <p:cNvSpPr>
            <a:spLocks noGrp="1"/>
          </p:cNvSpPr>
          <p:nvPr>
            <p:ph type="ctrTitle"/>
          </p:nvPr>
        </p:nvSpPr>
        <p:spPr>
          <a:xfrm>
            <a:off x="952228" y="743447"/>
            <a:ext cx="3973385" cy="3692028"/>
          </a:xfrm>
          <a:noFill/>
        </p:spPr>
        <p:txBody>
          <a:bodyPr>
            <a:normAutofit/>
          </a:bodyPr>
          <a:lstStyle/>
          <a:p>
            <a:pPr algn="l"/>
            <a:r>
              <a:rPr lang="en-US" sz="5200" dirty="0">
                <a:solidFill>
                  <a:schemeClr val="tx1">
                    <a:lumMod val="65000"/>
                    <a:lumOff val="35000"/>
                  </a:schemeClr>
                </a:solidFill>
              </a:rPr>
              <a:t>The Myth of Self-Made Men</a:t>
            </a:r>
          </a:p>
        </p:txBody>
      </p:sp>
      <p:sp>
        <p:nvSpPr>
          <p:cNvPr id="3" name="Subtitle 2">
            <a:extLst>
              <a:ext uri="{FF2B5EF4-FFF2-40B4-BE49-F238E27FC236}">
                <a16:creationId xmlns:a16="http://schemas.microsoft.com/office/drawing/2014/main" id="{201B53F5-7644-6991-3113-2D6C2BD8EBF7}"/>
              </a:ext>
            </a:extLst>
          </p:cNvPr>
          <p:cNvSpPr>
            <a:spLocks noGrp="1"/>
          </p:cNvSpPr>
          <p:nvPr>
            <p:ph type="subTitle" idx="1"/>
          </p:nvPr>
        </p:nvSpPr>
        <p:spPr>
          <a:xfrm>
            <a:off x="952227" y="4629234"/>
            <a:ext cx="3973386" cy="1485319"/>
          </a:xfrm>
          <a:noFill/>
        </p:spPr>
        <p:txBody>
          <a:bodyPr>
            <a:normAutofit/>
          </a:bodyPr>
          <a:lstStyle/>
          <a:p>
            <a:pPr algn="l"/>
            <a:r>
              <a:rPr lang="en-US" dirty="0">
                <a:solidFill>
                  <a:schemeClr val="tx1">
                    <a:lumMod val="65000"/>
                    <a:lumOff val="35000"/>
                  </a:schemeClr>
                </a:solidFill>
              </a:rPr>
              <a:t>Why We Uphold the Rich Yet Demonize the Poor</a:t>
            </a:r>
          </a:p>
        </p:txBody>
      </p:sp>
      <p:sp>
        <p:nvSpPr>
          <p:cNvPr id="6" name="TextBox 5">
            <a:extLst>
              <a:ext uri="{FF2B5EF4-FFF2-40B4-BE49-F238E27FC236}">
                <a16:creationId xmlns:a16="http://schemas.microsoft.com/office/drawing/2014/main" id="{25C26F8C-9D7E-0F01-38BB-62989253111C}"/>
              </a:ext>
            </a:extLst>
          </p:cNvPr>
          <p:cNvSpPr txBox="1"/>
          <p:nvPr/>
        </p:nvSpPr>
        <p:spPr>
          <a:xfrm>
            <a:off x="2092550" y="6391953"/>
            <a:ext cx="9948855" cy="261610"/>
          </a:xfrm>
          <a:prstGeom prst="rect">
            <a:avLst/>
          </a:prstGeom>
          <a:noFill/>
        </p:spPr>
        <p:txBody>
          <a:bodyPr wrap="square" rtlCol="0">
            <a:spAutoFit/>
          </a:bodyPr>
          <a:lstStyle/>
          <a:p>
            <a:r>
              <a:rPr lang="en-US" sz="1100" dirty="0">
                <a:solidFill>
                  <a:schemeClr val="tx1">
                    <a:lumMod val="65000"/>
                    <a:lumOff val="35000"/>
                  </a:schemeClr>
                </a:solidFill>
              </a:rPr>
              <a:t>Cartoon by Ben Jennings https://</a:t>
            </a:r>
            <a:r>
              <a:rPr lang="en-US" sz="1100" dirty="0" err="1">
                <a:solidFill>
                  <a:schemeClr val="tx1">
                    <a:lumMod val="65000"/>
                    <a:lumOff val="35000"/>
                  </a:schemeClr>
                </a:solidFill>
              </a:rPr>
              <a:t>www.theguardian.com</a:t>
            </a:r>
            <a:r>
              <a:rPr lang="en-US" sz="1100" dirty="0">
                <a:solidFill>
                  <a:schemeClr val="tx1">
                    <a:lumMod val="65000"/>
                    <a:lumOff val="35000"/>
                  </a:schemeClr>
                </a:solidFill>
              </a:rPr>
              <a:t>/</a:t>
            </a:r>
            <a:r>
              <a:rPr lang="en-US" sz="1100" dirty="0" err="1">
                <a:solidFill>
                  <a:schemeClr val="tx1">
                    <a:lumMod val="65000"/>
                    <a:lumOff val="35000"/>
                  </a:schemeClr>
                </a:solidFill>
              </a:rPr>
              <a:t>commentisfree</a:t>
            </a:r>
            <a:r>
              <a:rPr lang="en-US" sz="1100" dirty="0">
                <a:solidFill>
                  <a:schemeClr val="tx1">
                    <a:lumMod val="65000"/>
                    <a:lumOff val="35000"/>
                  </a:schemeClr>
                </a:solidFill>
              </a:rPr>
              <a:t>/picture/2018/may/13/ben-</a:t>
            </a:r>
            <a:r>
              <a:rPr lang="en-US" sz="1100" dirty="0" err="1">
                <a:solidFill>
                  <a:schemeClr val="tx1">
                    <a:lumMod val="65000"/>
                    <a:lumOff val="35000"/>
                  </a:schemeClr>
                </a:solidFill>
              </a:rPr>
              <a:t>jennings</a:t>
            </a:r>
            <a:r>
              <a:rPr lang="en-US" sz="1100" dirty="0">
                <a:solidFill>
                  <a:schemeClr val="tx1">
                    <a:lumMod val="65000"/>
                    <a:lumOff val="35000"/>
                  </a:schemeClr>
                </a:solidFill>
              </a:rPr>
              <a:t>-on-the-latest-</a:t>
            </a:r>
            <a:r>
              <a:rPr lang="en-US" sz="1100" dirty="0" err="1">
                <a:solidFill>
                  <a:schemeClr val="tx1">
                    <a:lumMod val="65000"/>
                    <a:lumOff val="35000"/>
                  </a:schemeClr>
                </a:solidFill>
              </a:rPr>
              <a:t>uk</a:t>
            </a:r>
            <a:r>
              <a:rPr lang="en-US" sz="1100" dirty="0">
                <a:solidFill>
                  <a:schemeClr val="tx1">
                    <a:lumMod val="65000"/>
                    <a:lumOff val="35000"/>
                  </a:schemeClr>
                </a:solidFill>
              </a:rPr>
              <a:t>-rich-list-cartoon</a:t>
            </a:r>
          </a:p>
        </p:txBody>
      </p:sp>
    </p:spTree>
    <p:extLst>
      <p:ext uri="{BB962C8B-B14F-4D97-AF65-F5344CB8AC3E}">
        <p14:creationId xmlns:p14="http://schemas.microsoft.com/office/powerpoint/2010/main" val="279421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4990F-02B7-1A85-7451-6CA35D54A7F9}"/>
              </a:ext>
            </a:extLst>
          </p:cNvPr>
          <p:cNvSpPr>
            <a:spLocks noGrp="1"/>
          </p:cNvSpPr>
          <p:nvPr>
            <p:ph type="title"/>
          </p:nvPr>
        </p:nvSpPr>
        <p:spPr>
          <a:xfrm>
            <a:off x="836680" y="185744"/>
            <a:ext cx="6002110" cy="1356186"/>
          </a:xfrm>
        </p:spPr>
        <p:txBody>
          <a:bodyPr>
            <a:normAutofit/>
          </a:bodyPr>
          <a:lstStyle/>
          <a:p>
            <a:pPr algn="ctr"/>
            <a:r>
              <a:rPr lang="en-US" sz="40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93DC4949-9757-2972-01F7-BD3F7BF6F2EE}"/>
              </a:ext>
            </a:extLst>
          </p:cNvPr>
          <p:cNvSpPr>
            <a:spLocks noGrp="1"/>
          </p:cNvSpPr>
          <p:nvPr>
            <p:ph idx="1"/>
          </p:nvPr>
        </p:nvSpPr>
        <p:spPr>
          <a:xfrm>
            <a:off x="836680" y="1541930"/>
            <a:ext cx="6002110" cy="4823011"/>
          </a:xfrm>
        </p:spPr>
        <p:txBody>
          <a:bodyPr>
            <a:normAutofit lnSpcReduction="10000"/>
          </a:bodyPr>
          <a:lstStyle/>
          <a:p>
            <a:pPr marL="0" indent="0">
              <a:lnSpc>
                <a:spcPct val="125000"/>
              </a:lnSpc>
              <a:buNone/>
            </a:pPr>
            <a:r>
              <a:rPr lang="en-GB" sz="1600" dirty="0">
                <a:solidFill>
                  <a:schemeClr val="tx1">
                    <a:lumMod val="65000"/>
                    <a:lumOff val="35000"/>
                  </a:schemeClr>
                </a:solidFill>
              </a:rPr>
              <a:t>The myth of the self-made man is a cultural narrative that portrays success as the result of individual effort, talent, and determination, while downplaying or ignoring external factors such as privilege, social networks, and systemic support. Emerging in 19th-century American ideals and popularized through figures like Benjamin Franklin and Horatio Alger’s ‘rags-to-riches’ stories, it became central to the concept of the American Dream. This myth suggests that anyone can rise from poverty to wealth through hard work alone, reinforcing values of independence and meritocracy. In reality, structural inequality, inherited advantages, and societal conditions often play decisive roles in achievement. Today, the myth persists through media, celebrity worship, and social media, where curated success stories perpetuate the illusion of pure self-reliance. While inspiring, this can obscure systemic barriers and foster unrealistic expectations about social mobility – leading to unfair judgments about who ‘deserves’ what they get in life.</a:t>
            </a:r>
          </a:p>
          <a:p>
            <a:endParaRPr lang="en-US" sz="1400" dirty="0">
              <a:solidFill>
                <a:schemeClr val="tx1">
                  <a:lumMod val="65000"/>
                  <a:lumOff val="35000"/>
                </a:schemeClr>
              </a:solidFill>
            </a:endParaRPr>
          </a:p>
        </p:txBody>
      </p:sp>
      <p:pic>
        <p:nvPicPr>
          <p:cNvPr id="5" name="Picture 4" descr="A cartoon of a person in a suit leaning on a desk&#10;&#10;AI-generated content may be incorrect.">
            <a:extLst>
              <a:ext uri="{FF2B5EF4-FFF2-40B4-BE49-F238E27FC236}">
                <a16:creationId xmlns:a16="http://schemas.microsoft.com/office/drawing/2014/main" id="{088D6697-9C58-F743-09F4-9546A304DF78}"/>
              </a:ext>
            </a:extLst>
          </p:cNvPr>
          <p:cNvPicPr>
            <a:picLocks noChangeAspect="1"/>
          </p:cNvPicPr>
          <p:nvPr/>
        </p:nvPicPr>
        <p:blipFill>
          <a:blip r:embed="rId2"/>
          <a:srcRect l="29609" r="28714" b="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4252588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A1D7-991F-3053-5E59-AC5639FFA75E}"/>
              </a:ext>
            </a:extLst>
          </p:cNvPr>
          <p:cNvSpPr>
            <a:spLocks noGrp="1"/>
          </p:cNvSpPr>
          <p:nvPr>
            <p:ph type="title"/>
          </p:nvPr>
        </p:nvSpPr>
        <p:spPr>
          <a:xfrm>
            <a:off x="6417733" y="248479"/>
            <a:ext cx="5291663" cy="817286"/>
          </a:xfrm>
        </p:spPr>
        <p:txBody>
          <a:bodyPr anchor="b">
            <a:normAutofit/>
          </a:bodyPr>
          <a:lstStyle/>
          <a:p>
            <a:pPr algn="ctr"/>
            <a:r>
              <a:rPr lang="en-US" sz="4000" dirty="0">
                <a:solidFill>
                  <a:schemeClr val="tx1">
                    <a:lumMod val="65000"/>
                    <a:lumOff val="35000"/>
                  </a:schemeClr>
                </a:solidFill>
              </a:rPr>
              <a:t>Benjamin Franklin</a:t>
            </a:r>
          </a:p>
        </p:txBody>
      </p:sp>
      <p:pic>
        <p:nvPicPr>
          <p:cNvPr id="7" name="Picture 6" descr="A painting of a person&#10;&#10;AI-generated content may be incorrect.">
            <a:extLst>
              <a:ext uri="{FF2B5EF4-FFF2-40B4-BE49-F238E27FC236}">
                <a16:creationId xmlns:a16="http://schemas.microsoft.com/office/drawing/2014/main" id="{656863FB-D9E3-633A-768A-E0CF46E7E1EE}"/>
              </a:ext>
            </a:extLst>
          </p:cNvPr>
          <p:cNvPicPr>
            <a:picLocks noChangeAspect="1"/>
          </p:cNvPicPr>
          <p:nvPr/>
        </p:nvPicPr>
        <p:blipFill>
          <a:blip r:embed="rId2"/>
          <a:srcRect l="9545" r="1545"/>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98E08D2C-802B-D252-3753-F2B5FC622568}"/>
              </a:ext>
            </a:extLst>
          </p:cNvPr>
          <p:cNvSpPr>
            <a:spLocks noGrp="1"/>
          </p:cNvSpPr>
          <p:nvPr>
            <p:ph idx="1"/>
          </p:nvPr>
        </p:nvSpPr>
        <p:spPr>
          <a:xfrm>
            <a:off x="6417734" y="1331844"/>
            <a:ext cx="5291663" cy="4692438"/>
          </a:xfrm>
        </p:spPr>
        <p:txBody>
          <a:bodyPr>
            <a:normAutofit/>
          </a:bodyPr>
          <a:lstStyle/>
          <a:p>
            <a:pPr marL="0" indent="0">
              <a:lnSpc>
                <a:spcPct val="125000"/>
              </a:lnSpc>
              <a:buNone/>
            </a:pPr>
            <a:r>
              <a:rPr lang="en-GB" sz="1600" dirty="0">
                <a:solidFill>
                  <a:schemeClr val="tx1">
                    <a:lumMod val="65000"/>
                    <a:lumOff val="35000"/>
                  </a:schemeClr>
                </a:solidFill>
              </a:rPr>
              <a:t>Benjamin Franklin is often seen as the archetype of the ‘self-made man.’ Born in 1706 to a poor family in Boston, he had little formal education and began as a printer’s apprentice. Through relentless self-improvement (reading, writing, and learning practical skills) he became a successful printer, and later a scientist, inventor, and politician. His discovery of electricity illustrated that one could rise from poor beginnings to become great purely through one’s own hard work and ingenuity, with only disciplined habits and moral virtue as a blueprint for success. While an inspiring example – and Benjamin Franklin truly was a great man – this portrayal overlooks the social networks and opportunities that aided his rise, making Franklin the first symbol of the myth that success is purely self-made.</a:t>
            </a:r>
          </a:p>
          <a:p>
            <a:pPr marL="0" indent="0">
              <a:buNone/>
            </a:pPr>
            <a:endParaRPr lang="en-US" sz="1500" dirty="0"/>
          </a:p>
        </p:txBody>
      </p:sp>
      <p:sp>
        <p:nvSpPr>
          <p:cNvPr id="8" name="TextBox 7">
            <a:extLst>
              <a:ext uri="{FF2B5EF4-FFF2-40B4-BE49-F238E27FC236}">
                <a16:creationId xmlns:a16="http://schemas.microsoft.com/office/drawing/2014/main" id="{3CE7C5FD-D048-7BFC-AA0C-EB957CDB87BD}"/>
              </a:ext>
            </a:extLst>
          </p:cNvPr>
          <p:cNvSpPr txBox="1"/>
          <p:nvPr/>
        </p:nvSpPr>
        <p:spPr>
          <a:xfrm>
            <a:off x="6417733" y="6347911"/>
            <a:ext cx="4027064"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www.biography.com</a:t>
            </a:r>
            <a:r>
              <a:rPr lang="en-US" sz="1100" dirty="0">
                <a:solidFill>
                  <a:schemeClr val="tx1">
                    <a:lumMod val="65000"/>
                    <a:lumOff val="35000"/>
                  </a:schemeClr>
                </a:solidFill>
              </a:rPr>
              <a:t>/political-figures/</a:t>
            </a:r>
            <a:r>
              <a:rPr lang="en-US" sz="1100" dirty="0" err="1">
                <a:solidFill>
                  <a:schemeClr val="tx1">
                    <a:lumMod val="65000"/>
                    <a:lumOff val="35000"/>
                  </a:schemeClr>
                </a:solidFill>
              </a:rPr>
              <a:t>benjamin</a:t>
            </a:r>
            <a:r>
              <a:rPr lang="en-US" sz="1100" dirty="0">
                <a:solidFill>
                  <a:schemeClr val="tx1">
                    <a:lumMod val="65000"/>
                    <a:lumOff val="35000"/>
                  </a:schemeClr>
                </a:solidFill>
              </a:rPr>
              <a:t>-franklin</a:t>
            </a:r>
          </a:p>
        </p:txBody>
      </p:sp>
    </p:spTree>
    <p:extLst>
      <p:ext uri="{BB962C8B-B14F-4D97-AF65-F5344CB8AC3E}">
        <p14:creationId xmlns:p14="http://schemas.microsoft.com/office/powerpoint/2010/main" val="2901320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AE4E0B-F934-385C-06BB-C55195236C79}"/>
              </a:ext>
            </a:extLst>
          </p:cNvPr>
          <p:cNvSpPr>
            <a:spLocks noGrp="1"/>
          </p:cNvSpPr>
          <p:nvPr>
            <p:ph type="title"/>
          </p:nvPr>
        </p:nvSpPr>
        <p:spPr>
          <a:xfrm>
            <a:off x="520861" y="185743"/>
            <a:ext cx="6317929" cy="1495425"/>
          </a:xfrm>
        </p:spPr>
        <p:txBody>
          <a:bodyPr>
            <a:normAutofit/>
          </a:bodyPr>
          <a:lstStyle/>
          <a:p>
            <a:pPr algn="ctr"/>
            <a:r>
              <a:rPr lang="en-US" sz="3200" dirty="0">
                <a:solidFill>
                  <a:schemeClr val="tx1">
                    <a:lumMod val="65000"/>
                    <a:lumOff val="35000"/>
                  </a:schemeClr>
                </a:solidFill>
              </a:rPr>
              <a:t>19</a:t>
            </a:r>
            <a:r>
              <a:rPr lang="en-US" sz="3200" baseline="30000" dirty="0">
                <a:solidFill>
                  <a:schemeClr val="tx1">
                    <a:lumMod val="65000"/>
                    <a:lumOff val="35000"/>
                  </a:schemeClr>
                </a:solidFill>
              </a:rPr>
              <a:t>th</a:t>
            </a:r>
            <a:r>
              <a:rPr lang="en-US" sz="3200" dirty="0">
                <a:solidFill>
                  <a:schemeClr val="tx1">
                    <a:lumMod val="65000"/>
                    <a:lumOff val="35000"/>
                  </a:schemeClr>
                </a:solidFill>
              </a:rPr>
              <a:t> Century Rags to Riches Tales</a:t>
            </a:r>
          </a:p>
        </p:txBody>
      </p:sp>
      <p:sp>
        <p:nvSpPr>
          <p:cNvPr id="3" name="Content Placeholder 2">
            <a:extLst>
              <a:ext uri="{FF2B5EF4-FFF2-40B4-BE49-F238E27FC236}">
                <a16:creationId xmlns:a16="http://schemas.microsoft.com/office/drawing/2014/main" id="{D5EE7A47-765C-4EB0-1E13-4214B5926E87}"/>
              </a:ext>
            </a:extLst>
          </p:cNvPr>
          <p:cNvSpPr>
            <a:spLocks noGrp="1"/>
          </p:cNvSpPr>
          <p:nvPr>
            <p:ph idx="1"/>
          </p:nvPr>
        </p:nvSpPr>
        <p:spPr>
          <a:xfrm>
            <a:off x="659757" y="1681168"/>
            <a:ext cx="6179033" cy="4452933"/>
          </a:xfrm>
        </p:spPr>
        <p:txBody>
          <a:bodyPr>
            <a:normAutofit/>
          </a:bodyPr>
          <a:lstStyle/>
          <a:p>
            <a:pPr marL="0" indent="0">
              <a:lnSpc>
                <a:spcPct val="125000"/>
              </a:lnSpc>
              <a:buNone/>
            </a:pPr>
            <a:r>
              <a:rPr lang="en-GB" sz="1800" dirty="0">
                <a:solidFill>
                  <a:schemeClr val="tx1">
                    <a:lumMod val="65000"/>
                    <a:lumOff val="35000"/>
                  </a:schemeClr>
                </a:solidFill>
              </a:rPr>
              <a:t>Horatio Alger was a 19th-century American author whose popular novels played a major role in cementing the myth of the self-made man. His stories, often called ‘rags-to-riches’ tales, followed young, impoverished protagonists who rise to success through hard work, honesty, and perseverance. These narratives typically feature a poor boy who, through moral virtue and determination, earns the trust of a wealthy benefactor or seizes an opportunity that transforms his life. Alger’s formulaic plots reinforced the idea that character and effort alone guarantee upward mobility, aligning perfectly with the emerging American Dream.</a:t>
            </a:r>
          </a:p>
          <a:p>
            <a:pPr>
              <a:lnSpc>
                <a:spcPct val="125000"/>
              </a:lnSpc>
            </a:pPr>
            <a:endParaRPr lang="en-US" sz="1800" dirty="0">
              <a:solidFill>
                <a:schemeClr val="tx1">
                  <a:lumMod val="65000"/>
                  <a:lumOff val="35000"/>
                </a:schemeClr>
              </a:solidFill>
            </a:endParaRPr>
          </a:p>
        </p:txBody>
      </p:sp>
      <p:pic>
        <p:nvPicPr>
          <p:cNvPr id="5" name="Picture 4" descr="A book cover of a person&#10;&#10;AI-generated content may be incorrect.">
            <a:extLst>
              <a:ext uri="{FF2B5EF4-FFF2-40B4-BE49-F238E27FC236}">
                <a16:creationId xmlns:a16="http://schemas.microsoft.com/office/drawing/2014/main" id="{679759B7-F127-8941-4287-70827E9E2E47}"/>
              </a:ext>
            </a:extLst>
          </p:cNvPr>
          <p:cNvPicPr>
            <a:picLocks noChangeAspect="1"/>
          </p:cNvPicPr>
          <p:nvPr/>
        </p:nvPicPr>
        <p:blipFill>
          <a:blip r:embed="rId2"/>
          <a:srcRect l="4" t="4155" r="-3" b="4155"/>
          <a:stretch>
            <a:fillRect/>
          </a:stretch>
        </p:blipFill>
        <p:spPr>
          <a:xfrm>
            <a:off x="7199440" y="10"/>
            <a:ext cx="4992560" cy="6857990"/>
          </a:xfrm>
          <a:prstGeom prst="rect">
            <a:avLst/>
          </a:prstGeom>
          <a:effectLst/>
        </p:spPr>
      </p:pic>
      <p:sp>
        <p:nvSpPr>
          <p:cNvPr id="6" name="TextBox 5">
            <a:extLst>
              <a:ext uri="{FF2B5EF4-FFF2-40B4-BE49-F238E27FC236}">
                <a16:creationId xmlns:a16="http://schemas.microsoft.com/office/drawing/2014/main" id="{0287FF8D-EB3D-E73C-4762-CD1EA60EF66B}"/>
              </a:ext>
            </a:extLst>
          </p:cNvPr>
          <p:cNvSpPr txBox="1"/>
          <p:nvPr/>
        </p:nvSpPr>
        <p:spPr>
          <a:xfrm>
            <a:off x="1032403" y="6065163"/>
            <a:ext cx="5433739" cy="430887"/>
          </a:xfrm>
          <a:prstGeom prst="rect">
            <a:avLst/>
          </a:prstGeom>
          <a:noFill/>
        </p:spPr>
        <p:txBody>
          <a:bodyPr wrap="square" rtlCol="0">
            <a:spAutoFit/>
          </a:bodyPr>
          <a:lstStyle/>
          <a:p>
            <a:pPr algn="r"/>
            <a:r>
              <a:rPr lang="en-US" sz="1100" dirty="0">
                <a:solidFill>
                  <a:schemeClr val="tx1">
                    <a:lumMod val="65000"/>
                    <a:lumOff val="35000"/>
                  </a:schemeClr>
                </a:solidFill>
              </a:rPr>
              <a:t>Ragged Dick (1868) is one of Alger’s most famous rags to riches stories. The novel tells of Dick Hunter, a poor </a:t>
            </a:r>
            <a:r>
              <a:rPr lang="en-US" sz="1100" dirty="0" err="1">
                <a:solidFill>
                  <a:schemeClr val="tx1">
                    <a:lumMod val="65000"/>
                    <a:lumOff val="35000"/>
                  </a:schemeClr>
                </a:solidFill>
              </a:rPr>
              <a:t>bootblacker</a:t>
            </a:r>
            <a:r>
              <a:rPr lang="en-US" sz="1100" dirty="0">
                <a:solidFill>
                  <a:schemeClr val="tx1">
                    <a:lumMod val="65000"/>
                    <a:lumOff val="35000"/>
                  </a:schemeClr>
                </a:solidFill>
              </a:rPr>
              <a:t> in New York who rises from poverty to respectability.</a:t>
            </a:r>
          </a:p>
        </p:txBody>
      </p:sp>
    </p:spTree>
    <p:extLst>
      <p:ext uri="{BB962C8B-B14F-4D97-AF65-F5344CB8AC3E}">
        <p14:creationId xmlns:p14="http://schemas.microsoft.com/office/powerpoint/2010/main" val="1379021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C256-61C2-0915-3302-E81FFD0A3454}"/>
              </a:ext>
            </a:extLst>
          </p:cNvPr>
          <p:cNvSpPr>
            <a:spLocks noGrp="1"/>
          </p:cNvSpPr>
          <p:nvPr>
            <p:ph type="title"/>
          </p:nvPr>
        </p:nvSpPr>
        <p:spPr>
          <a:xfrm>
            <a:off x="6417734" y="127322"/>
            <a:ext cx="5538915" cy="1366958"/>
          </a:xfrm>
        </p:spPr>
        <p:txBody>
          <a:bodyPr anchor="b">
            <a:normAutofit/>
          </a:bodyPr>
          <a:lstStyle/>
          <a:p>
            <a:pPr algn="ctr"/>
            <a:r>
              <a:rPr lang="en-US" sz="3600" dirty="0">
                <a:solidFill>
                  <a:schemeClr val="tx1">
                    <a:lumMod val="65000"/>
                    <a:lumOff val="35000"/>
                  </a:schemeClr>
                </a:solidFill>
              </a:rPr>
              <a:t>Henry Clay Senate Speech (1832)</a:t>
            </a:r>
          </a:p>
        </p:txBody>
      </p:sp>
      <p:pic>
        <p:nvPicPr>
          <p:cNvPr id="5" name="Picture 4" descr="A painting of a group of people sitting on the ground&#10;&#10;AI-generated content may be incorrect.">
            <a:extLst>
              <a:ext uri="{FF2B5EF4-FFF2-40B4-BE49-F238E27FC236}">
                <a16:creationId xmlns:a16="http://schemas.microsoft.com/office/drawing/2014/main" id="{D7F004D4-B8DE-9761-5A8B-334EA4C5F3C1}"/>
              </a:ext>
            </a:extLst>
          </p:cNvPr>
          <p:cNvPicPr>
            <a:picLocks noChangeAspect="1"/>
          </p:cNvPicPr>
          <p:nvPr/>
        </p:nvPicPr>
        <p:blipFill>
          <a:blip r:embed="rId2"/>
          <a:srcRect l="14519" r="14574"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13A872D5-8CB2-906F-8DC5-C4AE5C74FCB2}"/>
              </a:ext>
            </a:extLst>
          </p:cNvPr>
          <p:cNvSpPr>
            <a:spLocks noGrp="1"/>
          </p:cNvSpPr>
          <p:nvPr>
            <p:ph idx="1"/>
          </p:nvPr>
        </p:nvSpPr>
        <p:spPr>
          <a:xfrm>
            <a:off x="6417734" y="1701478"/>
            <a:ext cx="5291663" cy="4016415"/>
          </a:xfrm>
        </p:spPr>
        <p:txBody>
          <a:bodyPr>
            <a:normAutofit lnSpcReduction="10000"/>
          </a:bodyPr>
          <a:lstStyle/>
          <a:p>
            <a:pPr marL="0" indent="0">
              <a:lnSpc>
                <a:spcPct val="120000"/>
              </a:lnSpc>
              <a:buNone/>
            </a:pPr>
            <a:r>
              <a:rPr lang="en-GB" sz="1800" dirty="0">
                <a:solidFill>
                  <a:schemeClr val="tx1">
                    <a:lumMod val="65000"/>
                    <a:lumOff val="35000"/>
                  </a:schemeClr>
                </a:solidFill>
              </a:rPr>
              <a:t>Henry Clay, a prominent U.S. senator, played a key role in popularizing the phrase ‘self-made men.’ In an 1832 Senate speech, Clay praised “enterprising and self-made men” who had achieved wealth and status through “patient and diligent </a:t>
            </a:r>
            <a:r>
              <a:rPr lang="en-GB" sz="1800" dirty="0" err="1">
                <a:solidFill>
                  <a:schemeClr val="tx1">
                    <a:lumMod val="65000"/>
                    <a:lumOff val="35000"/>
                  </a:schemeClr>
                </a:solidFill>
              </a:rPr>
              <a:t>labor</a:t>
            </a:r>
            <a:r>
              <a:rPr lang="en-GB" sz="1800" dirty="0">
                <a:solidFill>
                  <a:schemeClr val="tx1">
                    <a:lumMod val="65000"/>
                    <a:lumOff val="35000"/>
                  </a:schemeClr>
                </a:solidFill>
              </a:rPr>
              <a:t>.” His use of the term framed success as a product of individual effort rather than inherited privilege, aligning with the democratic ideals of the era and the emerging American Dream. Clay helped embed the concept into public consciousness, reinforcing the idolisation of hard work and meritocracy, and making the self-made ideal not just a personal aspiration but a patriotic virtue.</a:t>
            </a:r>
          </a:p>
          <a:p>
            <a:endParaRPr lang="en-US" sz="1800" dirty="0"/>
          </a:p>
        </p:txBody>
      </p:sp>
      <p:sp>
        <p:nvSpPr>
          <p:cNvPr id="6" name="TextBox 5">
            <a:extLst>
              <a:ext uri="{FF2B5EF4-FFF2-40B4-BE49-F238E27FC236}">
                <a16:creationId xmlns:a16="http://schemas.microsoft.com/office/drawing/2014/main" id="{EC5D8586-1D44-9AEC-C1CC-5E6EA5691122}"/>
              </a:ext>
            </a:extLst>
          </p:cNvPr>
          <p:cNvSpPr txBox="1"/>
          <p:nvPr/>
        </p:nvSpPr>
        <p:spPr>
          <a:xfrm>
            <a:off x="6417734" y="6130514"/>
            <a:ext cx="4890732" cy="430887"/>
          </a:xfrm>
          <a:prstGeom prst="rect">
            <a:avLst/>
          </a:prstGeom>
          <a:noFill/>
        </p:spPr>
        <p:txBody>
          <a:bodyPr wrap="square" rtlCol="0">
            <a:spAutoFit/>
          </a:bodyPr>
          <a:lstStyle/>
          <a:p>
            <a:r>
              <a:rPr lang="en-US" sz="1100" dirty="0">
                <a:solidFill>
                  <a:schemeClr val="tx1">
                    <a:lumMod val="65000"/>
                    <a:lumOff val="35000"/>
                  </a:schemeClr>
                </a:solidFill>
              </a:rPr>
              <a:t>Henry Clay Speaking at the Trebor Inn by Herb Roe, 2013 (https://</a:t>
            </a:r>
            <a:r>
              <a:rPr lang="en-US" sz="1100" dirty="0" err="1">
                <a:solidFill>
                  <a:schemeClr val="tx1">
                    <a:lumMod val="65000"/>
                    <a:lumOff val="35000"/>
                  </a:schemeClr>
                </a:solidFill>
              </a:rPr>
              <a:t>sciotohistorical.org</a:t>
            </a:r>
            <a:r>
              <a:rPr lang="en-US" sz="1100" dirty="0">
                <a:solidFill>
                  <a:schemeClr val="tx1">
                    <a:lumMod val="65000"/>
                    <a:lumOff val="35000"/>
                  </a:schemeClr>
                </a:solidFill>
              </a:rPr>
              <a:t>/items/show/39?tour=7&amp;index=9#&amp;gid=1&amp;pid=1)</a:t>
            </a:r>
          </a:p>
        </p:txBody>
      </p:sp>
    </p:spTree>
    <p:extLst>
      <p:ext uri="{BB962C8B-B14F-4D97-AF65-F5344CB8AC3E}">
        <p14:creationId xmlns:p14="http://schemas.microsoft.com/office/powerpoint/2010/main" val="174755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20DA62-E637-A1E2-905F-48BB8239BBAD}"/>
              </a:ext>
            </a:extLst>
          </p:cNvPr>
          <p:cNvSpPr>
            <a:spLocks noGrp="1"/>
          </p:cNvSpPr>
          <p:nvPr>
            <p:ph type="title"/>
          </p:nvPr>
        </p:nvSpPr>
        <p:spPr>
          <a:xfrm>
            <a:off x="836680" y="93145"/>
            <a:ext cx="6002110" cy="1495425"/>
          </a:xfrm>
        </p:spPr>
        <p:txBody>
          <a:bodyPr>
            <a:normAutofit/>
          </a:bodyPr>
          <a:lstStyle/>
          <a:p>
            <a:pPr algn="ctr"/>
            <a:r>
              <a:rPr lang="en-US" sz="4000" dirty="0">
                <a:solidFill>
                  <a:schemeClr val="tx1">
                    <a:lumMod val="65000"/>
                    <a:lumOff val="35000"/>
                  </a:schemeClr>
                </a:solidFill>
              </a:rPr>
              <a:t>Henry Ford</a:t>
            </a:r>
          </a:p>
        </p:txBody>
      </p:sp>
      <p:sp>
        <p:nvSpPr>
          <p:cNvPr id="3" name="Content Placeholder 2">
            <a:extLst>
              <a:ext uri="{FF2B5EF4-FFF2-40B4-BE49-F238E27FC236}">
                <a16:creationId xmlns:a16="http://schemas.microsoft.com/office/drawing/2014/main" id="{D789190D-1F56-D357-E43D-9BD3C5118E25}"/>
              </a:ext>
            </a:extLst>
          </p:cNvPr>
          <p:cNvSpPr>
            <a:spLocks noGrp="1"/>
          </p:cNvSpPr>
          <p:nvPr>
            <p:ph idx="1"/>
          </p:nvPr>
        </p:nvSpPr>
        <p:spPr>
          <a:xfrm>
            <a:off x="836680" y="1504709"/>
            <a:ext cx="6002110" cy="4358209"/>
          </a:xfrm>
        </p:spPr>
        <p:txBody>
          <a:bodyPr>
            <a:normAutofit/>
          </a:bodyPr>
          <a:lstStyle/>
          <a:p>
            <a:pPr marL="0" indent="0">
              <a:lnSpc>
                <a:spcPct val="125000"/>
              </a:lnSpc>
              <a:buNone/>
            </a:pPr>
            <a:r>
              <a:rPr lang="en-GB" sz="1800" dirty="0">
                <a:solidFill>
                  <a:schemeClr val="tx1">
                    <a:lumMod val="65000"/>
                    <a:lumOff val="35000"/>
                  </a:schemeClr>
                </a:solidFill>
              </a:rPr>
              <a:t>Henry Ford is a classic early 20th-century example of the self-made man myth. Born in 1863 on a farm, Ford had limited formal education and began his career as a machinist’s apprentice. Through persistence and mechanical skill, he founded the Ford Motor Company and revolutionized transportation with the Model T car. Ford’s story was widely celebrated as proof that ingenuity and hard work could lead to extraordinary success, reinforcing the ideal of individual achievement However, like Franklin and Alger’s characters, Ford’s rise was not purely individual; he benefited from industrial growth, investor support, and a favourable economic climate.</a:t>
            </a:r>
            <a:endParaRPr lang="en-US" sz="1800" dirty="0">
              <a:solidFill>
                <a:schemeClr val="tx1">
                  <a:lumMod val="65000"/>
                  <a:lumOff val="35000"/>
                </a:schemeClr>
              </a:solidFill>
            </a:endParaRPr>
          </a:p>
        </p:txBody>
      </p:sp>
      <p:pic>
        <p:nvPicPr>
          <p:cNvPr id="5" name="Picture 4" descr="A person standing next to a car&#10;&#10;AI-generated content may be incorrect.">
            <a:extLst>
              <a:ext uri="{FF2B5EF4-FFF2-40B4-BE49-F238E27FC236}">
                <a16:creationId xmlns:a16="http://schemas.microsoft.com/office/drawing/2014/main" id="{6E292658-EDD1-F51A-3C70-8E2725158756}"/>
              </a:ext>
            </a:extLst>
          </p:cNvPr>
          <p:cNvPicPr>
            <a:picLocks noChangeAspect="1"/>
          </p:cNvPicPr>
          <p:nvPr/>
        </p:nvPicPr>
        <p:blipFill>
          <a:blip r:embed="rId2"/>
          <a:srcRect l="42339" r="440" b="-2"/>
          <a:stretch>
            <a:fillRect/>
          </a:stretch>
        </p:blipFill>
        <p:spPr>
          <a:xfrm>
            <a:off x="7199440" y="10"/>
            <a:ext cx="4992560" cy="6857990"/>
          </a:xfrm>
          <a:prstGeom prst="rect">
            <a:avLst/>
          </a:prstGeom>
          <a:effectLst/>
        </p:spPr>
      </p:pic>
      <p:sp>
        <p:nvSpPr>
          <p:cNvPr id="6" name="TextBox 5">
            <a:extLst>
              <a:ext uri="{FF2B5EF4-FFF2-40B4-BE49-F238E27FC236}">
                <a16:creationId xmlns:a16="http://schemas.microsoft.com/office/drawing/2014/main" id="{0678AFA2-476B-DDF8-6C94-8FE804CBA946}"/>
              </a:ext>
            </a:extLst>
          </p:cNvPr>
          <p:cNvSpPr txBox="1"/>
          <p:nvPr/>
        </p:nvSpPr>
        <p:spPr>
          <a:xfrm>
            <a:off x="3193029" y="6114723"/>
            <a:ext cx="3354701" cy="276999"/>
          </a:xfrm>
          <a:prstGeom prst="rect">
            <a:avLst/>
          </a:prstGeom>
          <a:noFill/>
        </p:spPr>
        <p:txBody>
          <a:bodyPr wrap="none" rtlCol="0">
            <a:spAutoFit/>
          </a:bodyPr>
          <a:lstStyle/>
          <a:p>
            <a:pPr algn="r"/>
            <a:r>
              <a:rPr lang="en-US" sz="1200" dirty="0">
                <a:solidFill>
                  <a:schemeClr val="tx1">
                    <a:lumMod val="65000"/>
                    <a:lumOff val="35000"/>
                  </a:schemeClr>
                </a:solidFill>
              </a:rPr>
              <a:t>Henry Ford with a model T car in New York, 1921</a:t>
            </a:r>
          </a:p>
        </p:txBody>
      </p:sp>
    </p:spTree>
    <p:extLst>
      <p:ext uri="{BB962C8B-B14F-4D97-AF65-F5344CB8AC3E}">
        <p14:creationId xmlns:p14="http://schemas.microsoft.com/office/powerpoint/2010/main" val="2138033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569B211-0FA3-00A3-C59D-2EC953584FB5}"/>
              </a:ext>
            </a:extLst>
          </p:cNvPr>
          <p:cNvSpPr>
            <a:spLocks noGrp="1"/>
          </p:cNvSpPr>
          <p:nvPr>
            <p:ph type="title"/>
          </p:nvPr>
        </p:nvSpPr>
        <p:spPr>
          <a:xfrm>
            <a:off x="5868557" y="1138036"/>
            <a:ext cx="5444382" cy="1402470"/>
          </a:xfrm>
        </p:spPr>
        <p:txBody>
          <a:bodyPr anchor="t">
            <a:normAutofit/>
          </a:bodyPr>
          <a:lstStyle/>
          <a:p>
            <a:r>
              <a:rPr lang="en-US" sz="3200" dirty="0">
                <a:solidFill>
                  <a:schemeClr val="tx1">
                    <a:lumMod val="65000"/>
                    <a:lumOff val="35000"/>
                  </a:schemeClr>
                </a:solidFill>
              </a:rPr>
              <a:t>Roland Barthes’ Mythologies</a:t>
            </a:r>
          </a:p>
        </p:txBody>
      </p:sp>
      <p:pic>
        <p:nvPicPr>
          <p:cNvPr id="7" name="Picture 6" descr="A person with lightning coming out of his head&#10;&#10;AI-generated content may be incorrect.">
            <a:extLst>
              <a:ext uri="{FF2B5EF4-FFF2-40B4-BE49-F238E27FC236}">
                <a16:creationId xmlns:a16="http://schemas.microsoft.com/office/drawing/2014/main" id="{40CE5C49-D1E1-295F-4C53-93C9867DB4DD}"/>
              </a:ext>
            </a:extLst>
          </p:cNvPr>
          <p:cNvPicPr>
            <a:picLocks noChangeAspect="1"/>
          </p:cNvPicPr>
          <p:nvPr/>
        </p:nvPicPr>
        <p:blipFill>
          <a:blip r:embed="rId2"/>
          <a:srcRect r="1" b="11134"/>
          <a:stretch>
            <a:fillRect/>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5995DA86-5229-1614-8174-64AC2F548FAF}"/>
              </a:ext>
            </a:extLst>
          </p:cNvPr>
          <p:cNvSpPr>
            <a:spLocks noGrp="1"/>
          </p:cNvSpPr>
          <p:nvPr>
            <p:ph idx="1"/>
          </p:nvPr>
        </p:nvSpPr>
        <p:spPr>
          <a:xfrm>
            <a:off x="5868557" y="1863306"/>
            <a:ext cx="5444382" cy="4279077"/>
          </a:xfrm>
        </p:spPr>
        <p:txBody>
          <a:bodyPr>
            <a:normAutofit lnSpcReduction="10000"/>
          </a:bodyPr>
          <a:lstStyle/>
          <a:p>
            <a:pPr marL="0" indent="0">
              <a:lnSpc>
                <a:spcPct val="125000"/>
              </a:lnSpc>
              <a:buNone/>
            </a:pPr>
            <a:r>
              <a:rPr lang="en-US" sz="1700" dirty="0">
                <a:solidFill>
                  <a:schemeClr val="tx1">
                    <a:lumMod val="65000"/>
                    <a:lumOff val="35000"/>
                  </a:schemeClr>
                </a:solidFill>
              </a:rPr>
              <a:t>20</a:t>
            </a:r>
            <a:r>
              <a:rPr lang="en-US" sz="1700" baseline="30000" dirty="0">
                <a:solidFill>
                  <a:schemeClr val="tx1">
                    <a:lumMod val="65000"/>
                    <a:lumOff val="35000"/>
                  </a:schemeClr>
                </a:solidFill>
              </a:rPr>
              <a:t>th</a:t>
            </a:r>
            <a:r>
              <a:rPr lang="en-US" sz="1700" dirty="0">
                <a:solidFill>
                  <a:schemeClr val="tx1">
                    <a:lumMod val="65000"/>
                    <a:lumOff val="35000"/>
                  </a:schemeClr>
                </a:solidFill>
              </a:rPr>
              <a:t> century philosopher Roland Barthes mythological theory explains why the story of the self-made man is so pervasive. </a:t>
            </a:r>
            <a:r>
              <a:rPr lang="en-GB" sz="1700" dirty="0">
                <a:solidFill>
                  <a:schemeClr val="tx1">
                    <a:lumMod val="65000"/>
                    <a:lumOff val="35000"/>
                  </a:schemeClr>
                </a:solidFill>
              </a:rPr>
              <a:t>Roland Barthes tell us that media transforms cultural ideas into ‘natural truths’ through repetition. Applied to the self-made man idea, this means success myths such as ‘hard work equals wealth’ are presented as obvious, universal pathways while other factors (social, economic, political) are masked. Modern media amplifies the self-made myth through stories that glorify business or financial triumphs. These narratives often appear in viral posts, motivational videos, and profiles that frame success as the result of determination, grit and hustle alone. </a:t>
            </a:r>
            <a:endParaRPr lang="en-US" sz="1700" dirty="0">
              <a:solidFill>
                <a:schemeClr val="tx1">
                  <a:lumMod val="65000"/>
                  <a:lumOff val="35000"/>
                </a:schemeClr>
              </a:solidFill>
            </a:endParaRPr>
          </a:p>
        </p:txBody>
      </p:sp>
      <p:sp>
        <p:nvSpPr>
          <p:cNvPr id="8" name="TextBox 7">
            <a:extLst>
              <a:ext uri="{FF2B5EF4-FFF2-40B4-BE49-F238E27FC236}">
                <a16:creationId xmlns:a16="http://schemas.microsoft.com/office/drawing/2014/main" id="{34B48B63-8FFC-06FA-322D-CA13C0293D47}"/>
              </a:ext>
            </a:extLst>
          </p:cNvPr>
          <p:cNvSpPr txBox="1"/>
          <p:nvPr/>
        </p:nvSpPr>
        <p:spPr>
          <a:xfrm>
            <a:off x="5868557" y="6142383"/>
            <a:ext cx="5444381" cy="430887"/>
          </a:xfrm>
          <a:prstGeom prst="rect">
            <a:avLst/>
          </a:prstGeom>
          <a:noFill/>
        </p:spPr>
        <p:txBody>
          <a:bodyPr wrap="square" rtlCol="0">
            <a:spAutoFit/>
          </a:bodyPr>
          <a:lstStyle/>
          <a:p>
            <a:r>
              <a:rPr lang="en-US" sz="1100" dirty="0">
                <a:solidFill>
                  <a:schemeClr val="tx1">
                    <a:lumMod val="65000"/>
                    <a:lumOff val="35000"/>
                  </a:schemeClr>
                </a:solidFill>
              </a:rPr>
              <a:t>Books like this won’t tell you about Elon’s access to family wealth, his private education, and the privileged networks that provided his capital and support.</a:t>
            </a:r>
          </a:p>
        </p:txBody>
      </p:sp>
    </p:spTree>
    <p:extLst>
      <p:ext uri="{BB962C8B-B14F-4D97-AF65-F5344CB8AC3E}">
        <p14:creationId xmlns:p14="http://schemas.microsoft.com/office/powerpoint/2010/main" val="585568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0F9E46-6F3D-7784-4600-524FD75549EB}"/>
              </a:ext>
            </a:extLst>
          </p:cNvPr>
          <p:cNvSpPr>
            <a:spLocks noGrp="1"/>
          </p:cNvSpPr>
          <p:nvPr>
            <p:ph type="title"/>
          </p:nvPr>
        </p:nvSpPr>
        <p:spPr>
          <a:xfrm>
            <a:off x="836680" y="185743"/>
            <a:ext cx="6002110" cy="1495425"/>
          </a:xfrm>
        </p:spPr>
        <p:txBody>
          <a:bodyPr>
            <a:normAutofit/>
          </a:bodyPr>
          <a:lstStyle/>
          <a:p>
            <a:pPr algn="ctr"/>
            <a:r>
              <a:rPr lang="en-US" sz="4000" dirty="0">
                <a:solidFill>
                  <a:schemeClr val="tx1">
                    <a:lumMod val="65000"/>
                    <a:lumOff val="35000"/>
                  </a:schemeClr>
                </a:solidFill>
              </a:rPr>
              <a:t>21</a:t>
            </a:r>
            <a:r>
              <a:rPr lang="en-US" sz="4000" baseline="30000" dirty="0">
                <a:solidFill>
                  <a:schemeClr val="tx1">
                    <a:lumMod val="65000"/>
                    <a:lumOff val="35000"/>
                  </a:schemeClr>
                </a:solidFill>
              </a:rPr>
              <a:t>st</a:t>
            </a:r>
            <a:r>
              <a:rPr lang="en-US" sz="4000" dirty="0">
                <a:solidFill>
                  <a:schemeClr val="tx1">
                    <a:lumMod val="65000"/>
                    <a:lumOff val="35000"/>
                  </a:schemeClr>
                </a:solidFill>
              </a:rPr>
              <a:t> Century Tech Bros are the new Ragged Dick</a:t>
            </a:r>
          </a:p>
        </p:txBody>
      </p:sp>
      <p:sp>
        <p:nvSpPr>
          <p:cNvPr id="3" name="Content Placeholder 2">
            <a:extLst>
              <a:ext uri="{FF2B5EF4-FFF2-40B4-BE49-F238E27FC236}">
                <a16:creationId xmlns:a16="http://schemas.microsoft.com/office/drawing/2014/main" id="{ACF515D2-C353-4919-D558-921A8E6E8AF7}"/>
              </a:ext>
            </a:extLst>
          </p:cNvPr>
          <p:cNvSpPr>
            <a:spLocks noGrp="1"/>
          </p:cNvSpPr>
          <p:nvPr>
            <p:ph idx="1"/>
          </p:nvPr>
        </p:nvSpPr>
        <p:spPr>
          <a:xfrm>
            <a:off x="836680" y="1866911"/>
            <a:ext cx="6002110" cy="4515960"/>
          </a:xfrm>
        </p:spPr>
        <p:txBody>
          <a:bodyPr>
            <a:normAutofit/>
          </a:bodyPr>
          <a:lstStyle/>
          <a:p>
            <a:pPr marL="0" indent="0">
              <a:lnSpc>
                <a:spcPct val="125000"/>
              </a:lnSpc>
              <a:buNone/>
            </a:pPr>
            <a:r>
              <a:rPr lang="en-GB" sz="1800" dirty="0">
                <a:solidFill>
                  <a:schemeClr val="tx1">
                    <a:lumMod val="65000"/>
                    <a:lumOff val="35000"/>
                  </a:schemeClr>
                </a:solidFill>
              </a:rPr>
              <a:t>In the 21st century, the self-made myth thrives in new forms, largely driven by digital media and entrepreneurial culture. Modern success stories often feature tech founders, influencers, and startup entrepreneurs portrayed as lone visionaries who built empires from scratch. Platforms like Instagram, YouTube, and LinkedIn amplify these narratives through curated content of luxury lifestyles, motivational quotes, and ‘hustle culture’. These stories almost never make mention of inherited privileges like family handouts, or access to elite social networks that can link entrepreneurs with capital – or worse, exploitation of friends, workers, the taxpayer, and the environment.</a:t>
            </a:r>
          </a:p>
          <a:p>
            <a:endParaRPr lang="en-US" sz="1700" dirty="0">
              <a:solidFill>
                <a:schemeClr val="tx1">
                  <a:lumMod val="65000"/>
                  <a:lumOff val="35000"/>
                </a:schemeClr>
              </a:solidFill>
            </a:endParaRPr>
          </a:p>
        </p:txBody>
      </p:sp>
      <p:pic>
        <p:nvPicPr>
          <p:cNvPr id="7" name="Picture 6" descr="A book cover with a person&#10;&#10;AI-generated content may be incorrect.">
            <a:extLst>
              <a:ext uri="{FF2B5EF4-FFF2-40B4-BE49-F238E27FC236}">
                <a16:creationId xmlns:a16="http://schemas.microsoft.com/office/drawing/2014/main" id="{48A0B879-7915-E329-828C-91DBECCF6C72}"/>
              </a:ext>
            </a:extLst>
          </p:cNvPr>
          <p:cNvPicPr>
            <a:picLocks noChangeAspect="1"/>
          </p:cNvPicPr>
          <p:nvPr/>
        </p:nvPicPr>
        <p:blipFill>
          <a:blip r:embed="rId2"/>
          <a:srcRect l="4" t="-2936" r="-3" b="11246"/>
          <a:stretch>
            <a:fillRect/>
          </a:stretch>
        </p:blipFill>
        <p:spPr>
          <a:xfrm>
            <a:off x="7199440" y="-143426"/>
            <a:ext cx="4992560" cy="6857990"/>
          </a:xfrm>
          <a:prstGeom prst="rect">
            <a:avLst/>
          </a:prstGeom>
          <a:effectLst/>
        </p:spPr>
      </p:pic>
    </p:spTree>
    <p:extLst>
      <p:ext uri="{BB962C8B-B14F-4D97-AF65-F5344CB8AC3E}">
        <p14:creationId xmlns:p14="http://schemas.microsoft.com/office/powerpoint/2010/main" val="2896115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9387B1-7DE1-EDDC-5AD2-ABAB1E758D15}"/>
              </a:ext>
            </a:extLst>
          </p:cNvPr>
          <p:cNvSpPr>
            <a:spLocks noGrp="1"/>
          </p:cNvSpPr>
          <p:nvPr>
            <p:ph type="title"/>
          </p:nvPr>
        </p:nvSpPr>
        <p:spPr>
          <a:xfrm>
            <a:off x="589560" y="856180"/>
            <a:ext cx="5279408" cy="1128068"/>
          </a:xfrm>
        </p:spPr>
        <p:txBody>
          <a:bodyPr anchor="ctr">
            <a:normAutofit/>
          </a:bodyPr>
          <a:lstStyle/>
          <a:p>
            <a:r>
              <a:rPr lang="en-US" sz="3700" dirty="0">
                <a:solidFill>
                  <a:schemeClr val="tx1">
                    <a:lumMod val="65000"/>
                    <a:lumOff val="35000"/>
                  </a:schemeClr>
                </a:solidFill>
              </a:rPr>
              <a:t>Activity: Deconstruct the ‘Self Made’ Myth</a:t>
            </a:r>
          </a:p>
        </p:txBody>
      </p:sp>
      <p:grpSp>
        <p:nvGrpSpPr>
          <p:cNvPr id="23" name="Group 2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2E0647-4CFA-DEF1-D61E-D58EDA343865}"/>
              </a:ext>
            </a:extLst>
          </p:cNvPr>
          <p:cNvSpPr>
            <a:spLocks noGrp="1"/>
          </p:cNvSpPr>
          <p:nvPr>
            <p:ph idx="1"/>
          </p:nvPr>
        </p:nvSpPr>
        <p:spPr>
          <a:xfrm>
            <a:off x="590719" y="2330505"/>
            <a:ext cx="5278066" cy="3979585"/>
          </a:xfrm>
        </p:spPr>
        <p:txBody>
          <a:bodyPr anchor="ctr">
            <a:normAutofit lnSpcReduction="10000"/>
          </a:bodyPr>
          <a:lstStyle/>
          <a:p>
            <a:pPr marL="0" indent="0">
              <a:lnSpc>
                <a:spcPct val="125000"/>
              </a:lnSpc>
              <a:buNone/>
            </a:pPr>
            <a:r>
              <a:rPr lang="en-GB" sz="1400" dirty="0">
                <a:solidFill>
                  <a:schemeClr val="tx1">
                    <a:lumMod val="65000"/>
                    <a:lumOff val="35000"/>
                  </a:schemeClr>
                </a:solidFill>
              </a:rPr>
              <a:t>Choose a famously wealthy or successful individual (for example Elon Musk, Zhang Yiming, Kim Kardashian, or similar) and discover how they are portrayed in media. Look for two or three articles that use language and imagery to idolize them and/or reinforce the idea of being ‘self-made.’ Examples include words like </a:t>
            </a:r>
            <a:r>
              <a:rPr lang="en-GB" sz="1400" i="1" dirty="0">
                <a:solidFill>
                  <a:schemeClr val="tx1">
                    <a:lumMod val="65000"/>
                    <a:lumOff val="35000"/>
                  </a:schemeClr>
                </a:solidFill>
              </a:rPr>
              <a:t>visionary</a:t>
            </a:r>
            <a:r>
              <a:rPr lang="en-GB" sz="1400" dirty="0">
                <a:solidFill>
                  <a:schemeClr val="tx1">
                    <a:lumMod val="65000"/>
                    <a:lumOff val="35000"/>
                  </a:schemeClr>
                </a:solidFill>
              </a:rPr>
              <a:t>, </a:t>
            </a:r>
            <a:r>
              <a:rPr lang="en-GB" sz="1400" i="1" dirty="0">
                <a:solidFill>
                  <a:schemeClr val="tx1">
                    <a:lumMod val="65000"/>
                    <a:lumOff val="35000"/>
                  </a:schemeClr>
                </a:solidFill>
              </a:rPr>
              <a:t>genius</a:t>
            </a:r>
            <a:r>
              <a:rPr lang="en-GB" sz="1400" dirty="0">
                <a:solidFill>
                  <a:schemeClr val="tx1">
                    <a:lumMod val="65000"/>
                    <a:lumOff val="35000"/>
                  </a:schemeClr>
                </a:solidFill>
              </a:rPr>
              <a:t>, or </a:t>
            </a:r>
            <a:r>
              <a:rPr lang="en-GB" sz="1400" i="1" dirty="0">
                <a:solidFill>
                  <a:schemeClr val="tx1">
                    <a:lumMod val="65000"/>
                    <a:lumOff val="35000"/>
                  </a:schemeClr>
                </a:solidFill>
              </a:rPr>
              <a:t>trailblazer</a:t>
            </a:r>
            <a:r>
              <a:rPr lang="en-GB" sz="1400" dirty="0">
                <a:solidFill>
                  <a:schemeClr val="tx1">
                    <a:lumMod val="65000"/>
                    <a:lumOff val="35000"/>
                  </a:schemeClr>
                </a:solidFill>
              </a:rPr>
              <a:t>, and stories that frame their journey as ‘rags to riches.’ You might like to look out for visual cues too. Photos featuring luxury cars, private jets, or minimalist tech offices often signal success and status. Try to identify patterns and answer the questions:</a:t>
            </a:r>
          </a:p>
          <a:p>
            <a:pPr lvl="0">
              <a:lnSpc>
                <a:spcPct val="125000"/>
              </a:lnSpc>
            </a:pPr>
            <a:r>
              <a:rPr lang="en-GB" sz="1400" dirty="0">
                <a:solidFill>
                  <a:schemeClr val="tx1">
                    <a:lumMod val="65000"/>
                    <a:lumOff val="35000"/>
                  </a:schemeClr>
                </a:solidFill>
              </a:rPr>
              <a:t>What adjectives and metaphors are used?</a:t>
            </a:r>
          </a:p>
          <a:p>
            <a:pPr lvl="0">
              <a:lnSpc>
                <a:spcPct val="125000"/>
              </a:lnSpc>
            </a:pPr>
            <a:r>
              <a:rPr lang="en-GB" sz="1400" dirty="0">
                <a:solidFill>
                  <a:schemeClr val="tx1">
                    <a:lumMod val="65000"/>
                    <a:lumOff val="35000"/>
                  </a:schemeClr>
                </a:solidFill>
              </a:rPr>
              <a:t>How do images contribute to the myth?</a:t>
            </a:r>
          </a:p>
          <a:p>
            <a:pPr lvl="0">
              <a:lnSpc>
                <a:spcPct val="125000"/>
              </a:lnSpc>
            </a:pPr>
            <a:r>
              <a:rPr lang="en-GB" sz="1400" dirty="0">
                <a:solidFill>
                  <a:schemeClr val="tx1">
                    <a:lumMod val="65000"/>
                    <a:lumOff val="35000"/>
                  </a:schemeClr>
                </a:solidFill>
              </a:rPr>
              <a:t>What details are emphasized… and what’s left out (e.g., privilege, networks, luck)?</a:t>
            </a:r>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white dress&#10;&#10;AI-generated content may be incorrect.">
            <a:extLst>
              <a:ext uri="{FF2B5EF4-FFF2-40B4-BE49-F238E27FC236}">
                <a16:creationId xmlns:a16="http://schemas.microsoft.com/office/drawing/2014/main" id="{160A0457-999B-87F8-FEEE-9D0B7DDBBF8D}"/>
              </a:ext>
            </a:extLst>
          </p:cNvPr>
          <p:cNvPicPr>
            <a:picLocks noChangeAspect="1"/>
          </p:cNvPicPr>
          <p:nvPr/>
        </p:nvPicPr>
        <p:blipFill>
          <a:blip r:embed="rId2"/>
          <a:stretch>
            <a:fillRect/>
          </a:stretch>
        </p:blipFill>
        <p:spPr>
          <a:xfrm>
            <a:off x="7503207" y="462504"/>
            <a:ext cx="3459526" cy="2672484"/>
          </a:xfrm>
          <a:prstGeom prst="rect">
            <a:avLst/>
          </a:prstGeom>
        </p:spPr>
      </p:pic>
      <p:pic>
        <p:nvPicPr>
          <p:cNvPr id="7" name="Picture 6" descr="A white background with black text&#10;&#10;AI-generated content may be incorrect.">
            <a:extLst>
              <a:ext uri="{FF2B5EF4-FFF2-40B4-BE49-F238E27FC236}">
                <a16:creationId xmlns:a16="http://schemas.microsoft.com/office/drawing/2014/main" id="{6405AB6A-50C7-0431-D265-9573318AA347}"/>
              </a:ext>
            </a:extLst>
          </p:cNvPr>
          <p:cNvPicPr>
            <a:picLocks noChangeAspect="1"/>
          </p:cNvPicPr>
          <p:nvPr/>
        </p:nvPicPr>
        <p:blipFill>
          <a:blip r:embed="rId3"/>
          <a:stretch>
            <a:fillRect/>
          </a:stretch>
        </p:blipFill>
        <p:spPr>
          <a:xfrm>
            <a:off x="6964737" y="4320297"/>
            <a:ext cx="4397433" cy="923460"/>
          </a:xfrm>
          <a:prstGeom prst="rect">
            <a:avLst/>
          </a:prstGeom>
        </p:spPr>
      </p:pic>
      <p:sp>
        <p:nvSpPr>
          <p:cNvPr id="8" name="Oval 7">
            <a:extLst>
              <a:ext uri="{FF2B5EF4-FFF2-40B4-BE49-F238E27FC236}">
                <a16:creationId xmlns:a16="http://schemas.microsoft.com/office/drawing/2014/main" id="{FE448438-1004-3519-1DF3-2294DAB96878}"/>
              </a:ext>
            </a:extLst>
          </p:cNvPr>
          <p:cNvSpPr/>
          <p:nvPr/>
        </p:nvSpPr>
        <p:spPr>
          <a:xfrm>
            <a:off x="7503207" y="4700186"/>
            <a:ext cx="649481" cy="41019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46FEA50-D87A-0759-590C-B8C767F5D77A}"/>
              </a:ext>
            </a:extLst>
          </p:cNvPr>
          <p:cNvSpPr txBox="1"/>
          <p:nvPr/>
        </p:nvSpPr>
        <p:spPr>
          <a:xfrm>
            <a:off x="7854076" y="6048480"/>
            <a:ext cx="3142207" cy="261610"/>
          </a:xfrm>
          <a:prstGeom prst="rect">
            <a:avLst/>
          </a:prstGeom>
          <a:noFill/>
        </p:spPr>
        <p:txBody>
          <a:bodyPr wrap="none" rtlCol="0">
            <a:spAutoFit/>
          </a:bodyPr>
          <a:lstStyle/>
          <a:p>
            <a:r>
              <a:rPr lang="en-US" sz="1100" dirty="0">
                <a:solidFill>
                  <a:schemeClr val="tx1">
                    <a:lumMod val="65000"/>
                    <a:lumOff val="35000"/>
                  </a:schemeClr>
                </a:solidFill>
              </a:rPr>
              <a:t>https://</a:t>
            </a:r>
            <a:r>
              <a:rPr lang="en-US" sz="1100" dirty="0" err="1">
                <a:solidFill>
                  <a:schemeClr val="tx1">
                    <a:lumMod val="65000"/>
                    <a:lumOff val="35000"/>
                  </a:schemeClr>
                </a:solidFill>
              </a:rPr>
              <a:t>www.bbc.com</a:t>
            </a:r>
            <a:r>
              <a:rPr lang="en-US" sz="1100" dirty="0">
                <a:solidFill>
                  <a:schemeClr val="tx1">
                    <a:lumMod val="65000"/>
                    <a:lumOff val="35000"/>
                  </a:schemeClr>
                </a:solidFill>
              </a:rPr>
              <a:t>/news/business-53221513</a:t>
            </a:r>
          </a:p>
        </p:txBody>
      </p:sp>
    </p:spTree>
    <p:extLst>
      <p:ext uri="{BB962C8B-B14F-4D97-AF65-F5344CB8AC3E}">
        <p14:creationId xmlns:p14="http://schemas.microsoft.com/office/powerpoint/2010/main" val="2804417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0D97ED-9D41-124B-B54E-376BC6BB991D}"/>
              </a:ext>
            </a:extLst>
          </p:cNvPr>
          <p:cNvSpPr>
            <a:spLocks noGrp="1"/>
          </p:cNvSpPr>
          <p:nvPr>
            <p:ph type="title"/>
          </p:nvPr>
        </p:nvSpPr>
        <p:spPr>
          <a:xfrm>
            <a:off x="836680" y="185743"/>
            <a:ext cx="6002110" cy="1495425"/>
          </a:xfrm>
        </p:spPr>
        <p:txBody>
          <a:bodyPr>
            <a:normAutofit/>
          </a:bodyPr>
          <a:lstStyle/>
          <a:p>
            <a:r>
              <a:rPr lang="en-US" sz="4000" dirty="0">
                <a:solidFill>
                  <a:schemeClr val="tx1">
                    <a:lumMod val="65000"/>
                    <a:lumOff val="35000"/>
                  </a:schemeClr>
                </a:solidFill>
              </a:rPr>
              <a:t>Reflection</a:t>
            </a:r>
          </a:p>
        </p:txBody>
      </p:sp>
      <p:sp>
        <p:nvSpPr>
          <p:cNvPr id="3" name="Content Placeholder 2">
            <a:extLst>
              <a:ext uri="{FF2B5EF4-FFF2-40B4-BE49-F238E27FC236}">
                <a16:creationId xmlns:a16="http://schemas.microsoft.com/office/drawing/2014/main" id="{2709AB13-0C8B-F35C-B7C4-733D03D19806}"/>
              </a:ext>
            </a:extLst>
          </p:cNvPr>
          <p:cNvSpPr>
            <a:spLocks noGrp="1"/>
          </p:cNvSpPr>
          <p:nvPr>
            <p:ph idx="1"/>
          </p:nvPr>
        </p:nvSpPr>
        <p:spPr>
          <a:xfrm>
            <a:off x="836680" y="1524000"/>
            <a:ext cx="6002110" cy="4746171"/>
          </a:xfrm>
        </p:spPr>
        <p:txBody>
          <a:bodyPr>
            <a:normAutofit/>
          </a:bodyPr>
          <a:lstStyle/>
          <a:p>
            <a:pPr marL="0" indent="0">
              <a:lnSpc>
                <a:spcPct val="125000"/>
              </a:lnSpc>
              <a:buNone/>
            </a:pPr>
            <a:r>
              <a:rPr lang="en-GB" sz="2000" dirty="0">
                <a:solidFill>
                  <a:schemeClr val="tx1">
                    <a:lumMod val="65000"/>
                    <a:lumOff val="35000"/>
                  </a:schemeClr>
                </a:solidFill>
              </a:rPr>
              <a:t>After exploring the myth of the self-made man, consider its impact today. Media doesn’t just tell stories; it shapes what we believe about success, wealth, and poverty. When headlines call someone a “visionary” or show images of luxury, what message does that send? Does it make success seem accessible to everyone? Does it hide structural advantages or systemic barriers?</a:t>
            </a:r>
          </a:p>
          <a:p>
            <a:pPr marL="0" indent="0">
              <a:lnSpc>
                <a:spcPct val="125000"/>
              </a:lnSpc>
              <a:buNone/>
            </a:pPr>
            <a:r>
              <a:rPr lang="en-GB" sz="2000" b="1" dirty="0">
                <a:solidFill>
                  <a:schemeClr val="tx1">
                    <a:lumMod val="65000"/>
                    <a:lumOff val="35000"/>
                  </a:schemeClr>
                </a:solidFill>
              </a:rPr>
              <a:t>Reflection Question:</a:t>
            </a:r>
            <a:br>
              <a:rPr lang="en-GB" sz="2000" dirty="0">
                <a:solidFill>
                  <a:schemeClr val="tx1">
                    <a:lumMod val="65000"/>
                    <a:lumOff val="35000"/>
                  </a:schemeClr>
                </a:solidFill>
              </a:rPr>
            </a:br>
            <a:r>
              <a:rPr lang="en-GB" sz="2000" i="1" dirty="0">
                <a:solidFill>
                  <a:schemeClr val="tx1">
                    <a:lumMod val="65000"/>
                    <a:lumOff val="35000"/>
                  </a:schemeClr>
                </a:solidFill>
              </a:rPr>
              <a:t>How does media representation influence our perception of success, wealth, and poverty?</a:t>
            </a:r>
            <a:endParaRPr lang="en-US" sz="2000" dirty="0">
              <a:solidFill>
                <a:schemeClr val="tx1">
                  <a:lumMod val="65000"/>
                  <a:lumOff val="35000"/>
                </a:schemeClr>
              </a:solidFill>
            </a:endParaRPr>
          </a:p>
        </p:txBody>
      </p:sp>
      <p:pic>
        <p:nvPicPr>
          <p:cNvPr id="5" name="Picture 4" descr="A book cover with hands and a key&#10;&#10;AI-generated content may be incorrect.">
            <a:extLst>
              <a:ext uri="{FF2B5EF4-FFF2-40B4-BE49-F238E27FC236}">
                <a16:creationId xmlns:a16="http://schemas.microsoft.com/office/drawing/2014/main" id="{D84DF363-4B8D-863A-3FE4-DC61650C17A9}"/>
              </a:ext>
            </a:extLst>
          </p:cNvPr>
          <p:cNvPicPr>
            <a:picLocks noChangeAspect="1"/>
          </p:cNvPicPr>
          <p:nvPr/>
        </p:nvPicPr>
        <p:blipFill>
          <a:blip r:embed="rId2"/>
          <a:srcRect l="6" r="-5" b="831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730038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288</TotalTime>
  <Words>1334</Words>
  <Application>Microsoft Macintosh PowerPoint</Application>
  <PresentationFormat>Widescreen</PresentationFormat>
  <Paragraphs>31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The Myth of Self-Made Men</vt:lpstr>
      <vt:lpstr>Introduction</vt:lpstr>
      <vt:lpstr>Benjamin Franklin</vt:lpstr>
      <vt:lpstr>19th Century Rags to Riches Tales</vt:lpstr>
      <vt:lpstr>Henry Clay Senate Speech (1832)</vt:lpstr>
      <vt:lpstr>Henry Ford</vt:lpstr>
      <vt:lpstr>Roland Barthes’ Mythologies</vt:lpstr>
      <vt:lpstr>21st Century Tech Bros are the new Ragged Dick</vt:lpstr>
      <vt:lpstr>Activity: Deconstruct the ‘Self Made’ Myth</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2</cp:revision>
  <dcterms:created xsi:type="dcterms:W3CDTF">2025-12-14T03:36:01Z</dcterms:created>
  <dcterms:modified xsi:type="dcterms:W3CDTF">2025-12-14T08:54:08Z</dcterms:modified>
</cp:coreProperties>
</file>