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2"/>
    <p:restoredTop sz="94699"/>
  </p:normalViewPr>
  <p:slideViewPr>
    <p:cSldViewPr snapToGrid="0">
      <p:cViewPr varScale="1">
        <p:scale>
          <a:sx n="115" d="100"/>
          <a:sy n="115" d="100"/>
        </p:scale>
        <p:origin x="4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7710D-8C85-13E5-13FD-9C978FE508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9A4D18-7747-71A5-2A43-3D9BB66712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1FF40CF-DE63-8582-A15F-1E35A7DD9FE5}"/>
              </a:ext>
            </a:extLst>
          </p:cNvPr>
          <p:cNvSpPr>
            <a:spLocks noGrp="1"/>
          </p:cNvSpPr>
          <p:nvPr>
            <p:ph type="dt" sz="half" idx="10"/>
          </p:nvPr>
        </p:nvSpPr>
        <p:spPr/>
        <p:txBody>
          <a:bodyPr/>
          <a:lstStyle/>
          <a:p>
            <a:fld id="{A9FAC401-EC92-AE46-AE4B-D570173E4B7B}" type="datetimeFigureOut">
              <a:rPr lang="en-US" smtClean="0"/>
              <a:t>12/1/25</a:t>
            </a:fld>
            <a:endParaRPr lang="en-US"/>
          </a:p>
        </p:txBody>
      </p:sp>
      <p:sp>
        <p:nvSpPr>
          <p:cNvPr id="5" name="Footer Placeholder 4">
            <a:extLst>
              <a:ext uri="{FF2B5EF4-FFF2-40B4-BE49-F238E27FC236}">
                <a16:creationId xmlns:a16="http://schemas.microsoft.com/office/drawing/2014/main" id="{5CA36954-B8C6-0B8B-BBF2-C35159D900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C61A5B-2492-80C5-3E23-0D844998B536}"/>
              </a:ext>
            </a:extLst>
          </p:cNvPr>
          <p:cNvSpPr>
            <a:spLocks noGrp="1"/>
          </p:cNvSpPr>
          <p:nvPr>
            <p:ph type="sldNum" sz="quarter" idx="12"/>
          </p:nvPr>
        </p:nvSpPr>
        <p:spPr/>
        <p:txBody>
          <a:bodyPr/>
          <a:lstStyle/>
          <a:p>
            <a:fld id="{DF1A6A9B-EBFA-7B44-9366-182F2DF719FD}" type="slidenum">
              <a:rPr lang="en-US" smtClean="0"/>
              <a:t>‹#›</a:t>
            </a:fld>
            <a:endParaRPr lang="en-US"/>
          </a:p>
        </p:txBody>
      </p:sp>
    </p:spTree>
    <p:extLst>
      <p:ext uri="{BB962C8B-B14F-4D97-AF65-F5344CB8AC3E}">
        <p14:creationId xmlns:p14="http://schemas.microsoft.com/office/powerpoint/2010/main" val="297081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BD895-22C2-B963-404B-79F1F1D241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DD4133-4EFD-2D68-CEB9-69040E237D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23B38D-0F44-A0BE-662B-15A4F9E9C83E}"/>
              </a:ext>
            </a:extLst>
          </p:cNvPr>
          <p:cNvSpPr>
            <a:spLocks noGrp="1"/>
          </p:cNvSpPr>
          <p:nvPr>
            <p:ph type="dt" sz="half" idx="10"/>
          </p:nvPr>
        </p:nvSpPr>
        <p:spPr/>
        <p:txBody>
          <a:bodyPr/>
          <a:lstStyle/>
          <a:p>
            <a:fld id="{A9FAC401-EC92-AE46-AE4B-D570173E4B7B}" type="datetimeFigureOut">
              <a:rPr lang="en-US" smtClean="0"/>
              <a:t>12/1/25</a:t>
            </a:fld>
            <a:endParaRPr lang="en-US"/>
          </a:p>
        </p:txBody>
      </p:sp>
      <p:sp>
        <p:nvSpPr>
          <p:cNvPr id="5" name="Footer Placeholder 4">
            <a:extLst>
              <a:ext uri="{FF2B5EF4-FFF2-40B4-BE49-F238E27FC236}">
                <a16:creationId xmlns:a16="http://schemas.microsoft.com/office/drawing/2014/main" id="{0E56D5F1-D58C-F7CC-9420-65643E8E3C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4FB9D4-BF98-A18A-CA80-22E3A3797115}"/>
              </a:ext>
            </a:extLst>
          </p:cNvPr>
          <p:cNvSpPr>
            <a:spLocks noGrp="1"/>
          </p:cNvSpPr>
          <p:nvPr>
            <p:ph type="sldNum" sz="quarter" idx="12"/>
          </p:nvPr>
        </p:nvSpPr>
        <p:spPr/>
        <p:txBody>
          <a:bodyPr/>
          <a:lstStyle/>
          <a:p>
            <a:fld id="{DF1A6A9B-EBFA-7B44-9366-182F2DF719FD}" type="slidenum">
              <a:rPr lang="en-US" smtClean="0"/>
              <a:t>‹#›</a:t>
            </a:fld>
            <a:endParaRPr lang="en-US"/>
          </a:p>
        </p:txBody>
      </p:sp>
    </p:spTree>
    <p:extLst>
      <p:ext uri="{BB962C8B-B14F-4D97-AF65-F5344CB8AC3E}">
        <p14:creationId xmlns:p14="http://schemas.microsoft.com/office/powerpoint/2010/main" val="891751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B9953-9DE1-F370-410B-2B53277C538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769F643-D890-1A5D-7AFD-E68ABA4CED1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03192D-AB13-2F70-5658-09B37E509A6E}"/>
              </a:ext>
            </a:extLst>
          </p:cNvPr>
          <p:cNvSpPr>
            <a:spLocks noGrp="1"/>
          </p:cNvSpPr>
          <p:nvPr>
            <p:ph type="dt" sz="half" idx="10"/>
          </p:nvPr>
        </p:nvSpPr>
        <p:spPr/>
        <p:txBody>
          <a:bodyPr/>
          <a:lstStyle/>
          <a:p>
            <a:fld id="{A9FAC401-EC92-AE46-AE4B-D570173E4B7B}" type="datetimeFigureOut">
              <a:rPr lang="en-US" smtClean="0"/>
              <a:t>12/1/25</a:t>
            </a:fld>
            <a:endParaRPr lang="en-US"/>
          </a:p>
        </p:txBody>
      </p:sp>
      <p:sp>
        <p:nvSpPr>
          <p:cNvPr id="5" name="Footer Placeholder 4">
            <a:extLst>
              <a:ext uri="{FF2B5EF4-FFF2-40B4-BE49-F238E27FC236}">
                <a16:creationId xmlns:a16="http://schemas.microsoft.com/office/drawing/2014/main" id="{316FCCE4-95DC-32DF-9438-1F0994210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ACA357-AFBC-E458-3A95-C2FD7B7AAFC0}"/>
              </a:ext>
            </a:extLst>
          </p:cNvPr>
          <p:cNvSpPr>
            <a:spLocks noGrp="1"/>
          </p:cNvSpPr>
          <p:nvPr>
            <p:ph type="sldNum" sz="quarter" idx="12"/>
          </p:nvPr>
        </p:nvSpPr>
        <p:spPr/>
        <p:txBody>
          <a:bodyPr/>
          <a:lstStyle/>
          <a:p>
            <a:fld id="{DF1A6A9B-EBFA-7B44-9366-182F2DF719FD}" type="slidenum">
              <a:rPr lang="en-US" smtClean="0"/>
              <a:t>‹#›</a:t>
            </a:fld>
            <a:endParaRPr lang="en-US"/>
          </a:p>
        </p:txBody>
      </p:sp>
    </p:spTree>
    <p:extLst>
      <p:ext uri="{BB962C8B-B14F-4D97-AF65-F5344CB8AC3E}">
        <p14:creationId xmlns:p14="http://schemas.microsoft.com/office/powerpoint/2010/main" val="1467592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92BC1-6432-FA06-73D1-0F399D7D2A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ED84A3-1601-1BD5-071D-38A04748381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038309-33A1-DB42-57EB-13B344B5EA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8D88EF-BE46-120F-194C-4A14525BA9B5}"/>
              </a:ext>
            </a:extLst>
          </p:cNvPr>
          <p:cNvSpPr>
            <a:spLocks noGrp="1"/>
          </p:cNvSpPr>
          <p:nvPr>
            <p:ph type="dt" sz="half" idx="10"/>
          </p:nvPr>
        </p:nvSpPr>
        <p:spPr/>
        <p:txBody>
          <a:bodyPr/>
          <a:lstStyle/>
          <a:p>
            <a:fld id="{A9FAC401-EC92-AE46-AE4B-D570173E4B7B}" type="datetimeFigureOut">
              <a:rPr lang="en-US" smtClean="0"/>
              <a:t>12/1/25</a:t>
            </a:fld>
            <a:endParaRPr lang="en-US"/>
          </a:p>
        </p:txBody>
      </p:sp>
      <p:sp>
        <p:nvSpPr>
          <p:cNvPr id="6" name="Footer Placeholder 5">
            <a:extLst>
              <a:ext uri="{FF2B5EF4-FFF2-40B4-BE49-F238E27FC236}">
                <a16:creationId xmlns:a16="http://schemas.microsoft.com/office/drawing/2014/main" id="{F0E6D502-9A60-67B2-811A-85FAE77EDB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EDBB6E-758B-466D-FF1D-C3CC84FFECB2}"/>
              </a:ext>
            </a:extLst>
          </p:cNvPr>
          <p:cNvSpPr>
            <a:spLocks noGrp="1"/>
          </p:cNvSpPr>
          <p:nvPr>
            <p:ph type="sldNum" sz="quarter" idx="12"/>
          </p:nvPr>
        </p:nvSpPr>
        <p:spPr/>
        <p:txBody>
          <a:bodyPr/>
          <a:lstStyle/>
          <a:p>
            <a:fld id="{DF1A6A9B-EBFA-7B44-9366-182F2DF719FD}" type="slidenum">
              <a:rPr lang="en-US" smtClean="0"/>
              <a:t>‹#›</a:t>
            </a:fld>
            <a:endParaRPr lang="en-US"/>
          </a:p>
        </p:txBody>
      </p:sp>
    </p:spTree>
    <p:extLst>
      <p:ext uri="{BB962C8B-B14F-4D97-AF65-F5344CB8AC3E}">
        <p14:creationId xmlns:p14="http://schemas.microsoft.com/office/powerpoint/2010/main" val="1951204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1872E-E529-C960-F3FF-BD1C90B0DC0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1E5CD3-FBB0-273A-691E-4D964CD5F6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1743EC-DD82-C236-6469-216ACFBA42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642BA11-E1C4-BFFD-FF7B-52614FBE74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803F7B7-DB49-E1F5-BA24-ED6D7F6BD80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065DF3-1734-6C88-D42D-C551C083A401}"/>
              </a:ext>
            </a:extLst>
          </p:cNvPr>
          <p:cNvSpPr>
            <a:spLocks noGrp="1"/>
          </p:cNvSpPr>
          <p:nvPr>
            <p:ph type="dt" sz="half" idx="10"/>
          </p:nvPr>
        </p:nvSpPr>
        <p:spPr/>
        <p:txBody>
          <a:bodyPr/>
          <a:lstStyle/>
          <a:p>
            <a:fld id="{A9FAC401-EC92-AE46-AE4B-D570173E4B7B}" type="datetimeFigureOut">
              <a:rPr lang="en-US" smtClean="0"/>
              <a:t>12/1/25</a:t>
            </a:fld>
            <a:endParaRPr lang="en-US"/>
          </a:p>
        </p:txBody>
      </p:sp>
      <p:sp>
        <p:nvSpPr>
          <p:cNvPr id="8" name="Footer Placeholder 7">
            <a:extLst>
              <a:ext uri="{FF2B5EF4-FFF2-40B4-BE49-F238E27FC236}">
                <a16:creationId xmlns:a16="http://schemas.microsoft.com/office/drawing/2014/main" id="{F22E9FDE-CE18-3974-CB9A-A9D8F0B0B3F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D246D8C-F35A-5199-E724-66FE551B9029}"/>
              </a:ext>
            </a:extLst>
          </p:cNvPr>
          <p:cNvSpPr>
            <a:spLocks noGrp="1"/>
          </p:cNvSpPr>
          <p:nvPr>
            <p:ph type="sldNum" sz="quarter" idx="12"/>
          </p:nvPr>
        </p:nvSpPr>
        <p:spPr/>
        <p:txBody>
          <a:bodyPr/>
          <a:lstStyle/>
          <a:p>
            <a:fld id="{DF1A6A9B-EBFA-7B44-9366-182F2DF719FD}" type="slidenum">
              <a:rPr lang="en-US" smtClean="0"/>
              <a:t>‹#›</a:t>
            </a:fld>
            <a:endParaRPr lang="en-US"/>
          </a:p>
        </p:txBody>
      </p:sp>
    </p:spTree>
    <p:extLst>
      <p:ext uri="{BB962C8B-B14F-4D97-AF65-F5344CB8AC3E}">
        <p14:creationId xmlns:p14="http://schemas.microsoft.com/office/powerpoint/2010/main" val="483247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5DFC9-5558-413F-6D7C-C789E08FDC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747F51F-5C31-601C-3CCE-9E8186A4A58C}"/>
              </a:ext>
            </a:extLst>
          </p:cNvPr>
          <p:cNvSpPr>
            <a:spLocks noGrp="1"/>
          </p:cNvSpPr>
          <p:nvPr>
            <p:ph type="dt" sz="half" idx="10"/>
          </p:nvPr>
        </p:nvSpPr>
        <p:spPr/>
        <p:txBody>
          <a:bodyPr/>
          <a:lstStyle/>
          <a:p>
            <a:fld id="{A9FAC401-EC92-AE46-AE4B-D570173E4B7B}" type="datetimeFigureOut">
              <a:rPr lang="en-US" smtClean="0"/>
              <a:t>12/1/25</a:t>
            </a:fld>
            <a:endParaRPr lang="en-US"/>
          </a:p>
        </p:txBody>
      </p:sp>
      <p:sp>
        <p:nvSpPr>
          <p:cNvPr id="4" name="Footer Placeholder 3">
            <a:extLst>
              <a:ext uri="{FF2B5EF4-FFF2-40B4-BE49-F238E27FC236}">
                <a16:creationId xmlns:a16="http://schemas.microsoft.com/office/drawing/2014/main" id="{B46363B3-B497-2B51-5372-849DFE9EECF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C33FE64-8EFC-AAC1-6D4A-4480842275EB}"/>
              </a:ext>
            </a:extLst>
          </p:cNvPr>
          <p:cNvSpPr>
            <a:spLocks noGrp="1"/>
          </p:cNvSpPr>
          <p:nvPr>
            <p:ph type="sldNum" sz="quarter" idx="12"/>
          </p:nvPr>
        </p:nvSpPr>
        <p:spPr/>
        <p:txBody>
          <a:bodyPr/>
          <a:lstStyle/>
          <a:p>
            <a:fld id="{DF1A6A9B-EBFA-7B44-9366-182F2DF719FD}" type="slidenum">
              <a:rPr lang="en-US" smtClean="0"/>
              <a:t>‹#›</a:t>
            </a:fld>
            <a:endParaRPr lang="en-US"/>
          </a:p>
        </p:txBody>
      </p:sp>
    </p:spTree>
    <p:extLst>
      <p:ext uri="{BB962C8B-B14F-4D97-AF65-F5344CB8AC3E}">
        <p14:creationId xmlns:p14="http://schemas.microsoft.com/office/powerpoint/2010/main" val="2591446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37595F-094B-F7EB-038C-358D2D1FD882}"/>
              </a:ext>
            </a:extLst>
          </p:cNvPr>
          <p:cNvSpPr>
            <a:spLocks noGrp="1"/>
          </p:cNvSpPr>
          <p:nvPr>
            <p:ph type="dt" sz="half" idx="10"/>
          </p:nvPr>
        </p:nvSpPr>
        <p:spPr/>
        <p:txBody>
          <a:bodyPr/>
          <a:lstStyle/>
          <a:p>
            <a:fld id="{A9FAC401-EC92-AE46-AE4B-D570173E4B7B}" type="datetimeFigureOut">
              <a:rPr lang="en-US" smtClean="0"/>
              <a:t>12/1/25</a:t>
            </a:fld>
            <a:endParaRPr lang="en-US"/>
          </a:p>
        </p:txBody>
      </p:sp>
      <p:sp>
        <p:nvSpPr>
          <p:cNvPr id="3" name="Footer Placeholder 2">
            <a:extLst>
              <a:ext uri="{FF2B5EF4-FFF2-40B4-BE49-F238E27FC236}">
                <a16:creationId xmlns:a16="http://schemas.microsoft.com/office/drawing/2014/main" id="{8DE268FC-9AC8-D4E8-8915-4717094C5F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010DC3-B57A-6702-3E71-3A167332DFF1}"/>
              </a:ext>
            </a:extLst>
          </p:cNvPr>
          <p:cNvSpPr>
            <a:spLocks noGrp="1"/>
          </p:cNvSpPr>
          <p:nvPr>
            <p:ph type="sldNum" sz="quarter" idx="12"/>
          </p:nvPr>
        </p:nvSpPr>
        <p:spPr/>
        <p:txBody>
          <a:bodyPr/>
          <a:lstStyle/>
          <a:p>
            <a:fld id="{DF1A6A9B-EBFA-7B44-9366-182F2DF719FD}" type="slidenum">
              <a:rPr lang="en-US" smtClean="0"/>
              <a:t>‹#›</a:t>
            </a:fld>
            <a:endParaRPr lang="en-US"/>
          </a:p>
        </p:txBody>
      </p:sp>
    </p:spTree>
    <p:extLst>
      <p:ext uri="{BB962C8B-B14F-4D97-AF65-F5344CB8AC3E}">
        <p14:creationId xmlns:p14="http://schemas.microsoft.com/office/powerpoint/2010/main" val="2932711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F0309-17D6-B69E-86D6-4099D1FD1C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96B4B6B-827E-D872-EA3C-E9361375C7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544C2BA-4988-CB03-22F4-76F3C8CBF8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03C130-32A0-83A1-85B1-E80F1EE36F60}"/>
              </a:ext>
            </a:extLst>
          </p:cNvPr>
          <p:cNvSpPr>
            <a:spLocks noGrp="1"/>
          </p:cNvSpPr>
          <p:nvPr>
            <p:ph type="dt" sz="half" idx="10"/>
          </p:nvPr>
        </p:nvSpPr>
        <p:spPr/>
        <p:txBody>
          <a:bodyPr/>
          <a:lstStyle/>
          <a:p>
            <a:fld id="{A9FAC401-EC92-AE46-AE4B-D570173E4B7B}" type="datetimeFigureOut">
              <a:rPr lang="en-US" smtClean="0"/>
              <a:t>12/1/25</a:t>
            </a:fld>
            <a:endParaRPr lang="en-US"/>
          </a:p>
        </p:txBody>
      </p:sp>
      <p:sp>
        <p:nvSpPr>
          <p:cNvPr id="6" name="Footer Placeholder 5">
            <a:extLst>
              <a:ext uri="{FF2B5EF4-FFF2-40B4-BE49-F238E27FC236}">
                <a16:creationId xmlns:a16="http://schemas.microsoft.com/office/drawing/2014/main" id="{9FB41FFE-7F03-AD11-94EE-FC46BC6F8E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D03C21-9D39-5614-0121-D3701F04ED35}"/>
              </a:ext>
            </a:extLst>
          </p:cNvPr>
          <p:cNvSpPr>
            <a:spLocks noGrp="1"/>
          </p:cNvSpPr>
          <p:nvPr>
            <p:ph type="sldNum" sz="quarter" idx="12"/>
          </p:nvPr>
        </p:nvSpPr>
        <p:spPr/>
        <p:txBody>
          <a:bodyPr/>
          <a:lstStyle/>
          <a:p>
            <a:fld id="{DF1A6A9B-EBFA-7B44-9366-182F2DF719FD}" type="slidenum">
              <a:rPr lang="en-US" smtClean="0"/>
              <a:t>‹#›</a:t>
            </a:fld>
            <a:endParaRPr lang="en-US"/>
          </a:p>
        </p:txBody>
      </p:sp>
    </p:spTree>
    <p:extLst>
      <p:ext uri="{BB962C8B-B14F-4D97-AF65-F5344CB8AC3E}">
        <p14:creationId xmlns:p14="http://schemas.microsoft.com/office/powerpoint/2010/main" val="1004528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BCFB1-1E1C-AB1E-5394-26C114B01D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343341-2085-E4ED-AF4F-DEF7C82595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F14E1AD-EFBE-0450-980C-B8CB9BE903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ADA6EE-5CA1-9628-8DDF-40A636C6F0B7}"/>
              </a:ext>
            </a:extLst>
          </p:cNvPr>
          <p:cNvSpPr>
            <a:spLocks noGrp="1"/>
          </p:cNvSpPr>
          <p:nvPr>
            <p:ph type="dt" sz="half" idx="10"/>
          </p:nvPr>
        </p:nvSpPr>
        <p:spPr/>
        <p:txBody>
          <a:bodyPr/>
          <a:lstStyle/>
          <a:p>
            <a:fld id="{A9FAC401-EC92-AE46-AE4B-D570173E4B7B}" type="datetimeFigureOut">
              <a:rPr lang="en-US" smtClean="0"/>
              <a:t>12/1/25</a:t>
            </a:fld>
            <a:endParaRPr lang="en-US"/>
          </a:p>
        </p:txBody>
      </p:sp>
      <p:sp>
        <p:nvSpPr>
          <p:cNvPr id="6" name="Footer Placeholder 5">
            <a:extLst>
              <a:ext uri="{FF2B5EF4-FFF2-40B4-BE49-F238E27FC236}">
                <a16:creationId xmlns:a16="http://schemas.microsoft.com/office/drawing/2014/main" id="{D0DA780B-86BF-A28E-E267-3867EFBC4D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0CE0FA-8A38-37C0-E416-774EA6772911}"/>
              </a:ext>
            </a:extLst>
          </p:cNvPr>
          <p:cNvSpPr>
            <a:spLocks noGrp="1"/>
          </p:cNvSpPr>
          <p:nvPr>
            <p:ph type="sldNum" sz="quarter" idx="12"/>
          </p:nvPr>
        </p:nvSpPr>
        <p:spPr/>
        <p:txBody>
          <a:bodyPr/>
          <a:lstStyle/>
          <a:p>
            <a:fld id="{DF1A6A9B-EBFA-7B44-9366-182F2DF719FD}" type="slidenum">
              <a:rPr lang="en-US" smtClean="0"/>
              <a:t>‹#›</a:t>
            </a:fld>
            <a:endParaRPr lang="en-US"/>
          </a:p>
        </p:txBody>
      </p:sp>
    </p:spTree>
    <p:extLst>
      <p:ext uri="{BB962C8B-B14F-4D97-AF65-F5344CB8AC3E}">
        <p14:creationId xmlns:p14="http://schemas.microsoft.com/office/powerpoint/2010/main" val="266692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164D0-A388-BBA2-05D8-C3297ECECE3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EA5D9CB-6EC7-D658-2C53-1D1CD55D6F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CB8F55-8411-1C20-81C5-C621FA56563F}"/>
              </a:ext>
            </a:extLst>
          </p:cNvPr>
          <p:cNvSpPr>
            <a:spLocks noGrp="1"/>
          </p:cNvSpPr>
          <p:nvPr>
            <p:ph type="dt" sz="half" idx="10"/>
          </p:nvPr>
        </p:nvSpPr>
        <p:spPr/>
        <p:txBody>
          <a:bodyPr/>
          <a:lstStyle/>
          <a:p>
            <a:fld id="{A9FAC401-EC92-AE46-AE4B-D570173E4B7B}" type="datetimeFigureOut">
              <a:rPr lang="en-US" smtClean="0"/>
              <a:t>12/1/25</a:t>
            </a:fld>
            <a:endParaRPr lang="en-US"/>
          </a:p>
        </p:txBody>
      </p:sp>
      <p:sp>
        <p:nvSpPr>
          <p:cNvPr id="5" name="Footer Placeholder 4">
            <a:extLst>
              <a:ext uri="{FF2B5EF4-FFF2-40B4-BE49-F238E27FC236}">
                <a16:creationId xmlns:a16="http://schemas.microsoft.com/office/drawing/2014/main" id="{741981FC-4D40-1261-B519-6ACCEE6186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94BF32-DFC3-DF93-FCD0-B8E806BF7CB7}"/>
              </a:ext>
            </a:extLst>
          </p:cNvPr>
          <p:cNvSpPr>
            <a:spLocks noGrp="1"/>
          </p:cNvSpPr>
          <p:nvPr>
            <p:ph type="sldNum" sz="quarter" idx="12"/>
          </p:nvPr>
        </p:nvSpPr>
        <p:spPr/>
        <p:txBody>
          <a:bodyPr/>
          <a:lstStyle/>
          <a:p>
            <a:fld id="{DF1A6A9B-EBFA-7B44-9366-182F2DF719FD}" type="slidenum">
              <a:rPr lang="en-US" smtClean="0"/>
              <a:t>‹#›</a:t>
            </a:fld>
            <a:endParaRPr lang="en-US"/>
          </a:p>
        </p:txBody>
      </p:sp>
    </p:spTree>
    <p:extLst>
      <p:ext uri="{BB962C8B-B14F-4D97-AF65-F5344CB8AC3E}">
        <p14:creationId xmlns:p14="http://schemas.microsoft.com/office/powerpoint/2010/main" val="3371333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2A88D1-E928-D5CF-8802-A60F41A8A80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EA1F4AC-E5C8-866B-B19D-EEAC726ADEC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9B7227-BA5F-FAEF-EC05-A4FD562CB059}"/>
              </a:ext>
            </a:extLst>
          </p:cNvPr>
          <p:cNvSpPr>
            <a:spLocks noGrp="1"/>
          </p:cNvSpPr>
          <p:nvPr>
            <p:ph type="dt" sz="half" idx="10"/>
          </p:nvPr>
        </p:nvSpPr>
        <p:spPr/>
        <p:txBody>
          <a:bodyPr/>
          <a:lstStyle/>
          <a:p>
            <a:fld id="{A9FAC401-EC92-AE46-AE4B-D570173E4B7B}" type="datetimeFigureOut">
              <a:rPr lang="en-US" smtClean="0"/>
              <a:t>12/1/25</a:t>
            </a:fld>
            <a:endParaRPr lang="en-US"/>
          </a:p>
        </p:txBody>
      </p:sp>
      <p:sp>
        <p:nvSpPr>
          <p:cNvPr id="5" name="Footer Placeholder 4">
            <a:extLst>
              <a:ext uri="{FF2B5EF4-FFF2-40B4-BE49-F238E27FC236}">
                <a16:creationId xmlns:a16="http://schemas.microsoft.com/office/drawing/2014/main" id="{E85CEE53-B6F5-D09B-9620-1227374873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2579AA-061D-9A7D-149D-5E6ABED22CF5}"/>
              </a:ext>
            </a:extLst>
          </p:cNvPr>
          <p:cNvSpPr>
            <a:spLocks noGrp="1"/>
          </p:cNvSpPr>
          <p:nvPr>
            <p:ph type="sldNum" sz="quarter" idx="12"/>
          </p:nvPr>
        </p:nvSpPr>
        <p:spPr/>
        <p:txBody>
          <a:bodyPr/>
          <a:lstStyle/>
          <a:p>
            <a:fld id="{DF1A6A9B-EBFA-7B44-9366-182F2DF719FD}" type="slidenum">
              <a:rPr lang="en-US" smtClean="0"/>
              <a:t>‹#›</a:t>
            </a:fld>
            <a:endParaRPr lang="en-US"/>
          </a:p>
        </p:txBody>
      </p:sp>
    </p:spTree>
    <p:extLst>
      <p:ext uri="{BB962C8B-B14F-4D97-AF65-F5344CB8AC3E}">
        <p14:creationId xmlns:p14="http://schemas.microsoft.com/office/powerpoint/2010/main" val="1330175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2307FD-7A26-48C0-8648-27F3C58188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842A17A-0C22-8A35-6198-8F2BFB8DC5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7631CE-BFA6-60DB-5CEA-E0924A2310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9FAC401-EC92-AE46-AE4B-D570173E4B7B}" type="datetimeFigureOut">
              <a:rPr lang="en-US" smtClean="0"/>
              <a:t>12/1/25</a:t>
            </a:fld>
            <a:endParaRPr lang="en-US"/>
          </a:p>
        </p:txBody>
      </p:sp>
      <p:sp>
        <p:nvSpPr>
          <p:cNvPr id="5" name="Footer Placeholder 4">
            <a:extLst>
              <a:ext uri="{FF2B5EF4-FFF2-40B4-BE49-F238E27FC236}">
                <a16:creationId xmlns:a16="http://schemas.microsoft.com/office/drawing/2014/main" id="{3C0DE9F9-03FF-5B66-26C5-D7FD24A006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622BF2F-EA40-0A7D-6B60-3F149045A6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F1A6A9B-EBFA-7B44-9366-182F2DF719FD}" type="slidenum">
              <a:rPr lang="en-US" smtClean="0"/>
              <a:t>‹#›</a:t>
            </a:fld>
            <a:endParaRPr lang="en-US"/>
          </a:p>
        </p:txBody>
      </p:sp>
    </p:spTree>
    <p:extLst>
      <p:ext uri="{BB962C8B-B14F-4D97-AF65-F5344CB8AC3E}">
        <p14:creationId xmlns:p14="http://schemas.microsoft.com/office/powerpoint/2010/main" val="25482488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Close-up of a map with a red line&#10;&#10;AI-generated content may be incorrect.">
            <a:extLst>
              <a:ext uri="{FF2B5EF4-FFF2-40B4-BE49-F238E27FC236}">
                <a16:creationId xmlns:a16="http://schemas.microsoft.com/office/drawing/2014/main" id="{65E20B66-BA12-D1C2-5D3D-F3C146FA9BA3}"/>
              </a:ext>
            </a:extLst>
          </p:cNvPr>
          <p:cNvPicPr>
            <a:picLocks noChangeAspect="1"/>
          </p:cNvPicPr>
          <p:nvPr/>
        </p:nvPicPr>
        <p:blipFill>
          <a:blip r:embed="rId2"/>
          <a:srcRect r="1" b="3156"/>
          <a:stretch>
            <a:fillRect/>
          </a:stretch>
        </p:blipFill>
        <p:spPr>
          <a:xfrm>
            <a:off x="-3447" y="-1"/>
            <a:ext cx="12195447" cy="6879745"/>
          </a:xfrm>
          <a:prstGeom prst="rect">
            <a:avLst/>
          </a:prstGeom>
        </p:spPr>
      </p:pic>
      <p:sp>
        <p:nvSpPr>
          <p:cNvPr id="10" name="Rectangle 9">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589414" y="-733991"/>
            <a:ext cx="3020876" cy="12206596"/>
          </a:xfrm>
          <a:prstGeom prst="rect">
            <a:avLst/>
          </a:prstGeom>
          <a:gradFill flip="none" rotWithShape="1">
            <a:gsLst>
              <a:gs pos="21000">
                <a:srgbClr val="000000">
                  <a:alpha val="62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6567EA8-C72D-4B9B-D23F-6B2E9F9C9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46" y="0"/>
            <a:ext cx="2843402" cy="6879745"/>
          </a:xfrm>
          <a:prstGeom prst="rect">
            <a:avLst/>
          </a:prstGeom>
          <a:gradFill flip="none" rotWithShape="1">
            <a:gsLst>
              <a:gs pos="5000">
                <a:schemeClr val="accent2"/>
              </a:gs>
              <a:gs pos="49000">
                <a:schemeClr val="accent5">
                  <a:lumMod val="60000"/>
                  <a:lumOff val="40000"/>
                  <a:alpha val="0"/>
                </a:scheme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EFBFA78-9360-1E01-5448-6D5AE0A32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038704" y="21736"/>
            <a:ext cx="3152862" cy="6858008"/>
          </a:xfrm>
          <a:prstGeom prst="rect">
            <a:avLst/>
          </a:prstGeom>
          <a:gradFill flip="none" rotWithShape="1">
            <a:gsLst>
              <a:gs pos="5000">
                <a:schemeClr val="accent5">
                  <a:alpha val="48000"/>
                </a:schemeClr>
              </a:gs>
              <a:gs pos="42000">
                <a:schemeClr val="accent5">
                  <a:alpha val="0"/>
                </a:schemeClr>
              </a:gs>
            </a:gsLst>
            <a:lin ang="1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740453C-744F-DB3A-47EC-15EACE1DC1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47" y="5288433"/>
            <a:ext cx="12199706" cy="1591311"/>
          </a:xfrm>
          <a:prstGeom prst="rect">
            <a:avLst/>
          </a:prstGeom>
          <a:gradFill flip="none" rotWithShape="1">
            <a:gsLst>
              <a:gs pos="0">
                <a:schemeClr val="accent2"/>
              </a:gs>
              <a:gs pos="49000">
                <a:schemeClr val="accent2">
                  <a:alpha val="0"/>
                </a:schemeClr>
              </a:gs>
            </a:gsLst>
            <a:lin ang="588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8" name="Rectangle 17">
            <a:extLst>
              <a:ext uri="{FF2B5EF4-FFF2-40B4-BE49-F238E27FC236}">
                <a16:creationId xmlns:a16="http://schemas.microsoft.com/office/drawing/2014/main" id="{B6924B03-77BD-EAE3-2854-43363FF8E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84596" y="2224929"/>
            <a:ext cx="3866773" cy="5442859"/>
          </a:xfrm>
          <a:prstGeom prst="rect">
            <a:avLst/>
          </a:prstGeom>
          <a:gradFill flip="none" rotWithShape="1">
            <a:gsLst>
              <a:gs pos="0">
                <a:schemeClr val="accent5"/>
              </a:gs>
              <a:gs pos="54000">
                <a:schemeClr val="accent5">
                  <a:lumMod val="60000"/>
                  <a:lumOff val="40000"/>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126CE4-00EB-1300-C894-00C6F0DE56E1}"/>
              </a:ext>
            </a:extLst>
          </p:cNvPr>
          <p:cNvSpPr>
            <a:spLocks noGrp="1"/>
          </p:cNvSpPr>
          <p:nvPr>
            <p:ph type="ctrTitle"/>
          </p:nvPr>
        </p:nvSpPr>
        <p:spPr>
          <a:xfrm>
            <a:off x="859028" y="4121944"/>
            <a:ext cx="7927785" cy="1620665"/>
          </a:xfrm>
        </p:spPr>
        <p:txBody>
          <a:bodyPr>
            <a:normAutofit/>
          </a:bodyPr>
          <a:lstStyle/>
          <a:p>
            <a:pPr algn="l"/>
            <a:r>
              <a:rPr lang="en-US" sz="4000">
                <a:solidFill>
                  <a:srgbClr val="FFFFFF"/>
                </a:solidFill>
              </a:rPr>
              <a:t>Taboo</a:t>
            </a:r>
          </a:p>
        </p:txBody>
      </p:sp>
      <p:sp>
        <p:nvSpPr>
          <p:cNvPr id="3" name="Subtitle 2">
            <a:extLst>
              <a:ext uri="{FF2B5EF4-FFF2-40B4-BE49-F238E27FC236}">
                <a16:creationId xmlns:a16="http://schemas.microsoft.com/office/drawing/2014/main" id="{0A6B271F-3FE5-95D2-4779-21DF273894AE}"/>
              </a:ext>
            </a:extLst>
          </p:cNvPr>
          <p:cNvSpPr>
            <a:spLocks noGrp="1"/>
          </p:cNvSpPr>
          <p:nvPr>
            <p:ph type="subTitle" idx="1"/>
          </p:nvPr>
        </p:nvSpPr>
        <p:spPr>
          <a:xfrm>
            <a:off x="859028" y="5737867"/>
            <a:ext cx="7942381" cy="618479"/>
          </a:xfrm>
        </p:spPr>
        <p:txBody>
          <a:bodyPr>
            <a:normAutofit/>
          </a:bodyPr>
          <a:lstStyle/>
          <a:p>
            <a:pPr algn="l"/>
            <a:r>
              <a:rPr lang="en-US" sz="2000" dirty="0">
                <a:solidFill>
                  <a:srgbClr val="FFFFFF"/>
                </a:solidFill>
              </a:rPr>
              <a:t>Origins of the Forbidden</a:t>
            </a:r>
          </a:p>
        </p:txBody>
      </p:sp>
    </p:spTree>
    <p:extLst>
      <p:ext uri="{BB962C8B-B14F-4D97-AF65-F5344CB8AC3E}">
        <p14:creationId xmlns:p14="http://schemas.microsoft.com/office/powerpoint/2010/main" val="743677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2C6B954-DE3D-27EF-249B-54A49BB365AE}"/>
              </a:ext>
            </a:extLst>
          </p:cNvPr>
          <p:cNvSpPr txBox="1"/>
          <p:nvPr/>
        </p:nvSpPr>
        <p:spPr>
          <a:xfrm>
            <a:off x="836680" y="1593272"/>
            <a:ext cx="6002110" cy="5029201"/>
          </a:xfrm>
          <a:prstGeom prst="rect">
            <a:avLst/>
          </a:prstGeom>
        </p:spPr>
        <p:txBody>
          <a:bodyPr vert="horz" lIns="91440" tIns="45720" rIns="91440" bIns="45720" rtlCol="0">
            <a:normAutofit/>
          </a:bodyPr>
          <a:lstStyle/>
          <a:p>
            <a:pPr>
              <a:lnSpc>
                <a:spcPct val="120000"/>
              </a:lnSpc>
              <a:spcAft>
                <a:spcPts val="600"/>
              </a:spcAft>
            </a:pPr>
            <a:r>
              <a:rPr lang="en-US" dirty="0">
                <a:solidFill>
                  <a:schemeClr val="tx1">
                    <a:lumMod val="65000"/>
                    <a:lumOff val="35000"/>
                  </a:schemeClr>
                </a:solidFill>
              </a:rPr>
              <a:t>Taboo is more than a list of ‘forbidden’ topics; it is a phenomenon that shapes </a:t>
            </a:r>
            <a:r>
              <a:rPr lang="en-US" dirty="0" err="1">
                <a:solidFill>
                  <a:schemeClr val="tx1">
                    <a:lumMod val="65000"/>
                    <a:lumOff val="35000"/>
                  </a:schemeClr>
                </a:solidFill>
              </a:rPr>
              <a:t>behaviour</a:t>
            </a:r>
            <a:r>
              <a:rPr lang="en-US" dirty="0">
                <a:solidFill>
                  <a:schemeClr val="tx1">
                    <a:lumMod val="65000"/>
                    <a:lumOff val="35000"/>
                  </a:schemeClr>
                </a:solidFill>
              </a:rPr>
              <a:t>, language, and identity in society. The word itself comes from Polynesian origins, meaning “sacred” or “prohibited,” and anthropologists have long debated why societies create taboos. Are they rooted in fear of supernatural forces? Do they arise from psychological repression? Or do they serve to maintain order?</a:t>
            </a:r>
          </a:p>
          <a:p>
            <a:pPr>
              <a:lnSpc>
                <a:spcPct val="120000"/>
              </a:lnSpc>
              <a:spcAft>
                <a:spcPts val="600"/>
              </a:spcAft>
            </a:pPr>
            <a:r>
              <a:rPr lang="en-US" dirty="0">
                <a:solidFill>
                  <a:schemeClr val="tx1">
                    <a:lumMod val="65000"/>
                    <a:lumOff val="35000"/>
                  </a:schemeClr>
                </a:solidFill>
              </a:rPr>
              <a:t>This presentation explores the foundations of taboo: its origins, its role in regulating social life, and the categories that recur across cultures: death, sickness, sex, bodily fluids, and more. You’ll find out why certain topics become ‘unspeakable,’ how taboos reflect human anxieties and values, and ask why they persist or fade over time.</a:t>
            </a:r>
          </a:p>
        </p:txBody>
      </p:sp>
      <p:pic>
        <p:nvPicPr>
          <p:cNvPr id="6" name="Picture 5" descr="A person with finger on her lips&#10;&#10;AI-generated content may be incorrect.">
            <a:extLst>
              <a:ext uri="{FF2B5EF4-FFF2-40B4-BE49-F238E27FC236}">
                <a16:creationId xmlns:a16="http://schemas.microsoft.com/office/drawing/2014/main" id="{A8C57C6C-ED3F-2EFD-BA51-5CBD262FD68B}"/>
              </a:ext>
            </a:extLst>
          </p:cNvPr>
          <p:cNvPicPr>
            <a:picLocks noChangeAspect="1"/>
          </p:cNvPicPr>
          <p:nvPr/>
        </p:nvPicPr>
        <p:blipFill>
          <a:blip r:embed="rId2"/>
          <a:srcRect t="996" b="22767"/>
          <a:stretch>
            <a:fillRect/>
          </a:stretch>
        </p:blipFill>
        <p:spPr>
          <a:xfrm>
            <a:off x="7199440" y="10"/>
            <a:ext cx="4992560" cy="6857990"/>
          </a:xfrm>
          <a:prstGeom prst="rect">
            <a:avLst/>
          </a:prstGeom>
          <a:effectLst/>
        </p:spPr>
      </p:pic>
      <p:sp>
        <p:nvSpPr>
          <p:cNvPr id="7" name="Title 1">
            <a:extLst>
              <a:ext uri="{FF2B5EF4-FFF2-40B4-BE49-F238E27FC236}">
                <a16:creationId xmlns:a16="http://schemas.microsoft.com/office/drawing/2014/main" id="{C1EE4EA5-BFB8-F561-94CB-FF5235B6D603}"/>
              </a:ext>
            </a:extLst>
          </p:cNvPr>
          <p:cNvSpPr txBox="1">
            <a:spLocks/>
          </p:cNvSpPr>
          <p:nvPr/>
        </p:nvSpPr>
        <p:spPr>
          <a:xfrm>
            <a:off x="838200" y="0"/>
            <a:ext cx="5251316" cy="18073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tx1">
                    <a:lumMod val="65000"/>
                    <a:lumOff val="35000"/>
                  </a:schemeClr>
                </a:solidFill>
              </a:rPr>
              <a:t>Introduction</a:t>
            </a:r>
          </a:p>
        </p:txBody>
      </p:sp>
    </p:spTree>
    <p:extLst>
      <p:ext uri="{BB962C8B-B14F-4D97-AF65-F5344CB8AC3E}">
        <p14:creationId xmlns:p14="http://schemas.microsoft.com/office/powerpoint/2010/main" val="2708491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56FF7D-498A-26A3-0D63-E64766E7CBFF}"/>
              </a:ext>
            </a:extLst>
          </p:cNvPr>
          <p:cNvSpPr>
            <a:spLocks noGrp="1"/>
          </p:cNvSpPr>
          <p:nvPr>
            <p:ph type="title"/>
          </p:nvPr>
        </p:nvSpPr>
        <p:spPr>
          <a:xfrm>
            <a:off x="838200" y="0"/>
            <a:ext cx="5251316" cy="1807305"/>
          </a:xfrm>
        </p:spPr>
        <p:txBody>
          <a:bodyPr vert="horz" lIns="91440" tIns="45720" rIns="91440" bIns="45720" rtlCol="0" anchor="ctr">
            <a:normAutofit/>
          </a:bodyPr>
          <a:lstStyle/>
          <a:p>
            <a:r>
              <a:rPr lang="en-US" dirty="0">
                <a:solidFill>
                  <a:schemeClr val="tx1">
                    <a:lumMod val="65000"/>
                    <a:lumOff val="35000"/>
                  </a:schemeClr>
                </a:solidFill>
              </a:rPr>
              <a:t>Etymology</a:t>
            </a:r>
          </a:p>
        </p:txBody>
      </p:sp>
      <p:sp>
        <p:nvSpPr>
          <p:cNvPr id="3" name="Content Placeholder 2">
            <a:extLst>
              <a:ext uri="{FF2B5EF4-FFF2-40B4-BE49-F238E27FC236}">
                <a16:creationId xmlns:a16="http://schemas.microsoft.com/office/drawing/2014/main" id="{94D577DE-E447-790B-E16D-E5122C968696}"/>
              </a:ext>
            </a:extLst>
          </p:cNvPr>
          <p:cNvSpPr>
            <a:spLocks noGrp="1"/>
          </p:cNvSpPr>
          <p:nvPr>
            <p:ph sz="half" idx="1"/>
          </p:nvPr>
        </p:nvSpPr>
        <p:spPr>
          <a:xfrm>
            <a:off x="838200" y="1465385"/>
            <a:ext cx="4870938" cy="4711578"/>
          </a:xfrm>
        </p:spPr>
        <p:txBody>
          <a:bodyPr vert="horz" lIns="91440" tIns="45720" rIns="91440" bIns="45720" rtlCol="0">
            <a:normAutofit lnSpcReduction="10000"/>
          </a:bodyPr>
          <a:lstStyle/>
          <a:p>
            <a:pPr marL="0" indent="0">
              <a:lnSpc>
                <a:spcPct val="130000"/>
              </a:lnSpc>
              <a:buNone/>
            </a:pPr>
            <a:r>
              <a:rPr lang="en-US" sz="1900" dirty="0">
                <a:solidFill>
                  <a:schemeClr val="tx1">
                    <a:lumMod val="65000"/>
                    <a:lumOff val="35000"/>
                  </a:schemeClr>
                </a:solidFill>
              </a:rPr>
              <a:t>The word ‘taboo’ entered English in 1777 through Captain James Cook’s account of his Pacific voyages. It derives from Polynesian languages, like Tongan </a:t>
            </a:r>
            <a:r>
              <a:rPr lang="en-US" sz="1900" i="1" dirty="0" err="1">
                <a:solidFill>
                  <a:schemeClr val="tx1">
                    <a:lumMod val="65000"/>
                    <a:lumOff val="35000"/>
                  </a:schemeClr>
                </a:solidFill>
              </a:rPr>
              <a:t>tapu</a:t>
            </a:r>
            <a:r>
              <a:rPr lang="en-US" sz="1900" dirty="0">
                <a:solidFill>
                  <a:schemeClr val="tx1">
                    <a:lumMod val="65000"/>
                    <a:lumOff val="35000"/>
                  </a:schemeClr>
                </a:solidFill>
              </a:rPr>
              <a:t> and Tahitian </a:t>
            </a:r>
            <a:r>
              <a:rPr lang="en-US" sz="1900" i="1" dirty="0">
                <a:solidFill>
                  <a:schemeClr val="tx1">
                    <a:lumMod val="65000"/>
                    <a:lumOff val="35000"/>
                  </a:schemeClr>
                </a:solidFill>
              </a:rPr>
              <a:t>tabu</a:t>
            </a:r>
            <a:r>
              <a:rPr lang="en-US" sz="1900" dirty="0">
                <a:solidFill>
                  <a:schemeClr val="tx1">
                    <a:lumMod val="65000"/>
                    <a:lumOff val="35000"/>
                  </a:schemeClr>
                </a:solidFill>
              </a:rPr>
              <a:t>, meaning ‘sacred’ or ‘forbidden.’ These terms were rooted in spirituality – actions or objects considered inviolable because of their connection to supernatural forces. In Polynesian culture, taboos governed everything from food and hierarchy to ritual purity. The concept was so striking that Cook adopted the term into English to describe these prohibitions.</a:t>
            </a:r>
          </a:p>
        </p:txBody>
      </p:sp>
      <p:pic>
        <p:nvPicPr>
          <p:cNvPr id="6" name="Content Placeholder 5" descr="A person in a hat standing on a boat&#10;&#10;AI-generated content may be incorrect.">
            <a:extLst>
              <a:ext uri="{FF2B5EF4-FFF2-40B4-BE49-F238E27FC236}">
                <a16:creationId xmlns:a16="http://schemas.microsoft.com/office/drawing/2014/main" id="{DBFF8B73-7353-8B05-3AB6-DDBB391EB35B}"/>
              </a:ext>
            </a:extLst>
          </p:cNvPr>
          <p:cNvPicPr>
            <a:picLocks noGrp="1" noChangeAspect="1"/>
          </p:cNvPicPr>
          <p:nvPr>
            <p:ph sz="half" idx="2"/>
          </p:nvPr>
        </p:nvPicPr>
        <p:blipFill>
          <a:blip r:embed="rId2"/>
          <a:srcRect l="22984" r="27457"/>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7" name="TextBox 6">
            <a:extLst>
              <a:ext uri="{FF2B5EF4-FFF2-40B4-BE49-F238E27FC236}">
                <a16:creationId xmlns:a16="http://schemas.microsoft.com/office/drawing/2014/main" id="{D0B43F46-BAEB-D911-E547-0AE52293DAF1}"/>
              </a:ext>
            </a:extLst>
          </p:cNvPr>
          <p:cNvSpPr txBox="1"/>
          <p:nvPr/>
        </p:nvSpPr>
        <p:spPr>
          <a:xfrm>
            <a:off x="838200" y="6386676"/>
            <a:ext cx="6529352" cy="253916"/>
          </a:xfrm>
          <a:prstGeom prst="rect">
            <a:avLst/>
          </a:prstGeom>
          <a:noFill/>
        </p:spPr>
        <p:txBody>
          <a:bodyPr wrap="none" rtlCol="0">
            <a:spAutoFit/>
          </a:bodyPr>
          <a:lstStyle/>
          <a:p>
            <a:r>
              <a:rPr lang="en-US" sz="1050" dirty="0">
                <a:solidFill>
                  <a:schemeClr val="tx1">
                    <a:lumMod val="65000"/>
                    <a:lumOff val="35000"/>
                  </a:schemeClr>
                </a:solidFill>
              </a:rPr>
              <a:t>https://</a:t>
            </a:r>
            <a:r>
              <a:rPr lang="en-US" sz="1050" dirty="0" err="1">
                <a:solidFill>
                  <a:schemeClr val="tx1">
                    <a:lumMod val="65000"/>
                    <a:lumOff val="35000"/>
                  </a:schemeClr>
                </a:solidFill>
              </a:rPr>
              <a:t>www.economist.com</a:t>
            </a:r>
            <a:r>
              <a:rPr lang="en-US" sz="1050" dirty="0">
                <a:solidFill>
                  <a:schemeClr val="tx1">
                    <a:lumMod val="65000"/>
                    <a:lumOff val="35000"/>
                  </a:schemeClr>
                </a:solidFill>
              </a:rPr>
              <a:t>/culture/2024/04/08/an-enthralling-account-of-captain-cooks-final-fatal-voyage</a:t>
            </a:r>
          </a:p>
        </p:txBody>
      </p:sp>
    </p:spTree>
    <p:extLst>
      <p:ext uri="{BB962C8B-B14F-4D97-AF65-F5344CB8AC3E}">
        <p14:creationId xmlns:p14="http://schemas.microsoft.com/office/powerpoint/2010/main" val="4197175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14200D-6BDD-9F19-E5E7-2905A0042C28}"/>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5000" kern="1200" dirty="0">
                <a:solidFill>
                  <a:schemeClr val="tx1">
                    <a:lumMod val="65000"/>
                    <a:lumOff val="35000"/>
                  </a:schemeClr>
                </a:solidFill>
                <a:latin typeface="+mj-lt"/>
                <a:ea typeface="+mj-ea"/>
                <a:cs typeface="+mj-cs"/>
              </a:rPr>
              <a:t>The First Linguistic Taboo?</a:t>
            </a:r>
          </a:p>
        </p:txBody>
      </p:sp>
      <p:sp>
        <p:nvSpPr>
          <p:cNvPr id="13"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2EDAA3E-90FA-CBD1-65AD-3A0A5E633F58}"/>
              </a:ext>
            </a:extLst>
          </p:cNvPr>
          <p:cNvSpPr>
            <a:spLocks noGrp="1"/>
          </p:cNvSpPr>
          <p:nvPr>
            <p:ph sz="half" idx="1"/>
          </p:nvPr>
        </p:nvSpPr>
        <p:spPr>
          <a:xfrm>
            <a:off x="630936" y="2660904"/>
            <a:ext cx="4818888" cy="3547872"/>
          </a:xfrm>
        </p:spPr>
        <p:txBody>
          <a:bodyPr vert="horz" lIns="91440" tIns="45720" rIns="91440" bIns="45720" rtlCol="0" anchor="t">
            <a:normAutofit lnSpcReduction="10000"/>
          </a:bodyPr>
          <a:lstStyle/>
          <a:p>
            <a:pPr marL="0" indent="0">
              <a:lnSpc>
                <a:spcPct val="120000"/>
              </a:lnSpc>
              <a:buNone/>
            </a:pPr>
            <a:r>
              <a:rPr lang="en-US" sz="1700" dirty="0">
                <a:solidFill>
                  <a:schemeClr val="tx1">
                    <a:lumMod val="65000"/>
                    <a:lumOff val="35000"/>
                  </a:schemeClr>
                </a:solidFill>
              </a:rPr>
              <a:t>While this story may be apocryphal (unproven), the idea of linguistic taboo (a forbidden word) also appears in Indo-European traditions. The modern word ‘bear’ in Germanic languages is thought to be a euphemistic replacement for the original Proto-Indo-European word </a:t>
            </a:r>
            <a:r>
              <a:rPr lang="en-US" sz="1700" i="1" dirty="0" err="1">
                <a:solidFill>
                  <a:schemeClr val="tx1">
                    <a:lumMod val="65000"/>
                    <a:lumOff val="35000"/>
                  </a:schemeClr>
                </a:solidFill>
              </a:rPr>
              <a:t>h₂ŕ̥tḱos</a:t>
            </a:r>
            <a:r>
              <a:rPr lang="en-US" sz="1700" dirty="0">
                <a:solidFill>
                  <a:schemeClr val="tx1">
                    <a:lumMod val="65000"/>
                    <a:lumOff val="35000"/>
                  </a:schemeClr>
                </a:solidFill>
              </a:rPr>
              <a:t>. Early hunters avoided speaking the true name of the animal out of fear that naming it would summon it, an example of taboo-driven language change. Instead, they used descriptive substitutes like “the brown one” or “honey-eater,” which eventually became the standard word.</a:t>
            </a:r>
          </a:p>
        </p:txBody>
      </p:sp>
      <p:pic>
        <p:nvPicPr>
          <p:cNvPr id="6" name="Content Placeholder 5" descr="A painting of a bear drinking from a bowl&#10;&#10;AI-generated content may be incorrect.">
            <a:extLst>
              <a:ext uri="{FF2B5EF4-FFF2-40B4-BE49-F238E27FC236}">
                <a16:creationId xmlns:a16="http://schemas.microsoft.com/office/drawing/2014/main" id="{E706D8F8-18CE-0EF3-0857-9AD39D9A5519}"/>
              </a:ext>
            </a:extLst>
          </p:cNvPr>
          <p:cNvPicPr>
            <a:picLocks noGrp="1" noChangeAspect="1"/>
          </p:cNvPicPr>
          <p:nvPr>
            <p:ph sz="half" idx="2"/>
          </p:nvPr>
        </p:nvPicPr>
        <p:blipFill>
          <a:blip r:embed="rId2"/>
          <a:stretch>
            <a:fillRect/>
          </a:stretch>
        </p:blipFill>
        <p:spPr>
          <a:xfrm>
            <a:off x="5838092" y="849746"/>
            <a:ext cx="5719924" cy="4933434"/>
          </a:xfrm>
          <a:prstGeom prst="rect">
            <a:avLst/>
          </a:prstGeom>
        </p:spPr>
      </p:pic>
      <p:sp>
        <p:nvSpPr>
          <p:cNvPr id="7" name="TextBox 6">
            <a:extLst>
              <a:ext uri="{FF2B5EF4-FFF2-40B4-BE49-F238E27FC236}">
                <a16:creationId xmlns:a16="http://schemas.microsoft.com/office/drawing/2014/main" id="{4C1B203F-6510-754B-8724-6D4A802D7FEE}"/>
              </a:ext>
            </a:extLst>
          </p:cNvPr>
          <p:cNvSpPr txBox="1"/>
          <p:nvPr/>
        </p:nvSpPr>
        <p:spPr>
          <a:xfrm>
            <a:off x="5186960" y="5928174"/>
            <a:ext cx="6684843" cy="261610"/>
          </a:xfrm>
          <a:prstGeom prst="rect">
            <a:avLst/>
          </a:prstGeom>
          <a:noFill/>
        </p:spPr>
        <p:txBody>
          <a:bodyPr wrap="none" rtlCol="0">
            <a:spAutoFit/>
          </a:bodyPr>
          <a:lstStyle/>
          <a:p>
            <a:r>
              <a:rPr lang="en-US" sz="1100" dirty="0" err="1">
                <a:solidFill>
                  <a:schemeClr val="tx1">
                    <a:lumMod val="65000"/>
                    <a:lumOff val="35000"/>
                  </a:schemeClr>
                </a:solidFill>
              </a:rPr>
              <a:t>topicsofnote.wordpress.com</a:t>
            </a:r>
            <a:r>
              <a:rPr lang="en-US" sz="1100" dirty="0">
                <a:solidFill>
                  <a:schemeClr val="tx1">
                    <a:lumMod val="65000"/>
                    <a:lumOff val="35000"/>
                  </a:schemeClr>
                </a:solidFill>
              </a:rPr>
              <a:t>/2021/03/02/the-words-we-cannot-say-on-the-origin-of-the-word-for-bear/</a:t>
            </a:r>
          </a:p>
        </p:txBody>
      </p:sp>
    </p:spTree>
    <p:extLst>
      <p:ext uri="{BB962C8B-B14F-4D97-AF65-F5344CB8AC3E}">
        <p14:creationId xmlns:p14="http://schemas.microsoft.com/office/powerpoint/2010/main" val="1797446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8AB902-ADE9-82F7-B6B4-7C03BD3AF69C}"/>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3800" kern="1200" dirty="0">
                <a:solidFill>
                  <a:schemeClr val="tx1">
                    <a:lumMod val="65000"/>
                    <a:lumOff val="35000"/>
                  </a:schemeClr>
                </a:solidFill>
                <a:latin typeface="+mj-lt"/>
                <a:ea typeface="+mj-ea"/>
                <a:cs typeface="+mj-cs"/>
              </a:rPr>
              <a:t>Why Did Early Societies Create Taboos?</a:t>
            </a:r>
          </a:p>
        </p:txBody>
      </p:sp>
      <p:sp>
        <p:nvSpPr>
          <p:cNvPr id="13"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8043AF0-2A7E-0E5A-05AE-ABD4B524A648}"/>
              </a:ext>
            </a:extLst>
          </p:cNvPr>
          <p:cNvSpPr>
            <a:spLocks noGrp="1"/>
          </p:cNvSpPr>
          <p:nvPr>
            <p:ph sz="half" idx="1"/>
          </p:nvPr>
        </p:nvSpPr>
        <p:spPr>
          <a:xfrm>
            <a:off x="630936" y="2660904"/>
            <a:ext cx="4818888" cy="3279882"/>
          </a:xfrm>
        </p:spPr>
        <p:txBody>
          <a:bodyPr vert="horz" lIns="91440" tIns="45720" rIns="91440" bIns="45720" rtlCol="0" anchor="t">
            <a:normAutofit/>
          </a:bodyPr>
          <a:lstStyle/>
          <a:p>
            <a:pPr marL="0" indent="0">
              <a:lnSpc>
                <a:spcPct val="130000"/>
              </a:lnSpc>
              <a:buNone/>
            </a:pPr>
            <a:r>
              <a:rPr lang="en-US" sz="2200" dirty="0">
                <a:solidFill>
                  <a:schemeClr val="tx1">
                    <a:lumMod val="65000"/>
                    <a:lumOff val="35000"/>
                  </a:schemeClr>
                </a:solidFill>
              </a:rPr>
              <a:t>Taboos are not arbitrary or accidental. They emerge from real cultural, psychological, and practical needs. In early societies, taboos served as protective mechanisms, regulating </a:t>
            </a:r>
            <a:r>
              <a:rPr lang="en-US" sz="2200" dirty="0" err="1">
                <a:solidFill>
                  <a:schemeClr val="tx1">
                    <a:lumMod val="65000"/>
                    <a:lumOff val="35000"/>
                  </a:schemeClr>
                </a:solidFill>
              </a:rPr>
              <a:t>behaviour</a:t>
            </a:r>
            <a:r>
              <a:rPr lang="en-US" sz="2200" dirty="0">
                <a:solidFill>
                  <a:schemeClr val="tx1">
                    <a:lumMod val="65000"/>
                    <a:lumOff val="35000"/>
                  </a:schemeClr>
                </a:solidFill>
              </a:rPr>
              <a:t> in ways that preserved social order and physical survival.</a:t>
            </a:r>
          </a:p>
        </p:txBody>
      </p:sp>
      <p:pic>
        <p:nvPicPr>
          <p:cNvPr id="6" name="Content Placeholder 5" descr="A comic page with a group of people&#10;&#10;AI-generated content may be incorrect.">
            <a:extLst>
              <a:ext uri="{FF2B5EF4-FFF2-40B4-BE49-F238E27FC236}">
                <a16:creationId xmlns:a16="http://schemas.microsoft.com/office/drawing/2014/main" id="{45CB8CD0-E2F6-B18D-F9AF-3951732E2797}"/>
              </a:ext>
            </a:extLst>
          </p:cNvPr>
          <p:cNvPicPr>
            <a:picLocks noGrp="1" noChangeAspect="1"/>
          </p:cNvPicPr>
          <p:nvPr>
            <p:ph sz="half" idx="2"/>
          </p:nvPr>
        </p:nvPicPr>
        <p:blipFill>
          <a:blip r:embed="rId2"/>
          <a:stretch>
            <a:fillRect/>
          </a:stretch>
        </p:blipFill>
        <p:spPr>
          <a:xfrm>
            <a:off x="7540482" y="70503"/>
            <a:ext cx="4651518" cy="6716994"/>
          </a:xfrm>
          <a:prstGeom prst="rect">
            <a:avLst/>
          </a:prstGeom>
        </p:spPr>
      </p:pic>
      <p:sp>
        <p:nvSpPr>
          <p:cNvPr id="7" name="TextBox 6">
            <a:extLst>
              <a:ext uri="{FF2B5EF4-FFF2-40B4-BE49-F238E27FC236}">
                <a16:creationId xmlns:a16="http://schemas.microsoft.com/office/drawing/2014/main" id="{A51C8886-3405-8768-CE3A-254CFEFAF1CD}"/>
              </a:ext>
            </a:extLst>
          </p:cNvPr>
          <p:cNvSpPr txBox="1"/>
          <p:nvPr/>
        </p:nvSpPr>
        <p:spPr>
          <a:xfrm>
            <a:off x="630936" y="6087115"/>
            <a:ext cx="5835252" cy="261610"/>
          </a:xfrm>
          <a:prstGeom prst="rect">
            <a:avLst/>
          </a:prstGeom>
          <a:noFill/>
        </p:spPr>
        <p:txBody>
          <a:bodyPr wrap="none" rtlCol="0">
            <a:spAutoFit/>
          </a:bodyPr>
          <a:lstStyle/>
          <a:p>
            <a:r>
              <a:rPr lang="en-US" sz="1100" dirty="0" err="1">
                <a:solidFill>
                  <a:schemeClr val="tx1">
                    <a:lumMod val="65000"/>
                    <a:lumOff val="35000"/>
                  </a:schemeClr>
                </a:solidFill>
              </a:rPr>
              <a:t>www.abebooks.com</a:t>
            </a:r>
            <a:r>
              <a:rPr lang="en-US" sz="1100" dirty="0">
                <a:solidFill>
                  <a:schemeClr val="tx1">
                    <a:lumMod val="65000"/>
                    <a:lumOff val="35000"/>
                  </a:schemeClr>
                </a:solidFill>
              </a:rPr>
              <a:t>/comics/Brain-Boy-1962--Comics--Dinosaur-cover-/22383810873/bd</a:t>
            </a:r>
          </a:p>
        </p:txBody>
      </p:sp>
    </p:spTree>
    <p:extLst>
      <p:ext uri="{BB962C8B-B14F-4D97-AF65-F5344CB8AC3E}">
        <p14:creationId xmlns:p14="http://schemas.microsoft.com/office/powerpoint/2010/main" val="599302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F4BB2D-793A-64AA-D79F-F124E3F82DB7}"/>
              </a:ext>
            </a:extLst>
          </p:cNvPr>
          <p:cNvSpPr>
            <a:spLocks noGrp="1"/>
          </p:cNvSpPr>
          <p:nvPr>
            <p:ph type="title"/>
          </p:nvPr>
        </p:nvSpPr>
        <p:spPr>
          <a:xfrm>
            <a:off x="836680" y="102575"/>
            <a:ext cx="6002110" cy="1495425"/>
          </a:xfrm>
        </p:spPr>
        <p:txBody>
          <a:bodyPr vert="horz" lIns="91440" tIns="45720" rIns="91440" bIns="45720" rtlCol="0" anchor="ctr">
            <a:normAutofit/>
          </a:bodyPr>
          <a:lstStyle/>
          <a:p>
            <a:r>
              <a:rPr lang="en-US" sz="4000" dirty="0">
                <a:solidFill>
                  <a:schemeClr val="tx1">
                    <a:lumMod val="65000"/>
                    <a:lumOff val="35000"/>
                  </a:schemeClr>
                </a:solidFill>
              </a:rPr>
              <a:t>Religion and Spiritualism</a:t>
            </a:r>
          </a:p>
        </p:txBody>
      </p:sp>
      <p:sp>
        <p:nvSpPr>
          <p:cNvPr id="3" name="Content Placeholder 2">
            <a:extLst>
              <a:ext uri="{FF2B5EF4-FFF2-40B4-BE49-F238E27FC236}">
                <a16:creationId xmlns:a16="http://schemas.microsoft.com/office/drawing/2014/main" id="{71946B12-3452-49B8-D15A-B45FDC34A50A}"/>
              </a:ext>
            </a:extLst>
          </p:cNvPr>
          <p:cNvSpPr>
            <a:spLocks noGrp="1"/>
          </p:cNvSpPr>
          <p:nvPr>
            <p:ph sz="half" idx="1"/>
          </p:nvPr>
        </p:nvSpPr>
        <p:spPr>
          <a:xfrm>
            <a:off x="836680" y="1336389"/>
            <a:ext cx="6002110" cy="4536101"/>
          </a:xfrm>
        </p:spPr>
        <p:txBody>
          <a:bodyPr vert="horz" lIns="91440" tIns="45720" rIns="91440" bIns="45720" rtlCol="0">
            <a:normAutofit/>
          </a:bodyPr>
          <a:lstStyle/>
          <a:p>
            <a:pPr marL="0" indent="0">
              <a:lnSpc>
                <a:spcPct val="130000"/>
              </a:lnSpc>
              <a:buNone/>
            </a:pPr>
            <a:r>
              <a:rPr lang="en-US" sz="2000" dirty="0">
                <a:solidFill>
                  <a:schemeClr val="tx1">
                    <a:lumMod val="65000"/>
                    <a:lumOff val="35000"/>
                  </a:schemeClr>
                </a:solidFill>
              </a:rPr>
              <a:t>In Polynesian societies, the concept of </a:t>
            </a:r>
            <a:r>
              <a:rPr lang="en-US" sz="2000" i="1" dirty="0" err="1">
                <a:solidFill>
                  <a:schemeClr val="tx1">
                    <a:lumMod val="65000"/>
                    <a:lumOff val="35000"/>
                  </a:schemeClr>
                </a:solidFill>
              </a:rPr>
              <a:t>tapu</a:t>
            </a:r>
            <a:r>
              <a:rPr lang="en-US" sz="2000" dirty="0">
                <a:solidFill>
                  <a:schemeClr val="tx1">
                    <a:lumMod val="65000"/>
                    <a:lumOff val="35000"/>
                  </a:schemeClr>
                </a:solidFill>
              </a:rPr>
              <a:t> marked certain people, places, and objects as sacred and untouchable. A chief might be considered so holy that touching his belongings – or even his shadow – was forbidden, because it was believed to disrupt cosmic balance and invite disaster. These prohibitions reinforced hierarchy and maintained spiritual harmony, but they also had practical effects: limiting contact with powerful individuals reduced the spread of disease and preserved resources reserved for leadership.</a:t>
            </a:r>
          </a:p>
        </p:txBody>
      </p:sp>
      <p:pic>
        <p:nvPicPr>
          <p:cNvPr id="6" name="Content Placeholder 5" descr="A drawing of a person with tattoos&#10;&#10;AI-generated content may be incorrect.">
            <a:extLst>
              <a:ext uri="{FF2B5EF4-FFF2-40B4-BE49-F238E27FC236}">
                <a16:creationId xmlns:a16="http://schemas.microsoft.com/office/drawing/2014/main" id="{B5DD52BC-8FFA-C11D-95C7-F99DD691BC4E}"/>
              </a:ext>
            </a:extLst>
          </p:cNvPr>
          <p:cNvPicPr>
            <a:picLocks noGrp="1" noChangeAspect="1"/>
          </p:cNvPicPr>
          <p:nvPr>
            <p:ph sz="half" idx="2"/>
          </p:nvPr>
        </p:nvPicPr>
        <p:blipFill>
          <a:blip r:embed="rId2"/>
          <a:srcRect l="5232" r="1436"/>
          <a:stretch>
            <a:fillRect/>
          </a:stretch>
        </p:blipFill>
        <p:spPr>
          <a:xfrm>
            <a:off x="7199440" y="10"/>
            <a:ext cx="4992560" cy="6857990"/>
          </a:xfrm>
          <a:prstGeom prst="rect">
            <a:avLst/>
          </a:prstGeom>
          <a:effectLst/>
        </p:spPr>
      </p:pic>
      <p:sp>
        <p:nvSpPr>
          <p:cNvPr id="7" name="TextBox 6">
            <a:extLst>
              <a:ext uri="{FF2B5EF4-FFF2-40B4-BE49-F238E27FC236}">
                <a16:creationId xmlns:a16="http://schemas.microsoft.com/office/drawing/2014/main" id="{2CA5FD14-5809-EF1B-667D-D134CDFB8D24}"/>
              </a:ext>
            </a:extLst>
          </p:cNvPr>
          <p:cNvSpPr txBox="1"/>
          <p:nvPr/>
        </p:nvSpPr>
        <p:spPr>
          <a:xfrm>
            <a:off x="836680" y="6234440"/>
            <a:ext cx="2396810" cy="261610"/>
          </a:xfrm>
          <a:prstGeom prst="rect">
            <a:avLst/>
          </a:prstGeom>
          <a:noFill/>
        </p:spPr>
        <p:txBody>
          <a:bodyPr wrap="none" rtlCol="0">
            <a:spAutoFit/>
          </a:bodyPr>
          <a:lstStyle/>
          <a:p>
            <a:r>
              <a:rPr lang="en-US" sz="1100" dirty="0">
                <a:solidFill>
                  <a:schemeClr val="tx1">
                    <a:lumMod val="65000"/>
                    <a:lumOff val="35000"/>
                  </a:schemeClr>
                </a:solidFill>
              </a:rPr>
              <a:t>https://the-</a:t>
            </a:r>
            <a:r>
              <a:rPr lang="en-US" sz="1100" dirty="0" err="1">
                <a:solidFill>
                  <a:schemeClr val="tx1">
                    <a:lumMod val="65000"/>
                    <a:lumOff val="35000"/>
                  </a:schemeClr>
                </a:solidFill>
              </a:rPr>
              <a:t>past.com</a:t>
            </a:r>
            <a:r>
              <a:rPr lang="en-US" sz="1100" dirty="0">
                <a:solidFill>
                  <a:schemeClr val="tx1">
                    <a:lumMod val="65000"/>
                    <a:lumOff val="35000"/>
                  </a:schemeClr>
                </a:solidFill>
              </a:rPr>
              <a:t>/feature/taboo/</a:t>
            </a:r>
          </a:p>
        </p:txBody>
      </p:sp>
    </p:spTree>
    <p:extLst>
      <p:ext uri="{BB962C8B-B14F-4D97-AF65-F5344CB8AC3E}">
        <p14:creationId xmlns:p14="http://schemas.microsoft.com/office/powerpoint/2010/main" val="405916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396E96-C386-9ACD-1820-54849AACC0E6}"/>
              </a:ext>
            </a:extLst>
          </p:cNvPr>
          <p:cNvSpPr>
            <a:spLocks noGrp="1"/>
          </p:cNvSpPr>
          <p:nvPr>
            <p:ph type="title"/>
          </p:nvPr>
        </p:nvSpPr>
        <p:spPr>
          <a:xfrm>
            <a:off x="838200" y="0"/>
            <a:ext cx="5251316" cy="1807305"/>
          </a:xfrm>
        </p:spPr>
        <p:txBody>
          <a:bodyPr vert="horz" lIns="91440" tIns="45720" rIns="91440" bIns="45720" rtlCol="0" anchor="ctr">
            <a:normAutofit/>
          </a:bodyPr>
          <a:lstStyle/>
          <a:p>
            <a:r>
              <a:rPr lang="en-US" dirty="0">
                <a:solidFill>
                  <a:schemeClr val="tx1">
                    <a:lumMod val="65000"/>
                    <a:lumOff val="35000"/>
                  </a:schemeClr>
                </a:solidFill>
              </a:rPr>
              <a:t>Health and Hygiene</a:t>
            </a:r>
          </a:p>
        </p:txBody>
      </p:sp>
      <p:sp>
        <p:nvSpPr>
          <p:cNvPr id="3" name="Content Placeholder 2">
            <a:extLst>
              <a:ext uri="{FF2B5EF4-FFF2-40B4-BE49-F238E27FC236}">
                <a16:creationId xmlns:a16="http://schemas.microsoft.com/office/drawing/2014/main" id="{4EE7EB87-0D1D-56CB-033D-C712A54C8D1C}"/>
              </a:ext>
            </a:extLst>
          </p:cNvPr>
          <p:cNvSpPr>
            <a:spLocks noGrp="1"/>
          </p:cNvSpPr>
          <p:nvPr>
            <p:ph sz="half" idx="1"/>
          </p:nvPr>
        </p:nvSpPr>
        <p:spPr>
          <a:xfrm>
            <a:off x="838200" y="1807305"/>
            <a:ext cx="4619621" cy="3643926"/>
          </a:xfrm>
        </p:spPr>
        <p:txBody>
          <a:bodyPr vert="horz" lIns="91440" tIns="45720" rIns="91440" bIns="45720" rtlCol="0">
            <a:normAutofit/>
          </a:bodyPr>
          <a:lstStyle/>
          <a:p>
            <a:pPr marL="0" indent="0">
              <a:lnSpc>
                <a:spcPct val="130000"/>
              </a:lnSpc>
              <a:buNone/>
            </a:pPr>
            <a:r>
              <a:rPr lang="en-US" sz="2000" dirty="0">
                <a:solidFill>
                  <a:schemeClr val="tx1">
                    <a:lumMod val="65000"/>
                    <a:lumOff val="35000"/>
                  </a:schemeClr>
                </a:solidFill>
              </a:rPr>
              <a:t>Before scientific understanding of disease, taboos often functioned as early public health measures. Restrictions on contact with corpses, bodily fluids, or certain foods helped prevent contamination and the spread of disease, even if the reasoning was not fully understood.</a:t>
            </a:r>
          </a:p>
        </p:txBody>
      </p:sp>
      <p:pic>
        <p:nvPicPr>
          <p:cNvPr id="6" name="Content Placeholder 5" descr="A person wearing a mask and holding a stick&#10;&#10;AI-generated content may be incorrect.">
            <a:extLst>
              <a:ext uri="{FF2B5EF4-FFF2-40B4-BE49-F238E27FC236}">
                <a16:creationId xmlns:a16="http://schemas.microsoft.com/office/drawing/2014/main" id="{7A4701C3-243B-C165-658E-6E55C7FD155A}"/>
              </a:ext>
            </a:extLst>
          </p:cNvPr>
          <p:cNvPicPr>
            <a:picLocks noGrp="1" noChangeAspect="1"/>
          </p:cNvPicPr>
          <p:nvPr>
            <p:ph sz="half" idx="2"/>
          </p:nvPr>
        </p:nvPicPr>
        <p:blipFill>
          <a:blip r:embed="rId2"/>
          <a:srcRect l="-8469" r="8469" b="17766"/>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7" name="TextBox 6">
            <a:extLst>
              <a:ext uri="{FF2B5EF4-FFF2-40B4-BE49-F238E27FC236}">
                <a16:creationId xmlns:a16="http://schemas.microsoft.com/office/drawing/2014/main" id="{2ABEDCEB-9408-B081-B02D-7A381916736B}"/>
              </a:ext>
            </a:extLst>
          </p:cNvPr>
          <p:cNvSpPr txBox="1"/>
          <p:nvPr/>
        </p:nvSpPr>
        <p:spPr>
          <a:xfrm>
            <a:off x="838200" y="6023810"/>
            <a:ext cx="3589444" cy="261610"/>
          </a:xfrm>
          <a:prstGeom prst="rect">
            <a:avLst/>
          </a:prstGeom>
          <a:noFill/>
        </p:spPr>
        <p:txBody>
          <a:bodyPr wrap="none" rtlCol="0">
            <a:spAutoFit/>
          </a:bodyPr>
          <a:lstStyle/>
          <a:p>
            <a:r>
              <a:rPr lang="en-US" sz="1100" dirty="0">
                <a:solidFill>
                  <a:schemeClr val="tx1">
                    <a:lumMod val="65000"/>
                    <a:lumOff val="35000"/>
                  </a:schemeClr>
                </a:solidFill>
              </a:rPr>
              <a:t>https://</a:t>
            </a:r>
            <a:r>
              <a:rPr lang="en-US" sz="1100" dirty="0" err="1">
                <a:solidFill>
                  <a:schemeClr val="tx1">
                    <a:lumMod val="65000"/>
                    <a:lumOff val="35000"/>
                  </a:schemeClr>
                </a:solidFill>
              </a:rPr>
              <a:t>en.wikipedia.org</a:t>
            </a:r>
            <a:r>
              <a:rPr lang="en-US" sz="1100" dirty="0">
                <a:solidFill>
                  <a:schemeClr val="tx1">
                    <a:lumMod val="65000"/>
                    <a:lumOff val="35000"/>
                  </a:schemeClr>
                </a:solidFill>
              </a:rPr>
              <a:t>/wiki/</a:t>
            </a:r>
            <a:r>
              <a:rPr lang="en-US" sz="1100" dirty="0" err="1">
                <a:solidFill>
                  <a:schemeClr val="tx1">
                    <a:lumMod val="65000"/>
                    <a:lumOff val="35000"/>
                  </a:schemeClr>
                </a:solidFill>
              </a:rPr>
              <a:t>Second_plague_pandemic</a:t>
            </a:r>
            <a:endParaRPr lang="en-US" sz="1100" dirty="0">
              <a:solidFill>
                <a:schemeClr val="tx1">
                  <a:lumMod val="65000"/>
                  <a:lumOff val="35000"/>
                </a:schemeClr>
              </a:solidFill>
            </a:endParaRPr>
          </a:p>
        </p:txBody>
      </p:sp>
    </p:spTree>
    <p:extLst>
      <p:ext uri="{BB962C8B-B14F-4D97-AF65-F5344CB8AC3E}">
        <p14:creationId xmlns:p14="http://schemas.microsoft.com/office/powerpoint/2010/main" val="782704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94933A-6FB3-04E5-31CE-0A4CCC54DDAC}"/>
              </a:ext>
            </a:extLst>
          </p:cNvPr>
          <p:cNvSpPr>
            <a:spLocks noGrp="1"/>
          </p:cNvSpPr>
          <p:nvPr>
            <p:ph type="title"/>
          </p:nvPr>
        </p:nvSpPr>
        <p:spPr>
          <a:xfrm>
            <a:off x="838200" y="165833"/>
            <a:ext cx="5251316" cy="1807305"/>
          </a:xfrm>
        </p:spPr>
        <p:txBody>
          <a:bodyPr vert="horz" lIns="91440" tIns="45720" rIns="91440" bIns="45720" rtlCol="0" anchor="ctr">
            <a:normAutofit/>
          </a:bodyPr>
          <a:lstStyle/>
          <a:p>
            <a:r>
              <a:rPr lang="en-US" dirty="0">
                <a:solidFill>
                  <a:schemeClr val="tx1">
                    <a:lumMod val="65000"/>
                    <a:lumOff val="35000"/>
                  </a:schemeClr>
                </a:solidFill>
              </a:rPr>
              <a:t>Social Order and Hierarchies</a:t>
            </a:r>
          </a:p>
        </p:txBody>
      </p:sp>
      <p:sp>
        <p:nvSpPr>
          <p:cNvPr id="3" name="Content Placeholder 2">
            <a:extLst>
              <a:ext uri="{FF2B5EF4-FFF2-40B4-BE49-F238E27FC236}">
                <a16:creationId xmlns:a16="http://schemas.microsoft.com/office/drawing/2014/main" id="{C1C6A211-A161-8506-4FD5-144AB34DEFE7}"/>
              </a:ext>
            </a:extLst>
          </p:cNvPr>
          <p:cNvSpPr>
            <a:spLocks noGrp="1"/>
          </p:cNvSpPr>
          <p:nvPr>
            <p:ph sz="half" idx="1"/>
          </p:nvPr>
        </p:nvSpPr>
        <p:spPr>
          <a:xfrm>
            <a:off x="838200" y="1973138"/>
            <a:ext cx="4777154" cy="4075970"/>
          </a:xfrm>
        </p:spPr>
        <p:txBody>
          <a:bodyPr vert="horz" lIns="91440" tIns="45720" rIns="91440" bIns="45720" rtlCol="0">
            <a:normAutofit/>
          </a:bodyPr>
          <a:lstStyle/>
          <a:p>
            <a:pPr marL="0" indent="0">
              <a:lnSpc>
                <a:spcPct val="130000"/>
              </a:lnSpc>
              <a:buNone/>
            </a:pPr>
            <a:r>
              <a:rPr lang="en-US" sz="1800" dirty="0">
                <a:solidFill>
                  <a:schemeClr val="tx1">
                    <a:lumMod val="65000"/>
                    <a:lumOff val="35000"/>
                  </a:schemeClr>
                </a:solidFill>
              </a:rPr>
              <a:t>Taboos maintained social structure by defining boundaries; who could marry whom, what foods were permissible, and what </a:t>
            </a:r>
            <a:r>
              <a:rPr lang="en-US" sz="1800" dirty="0" err="1">
                <a:solidFill>
                  <a:schemeClr val="tx1">
                    <a:lumMod val="65000"/>
                    <a:lumOff val="35000"/>
                  </a:schemeClr>
                </a:solidFill>
              </a:rPr>
              <a:t>behaviours</a:t>
            </a:r>
            <a:r>
              <a:rPr lang="en-US" sz="1800" dirty="0">
                <a:solidFill>
                  <a:schemeClr val="tx1">
                    <a:lumMod val="65000"/>
                    <a:lumOff val="35000"/>
                  </a:schemeClr>
                </a:solidFill>
              </a:rPr>
              <a:t> were acceptable and unacceptable. Incest taboos, for instance, prevented genetic risks and reinforced family systems. </a:t>
            </a:r>
            <a:r>
              <a:rPr lang="en-GB" sz="1800" dirty="0">
                <a:solidFill>
                  <a:schemeClr val="tx1">
                    <a:lumMod val="65000"/>
                    <a:lumOff val="35000"/>
                  </a:schemeClr>
                </a:solidFill>
              </a:rPr>
              <a:t>In this taboo-themed wood block print from 1803 Japan, a brother and sister are caught in the act of their incestuous relationship by their father who stumbles upon them while opening the </a:t>
            </a:r>
            <a:r>
              <a:rPr lang="en-GB" sz="1800" i="1" dirty="0">
                <a:solidFill>
                  <a:schemeClr val="tx1">
                    <a:lumMod val="65000"/>
                    <a:lumOff val="35000"/>
                  </a:schemeClr>
                </a:solidFill>
              </a:rPr>
              <a:t>shoji </a:t>
            </a:r>
            <a:r>
              <a:rPr lang="en-GB" sz="1800" dirty="0">
                <a:solidFill>
                  <a:schemeClr val="tx1">
                    <a:lumMod val="65000"/>
                    <a:lumOff val="35000"/>
                  </a:schemeClr>
                </a:solidFill>
              </a:rPr>
              <a:t>(sliding door).</a:t>
            </a:r>
            <a:endParaRPr lang="en-US" sz="1800" dirty="0">
              <a:solidFill>
                <a:schemeClr val="tx1">
                  <a:lumMod val="65000"/>
                  <a:lumOff val="35000"/>
                </a:schemeClr>
              </a:solidFill>
            </a:endParaRPr>
          </a:p>
        </p:txBody>
      </p:sp>
      <p:pic>
        <p:nvPicPr>
          <p:cNvPr id="6" name="Content Placeholder 5" descr="A person lying down with her legs crossed&#10;&#10;AI-generated content may be incorrect.">
            <a:extLst>
              <a:ext uri="{FF2B5EF4-FFF2-40B4-BE49-F238E27FC236}">
                <a16:creationId xmlns:a16="http://schemas.microsoft.com/office/drawing/2014/main" id="{76522EE5-3A4D-8A16-3ABC-EC753E25E31B}"/>
              </a:ext>
            </a:extLst>
          </p:cNvPr>
          <p:cNvPicPr>
            <a:picLocks noGrp="1" noChangeAspect="1"/>
          </p:cNvPicPr>
          <p:nvPr>
            <p:ph sz="half" idx="2"/>
          </p:nvPr>
        </p:nvPicPr>
        <p:blipFill>
          <a:blip r:embed="rId2"/>
          <a:srcRect l="26881" t="-2" r="2040"/>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8" name="TextBox 7">
            <a:extLst>
              <a:ext uri="{FF2B5EF4-FFF2-40B4-BE49-F238E27FC236}">
                <a16:creationId xmlns:a16="http://schemas.microsoft.com/office/drawing/2014/main" id="{C7DE6671-F4BF-DA50-0DF7-D5F8109BD9C6}"/>
              </a:ext>
            </a:extLst>
          </p:cNvPr>
          <p:cNvSpPr txBox="1"/>
          <p:nvPr/>
        </p:nvSpPr>
        <p:spPr>
          <a:xfrm>
            <a:off x="838200" y="6207332"/>
            <a:ext cx="5219699" cy="246221"/>
          </a:xfrm>
          <a:prstGeom prst="rect">
            <a:avLst/>
          </a:prstGeom>
          <a:noFill/>
        </p:spPr>
        <p:txBody>
          <a:bodyPr wrap="none" rtlCol="0">
            <a:spAutoFit/>
          </a:bodyPr>
          <a:lstStyle/>
          <a:p>
            <a:r>
              <a:rPr lang="en-US" sz="1000" dirty="0">
                <a:solidFill>
                  <a:schemeClr val="tx1">
                    <a:lumMod val="65000"/>
                    <a:lumOff val="35000"/>
                  </a:schemeClr>
                </a:solidFill>
              </a:rPr>
              <a:t>https://</a:t>
            </a:r>
            <a:r>
              <a:rPr lang="en-US" sz="1000" dirty="0" err="1">
                <a:solidFill>
                  <a:schemeClr val="tx1">
                    <a:lumMod val="65000"/>
                    <a:lumOff val="35000"/>
                  </a:schemeClr>
                </a:solidFill>
              </a:rPr>
              <a:t>www.shungaisart.com</a:t>
            </a:r>
            <a:r>
              <a:rPr lang="en-US" sz="1000" dirty="0">
                <a:solidFill>
                  <a:schemeClr val="tx1">
                    <a:lumMod val="65000"/>
                    <a:lumOff val="35000"/>
                  </a:schemeClr>
                </a:solidFill>
              </a:rPr>
              <a:t>/product-page/very-rare-1803-utamaro-taboo-shunga-incest</a:t>
            </a:r>
          </a:p>
        </p:txBody>
      </p:sp>
    </p:spTree>
    <p:extLst>
      <p:ext uri="{BB962C8B-B14F-4D97-AF65-F5344CB8AC3E}">
        <p14:creationId xmlns:p14="http://schemas.microsoft.com/office/powerpoint/2010/main" val="3999668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D39BC4-10C7-E81C-FCB9-4D1F0981B32B}"/>
              </a:ext>
            </a:extLst>
          </p:cNvPr>
          <p:cNvSpPr>
            <a:spLocks noGrp="1"/>
          </p:cNvSpPr>
          <p:nvPr>
            <p:ph type="title"/>
          </p:nvPr>
        </p:nvSpPr>
        <p:spPr>
          <a:xfrm>
            <a:off x="836680" y="490543"/>
            <a:ext cx="6002110" cy="1495425"/>
          </a:xfrm>
        </p:spPr>
        <p:txBody>
          <a:bodyPr vert="horz" lIns="91440" tIns="45720" rIns="91440" bIns="45720" rtlCol="0" anchor="ctr">
            <a:normAutofit/>
          </a:bodyPr>
          <a:lstStyle/>
          <a:p>
            <a:r>
              <a:rPr lang="en-US" sz="4000" dirty="0">
                <a:solidFill>
                  <a:schemeClr val="tx1">
                    <a:lumMod val="65000"/>
                    <a:lumOff val="35000"/>
                  </a:schemeClr>
                </a:solidFill>
              </a:rPr>
              <a:t>Psychological Taboos</a:t>
            </a:r>
          </a:p>
        </p:txBody>
      </p:sp>
      <p:sp>
        <p:nvSpPr>
          <p:cNvPr id="3" name="Content Placeholder 2">
            <a:extLst>
              <a:ext uri="{FF2B5EF4-FFF2-40B4-BE49-F238E27FC236}">
                <a16:creationId xmlns:a16="http://schemas.microsoft.com/office/drawing/2014/main" id="{D91888A7-A7A7-AFC4-3D14-C58A9682E679}"/>
              </a:ext>
            </a:extLst>
          </p:cNvPr>
          <p:cNvSpPr>
            <a:spLocks noGrp="1"/>
          </p:cNvSpPr>
          <p:nvPr>
            <p:ph sz="half" idx="1"/>
          </p:nvPr>
        </p:nvSpPr>
        <p:spPr>
          <a:xfrm>
            <a:off x="836680" y="1899139"/>
            <a:ext cx="6002110" cy="4325816"/>
          </a:xfrm>
        </p:spPr>
        <p:txBody>
          <a:bodyPr vert="horz" lIns="91440" tIns="45720" rIns="91440" bIns="45720" rtlCol="0">
            <a:normAutofit/>
          </a:bodyPr>
          <a:lstStyle/>
          <a:p>
            <a:pPr marL="0" indent="0">
              <a:lnSpc>
                <a:spcPct val="130000"/>
              </a:lnSpc>
              <a:buNone/>
            </a:pPr>
            <a:r>
              <a:rPr lang="en-US" sz="2000" dirty="0">
                <a:solidFill>
                  <a:schemeClr val="tx1">
                    <a:lumMod val="65000"/>
                    <a:lumOff val="35000"/>
                  </a:schemeClr>
                </a:solidFill>
              </a:rPr>
              <a:t>According to psychologist Sigmund Freud (in his seminal 1913 book Totem and Taboo) taboos are not simply cultural or social, they emanate from deep with the human psyche. He believed that individuals </a:t>
            </a:r>
            <a:r>
              <a:rPr lang="en-US" sz="2000" dirty="0" err="1">
                <a:solidFill>
                  <a:schemeClr val="tx1">
                    <a:lumMod val="65000"/>
                    <a:lumOff val="35000"/>
                  </a:schemeClr>
                </a:solidFill>
              </a:rPr>
              <a:t>harbour</a:t>
            </a:r>
            <a:r>
              <a:rPr lang="en-US" sz="2000" dirty="0">
                <a:solidFill>
                  <a:schemeClr val="tx1">
                    <a:lumMod val="65000"/>
                    <a:lumOff val="35000"/>
                  </a:schemeClr>
                </a:solidFill>
              </a:rPr>
              <a:t> drives for sexuality and violence, which, if left unchecked, could destabilize social life. Taboos act as a psychological safety measure: they suppress impulses and redirect them into </a:t>
            </a:r>
            <a:r>
              <a:rPr lang="en-US" sz="2000" dirty="0" err="1">
                <a:solidFill>
                  <a:schemeClr val="tx1">
                    <a:lumMod val="65000"/>
                    <a:lumOff val="35000"/>
                  </a:schemeClr>
                </a:solidFill>
              </a:rPr>
              <a:t>behaviours</a:t>
            </a:r>
            <a:r>
              <a:rPr lang="en-US" sz="2000" dirty="0">
                <a:solidFill>
                  <a:schemeClr val="tx1">
                    <a:lumMod val="65000"/>
                    <a:lumOff val="35000"/>
                  </a:schemeClr>
                </a:solidFill>
              </a:rPr>
              <a:t> that maintain order. For example, murder and death taboos restrain aggressive instincts.</a:t>
            </a:r>
          </a:p>
        </p:txBody>
      </p:sp>
      <p:pic>
        <p:nvPicPr>
          <p:cNvPr id="6" name="Content Placeholder 5" descr="A book cover with a person's face&#10;&#10;AI-generated content may be incorrect.">
            <a:extLst>
              <a:ext uri="{FF2B5EF4-FFF2-40B4-BE49-F238E27FC236}">
                <a16:creationId xmlns:a16="http://schemas.microsoft.com/office/drawing/2014/main" id="{673C4EC9-F93B-B043-E171-2F7064968F4A}"/>
              </a:ext>
            </a:extLst>
          </p:cNvPr>
          <p:cNvPicPr>
            <a:picLocks noGrp="1" noChangeAspect="1"/>
          </p:cNvPicPr>
          <p:nvPr>
            <p:ph sz="half" idx="2"/>
          </p:nvPr>
        </p:nvPicPr>
        <p:blipFill>
          <a:blip r:embed="rId2"/>
          <a:srcRect r="-2" b="11055"/>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978976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60615E-99DE-7360-02FC-C82FFCFFC752}"/>
              </a:ext>
            </a:extLst>
          </p:cNvPr>
          <p:cNvSpPr>
            <a:spLocks noGrp="1"/>
          </p:cNvSpPr>
          <p:nvPr>
            <p:ph type="title"/>
          </p:nvPr>
        </p:nvSpPr>
        <p:spPr>
          <a:xfrm>
            <a:off x="836680" y="454821"/>
            <a:ext cx="6002110" cy="1495425"/>
          </a:xfrm>
        </p:spPr>
        <p:txBody>
          <a:bodyPr vert="horz" lIns="91440" tIns="45720" rIns="91440" bIns="45720" rtlCol="0" anchor="ctr">
            <a:normAutofit/>
          </a:bodyPr>
          <a:lstStyle/>
          <a:p>
            <a:r>
              <a:rPr lang="en-US" sz="4000" dirty="0">
                <a:solidFill>
                  <a:schemeClr val="tx1">
                    <a:lumMod val="65000"/>
                    <a:lumOff val="35000"/>
                  </a:schemeClr>
                </a:solidFill>
              </a:rPr>
              <a:t>Symbolic Taboos</a:t>
            </a:r>
          </a:p>
        </p:txBody>
      </p:sp>
      <p:sp>
        <p:nvSpPr>
          <p:cNvPr id="3" name="Content Placeholder 2">
            <a:extLst>
              <a:ext uri="{FF2B5EF4-FFF2-40B4-BE49-F238E27FC236}">
                <a16:creationId xmlns:a16="http://schemas.microsoft.com/office/drawing/2014/main" id="{C3B45E08-FDE6-06C6-6A82-1431C0887360}"/>
              </a:ext>
            </a:extLst>
          </p:cNvPr>
          <p:cNvSpPr>
            <a:spLocks noGrp="1"/>
          </p:cNvSpPr>
          <p:nvPr>
            <p:ph sz="half" idx="1"/>
          </p:nvPr>
        </p:nvSpPr>
        <p:spPr>
          <a:xfrm>
            <a:off x="836680" y="1950246"/>
            <a:ext cx="6002110" cy="4183855"/>
          </a:xfrm>
        </p:spPr>
        <p:txBody>
          <a:bodyPr vert="horz" lIns="91440" tIns="45720" rIns="91440" bIns="45720" rtlCol="0">
            <a:normAutofit/>
          </a:bodyPr>
          <a:lstStyle/>
          <a:p>
            <a:pPr marL="0" indent="0">
              <a:lnSpc>
                <a:spcPct val="130000"/>
              </a:lnSpc>
              <a:buNone/>
            </a:pPr>
            <a:r>
              <a:rPr lang="en-US" sz="2000" dirty="0">
                <a:solidFill>
                  <a:schemeClr val="tx1">
                    <a:lumMod val="65000"/>
                    <a:lumOff val="35000"/>
                  </a:schemeClr>
                </a:solidFill>
              </a:rPr>
              <a:t>In 1966, cultural anthropologist Mary Douglas published her book </a:t>
            </a:r>
            <a:r>
              <a:rPr lang="en-US" sz="2000" i="1" dirty="0">
                <a:solidFill>
                  <a:schemeClr val="tx1">
                    <a:lumMod val="65000"/>
                    <a:lumOff val="35000"/>
                  </a:schemeClr>
                </a:solidFill>
              </a:rPr>
              <a:t>Purity and Danger</a:t>
            </a:r>
            <a:r>
              <a:rPr lang="en-US" sz="2000" dirty="0">
                <a:solidFill>
                  <a:schemeClr val="tx1">
                    <a:lumMod val="65000"/>
                    <a:lumOff val="35000"/>
                  </a:schemeClr>
                </a:solidFill>
              </a:rPr>
              <a:t>, which examined concepts of taboo in terms of cleanliness and pollution. She believed bodily fluids gained their taboo power because they blur the boundaries between what should be and what might be – between inside and outside, pure and unclean. </a:t>
            </a:r>
            <a:r>
              <a:rPr lang="en-US" sz="2000" i="1" dirty="0">
                <a:solidFill>
                  <a:schemeClr val="tx1">
                    <a:lumMod val="65000"/>
                    <a:lumOff val="35000"/>
                  </a:schemeClr>
                </a:solidFill>
              </a:rPr>
              <a:t>“Dirt is matter out of place,”</a:t>
            </a:r>
            <a:r>
              <a:rPr lang="en-US" sz="2000" dirty="0">
                <a:solidFill>
                  <a:schemeClr val="tx1">
                    <a:lumMod val="65000"/>
                    <a:lumOff val="35000"/>
                  </a:schemeClr>
                </a:solidFill>
              </a:rPr>
              <a:t> she famously wrote.</a:t>
            </a:r>
          </a:p>
        </p:txBody>
      </p:sp>
      <p:pic>
        <p:nvPicPr>
          <p:cNvPr id="6" name="Content Placeholder 5" descr="A book cover of a child collecting garbage&#10;&#10;AI-generated content may be incorrect.">
            <a:extLst>
              <a:ext uri="{FF2B5EF4-FFF2-40B4-BE49-F238E27FC236}">
                <a16:creationId xmlns:a16="http://schemas.microsoft.com/office/drawing/2014/main" id="{2658CF55-85B9-BB86-AD45-7AB78966DB62}"/>
              </a:ext>
            </a:extLst>
          </p:cNvPr>
          <p:cNvPicPr>
            <a:picLocks noGrp="1" noChangeAspect="1"/>
          </p:cNvPicPr>
          <p:nvPr>
            <p:ph sz="half" idx="2"/>
          </p:nvPr>
        </p:nvPicPr>
        <p:blipFill>
          <a:blip r:embed="rId2"/>
          <a:srcRect t="9823" r="1" b="1233"/>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3537815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74ECE2-4626-24AC-7D65-BD9AF47274B4}"/>
              </a:ext>
            </a:extLst>
          </p:cNvPr>
          <p:cNvSpPr>
            <a:spLocks noGrp="1"/>
          </p:cNvSpPr>
          <p:nvPr>
            <p:ph type="title"/>
          </p:nvPr>
        </p:nvSpPr>
        <p:spPr>
          <a:xfrm>
            <a:off x="838200" y="95495"/>
            <a:ext cx="5251316" cy="1556765"/>
          </a:xfrm>
        </p:spPr>
        <p:txBody>
          <a:bodyPr vert="horz" lIns="91440" tIns="45720" rIns="91440" bIns="45720" rtlCol="0" anchor="ctr">
            <a:normAutofit/>
          </a:bodyPr>
          <a:lstStyle/>
          <a:p>
            <a:r>
              <a:rPr lang="en-US" dirty="0">
                <a:solidFill>
                  <a:schemeClr val="tx1">
                    <a:lumMod val="65000"/>
                    <a:lumOff val="35000"/>
                  </a:schemeClr>
                </a:solidFill>
              </a:rPr>
              <a:t>Taboos Over Time</a:t>
            </a:r>
          </a:p>
        </p:txBody>
      </p:sp>
      <p:sp>
        <p:nvSpPr>
          <p:cNvPr id="3" name="Content Placeholder 2">
            <a:extLst>
              <a:ext uri="{FF2B5EF4-FFF2-40B4-BE49-F238E27FC236}">
                <a16:creationId xmlns:a16="http://schemas.microsoft.com/office/drawing/2014/main" id="{A935C7FF-6D88-91B6-A308-A9B14A4376A6}"/>
              </a:ext>
            </a:extLst>
          </p:cNvPr>
          <p:cNvSpPr>
            <a:spLocks noGrp="1"/>
          </p:cNvSpPr>
          <p:nvPr>
            <p:ph sz="half" idx="1"/>
          </p:nvPr>
        </p:nvSpPr>
        <p:spPr>
          <a:xfrm>
            <a:off x="835152" y="1488137"/>
            <a:ext cx="4619621" cy="4524703"/>
          </a:xfrm>
        </p:spPr>
        <p:txBody>
          <a:bodyPr vert="horz" lIns="91440" tIns="45720" rIns="91440" bIns="45720" rtlCol="0">
            <a:normAutofit/>
          </a:bodyPr>
          <a:lstStyle/>
          <a:p>
            <a:pPr marL="0" indent="0">
              <a:lnSpc>
                <a:spcPct val="130000"/>
              </a:lnSpc>
              <a:buNone/>
            </a:pPr>
            <a:r>
              <a:rPr lang="en-US" sz="2000" dirty="0">
                <a:solidFill>
                  <a:schemeClr val="tx1">
                    <a:lumMod val="65000"/>
                    <a:lumOff val="35000"/>
                  </a:schemeClr>
                </a:solidFill>
              </a:rPr>
              <a:t>Taboos began as protective mechanisms in early societies, guarding health, maintaining social order, and reinforcing religious and spiritual beliefs. While some have faded, others endure, reshaped by culture and context. Death, sex, and bodily fluids remain sensitive topics, but they are not alone. Illness, food restrictions, religion, money, and even politics can still provoke discomfort or silence.</a:t>
            </a:r>
          </a:p>
        </p:txBody>
      </p:sp>
      <p:pic>
        <p:nvPicPr>
          <p:cNvPr id="6" name="Content Placeholder 5" descr="A portrait of a person with a red zipper on his mouth&#10;&#10;AI-generated content may be incorrect.">
            <a:extLst>
              <a:ext uri="{FF2B5EF4-FFF2-40B4-BE49-F238E27FC236}">
                <a16:creationId xmlns:a16="http://schemas.microsoft.com/office/drawing/2014/main" id="{3134B1F2-70B5-D006-928C-7C00B552EB71}"/>
              </a:ext>
            </a:extLst>
          </p:cNvPr>
          <p:cNvPicPr>
            <a:picLocks noGrp="1" noChangeAspect="1"/>
          </p:cNvPicPr>
          <p:nvPr>
            <p:ph sz="half" idx="2"/>
          </p:nvPr>
        </p:nvPicPr>
        <p:blipFill>
          <a:blip r:embed="rId2"/>
          <a:srcRect l="22682" r="28410"/>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7" name="TextBox 6">
            <a:extLst>
              <a:ext uri="{FF2B5EF4-FFF2-40B4-BE49-F238E27FC236}">
                <a16:creationId xmlns:a16="http://schemas.microsoft.com/office/drawing/2014/main" id="{4CC236E1-ADA4-F68F-6FC2-23CE2E6E8B24}"/>
              </a:ext>
            </a:extLst>
          </p:cNvPr>
          <p:cNvSpPr txBox="1"/>
          <p:nvPr/>
        </p:nvSpPr>
        <p:spPr>
          <a:xfrm>
            <a:off x="835152" y="6181504"/>
            <a:ext cx="6253635" cy="253916"/>
          </a:xfrm>
          <a:prstGeom prst="rect">
            <a:avLst/>
          </a:prstGeom>
          <a:noFill/>
        </p:spPr>
        <p:txBody>
          <a:bodyPr wrap="none" rtlCol="0">
            <a:spAutoFit/>
          </a:bodyPr>
          <a:lstStyle/>
          <a:p>
            <a:r>
              <a:rPr lang="en-US" sz="1050" dirty="0">
                <a:solidFill>
                  <a:schemeClr val="tx1">
                    <a:lumMod val="65000"/>
                    <a:lumOff val="35000"/>
                  </a:schemeClr>
                </a:solidFill>
              </a:rPr>
              <a:t>https://</a:t>
            </a:r>
            <a:r>
              <a:rPr lang="en-US" sz="1050" dirty="0" err="1">
                <a:solidFill>
                  <a:schemeClr val="tx1">
                    <a:lumMod val="65000"/>
                    <a:lumOff val="35000"/>
                  </a:schemeClr>
                </a:solidFill>
              </a:rPr>
              <a:t>www.theatlantic.com</a:t>
            </a:r>
            <a:r>
              <a:rPr lang="en-US" sz="1050" dirty="0">
                <a:solidFill>
                  <a:schemeClr val="tx1">
                    <a:lumMod val="65000"/>
                    <a:lumOff val="35000"/>
                  </a:schemeClr>
                </a:solidFill>
              </a:rPr>
              <a:t>/family/archive/2020/03/</a:t>
            </a:r>
            <a:r>
              <a:rPr lang="en-US" sz="1050" dirty="0" err="1">
                <a:solidFill>
                  <a:schemeClr val="tx1">
                    <a:lumMod val="65000"/>
                    <a:lumOff val="35000"/>
                  </a:schemeClr>
                </a:solidFill>
              </a:rPr>
              <a:t>americans</a:t>
            </a:r>
            <a:r>
              <a:rPr lang="en-US" sz="1050" dirty="0">
                <a:solidFill>
                  <a:schemeClr val="tx1">
                    <a:lumMod val="65000"/>
                    <a:lumOff val="35000"/>
                  </a:schemeClr>
                </a:solidFill>
              </a:rPr>
              <a:t>-</a:t>
            </a:r>
            <a:r>
              <a:rPr lang="en-US" sz="1050" dirty="0" err="1">
                <a:solidFill>
                  <a:schemeClr val="tx1">
                    <a:lumMod val="65000"/>
                    <a:lumOff val="35000"/>
                  </a:schemeClr>
                </a:solidFill>
              </a:rPr>
              <a:t>dont</a:t>
            </a:r>
            <a:r>
              <a:rPr lang="en-US" sz="1050" dirty="0">
                <a:solidFill>
                  <a:schemeClr val="tx1">
                    <a:lumMod val="65000"/>
                    <a:lumOff val="35000"/>
                  </a:schemeClr>
                </a:solidFill>
              </a:rPr>
              <a:t>-talk-about-money-taboo/607273/</a:t>
            </a:r>
          </a:p>
        </p:txBody>
      </p:sp>
    </p:spTree>
    <p:extLst>
      <p:ext uri="{BB962C8B-B14F-4D97-AF65-F5344CB8AC3E}">
        <p14:creationId xmlns:p14="http://schemas.microsoft.com/office/powerpoint/2010/main" val="9796785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2F400-B5A7-72E7-E07A-778BB4E205A4}"/>
              </a:ext>
            </a:extLst>
          </p:cNvPr>
          <p:cNvSpPr>
            <a:spLocks noGrp="1"/>
          </p:cNvSpPr>
          <p:nvPr>
            <p:ph type="title"/>
          </p:nvPr>
        </p:nvSpPr>
        <p:spPr>
          <a:xfrm>
            <a:off x="838200" y="72957"/>
            <a:ext cx="10515600" cy="1325563"/>
          </a:xfrm>
        </p:spPr>
        <p:txBody>
          <a:bodyPr/>
          <a:lstStyle/>
          <a:p>
            <a:pPr algn="ctr"/>
            <a:r>
              <a:rPr lang="en-US" dirty="0">
                <a:solidFill>
                  <a:schemeClr val="tx1">
                    <a:lumMod val="65000"/>
                    <a:lumOff val="35000"/>
                  </a:schemeClr>
                </a:solidFill>
              </a:rPr>
              <a:t>Today’s Taboos</a:t>
            </a:r>
          </a:p>
        </p:txBody>
      </p:sp>
      <p:sp>
        <p:nvSpPr>
          <p:cNvPr id="3" name="Content Placeholder 2">
            <a:extLst>
              <a:ext uri="{FF2B5EF4-FFF2-40B4-BE49-F238E27FC236}">
                <a16:creationId xmlns:a16="http://schemas.microsoft.com/office/drawing/2014/main" id="{7322F555-E189-8E20-6CC8-152DA640624C}"/>
              </a:ext>
            </a:extLst>
          </p:cNvPr>
          <p:cNvSpPr>
            <a:spLocks noGrp="1"/>
          </p:cNvSpPr>
          <p:nvPr>
            <p:ph sz="half" idx="1"/>
          </p:nvPr>
        </p:nvSpPr>
        <p:spPr>
          <a:xfrm>
            <a:off x="838200" y="1398520"/>
            <a:ext cx="5671004" cy="5148332"/>
          </a:xfrm>
        </p:spPr>
        <p:txBody>
          <a:bodyPr>
            <a:normAutofit/>
          </a:bodyPr>
          <a:lstStyle/>
          <a:p>
            <a:pPr marL="0" indent="0">
              <a:lnSpc>
                <a:spcPct val="130000"/>
              </a:lnSpc>
              <a:buNone/>
            </a:pPr>
            <a:r>
              <a:rPr lang="en-US" sz="2400" dirty="0">
                <a:solidFill>
                  <a:schemeClr val="tx1">
                    <a:lumMod val="65000"/>
                    <a:lumOff val="35000"/>
                  </a:schemeClr>
                </a:solidFill>
              </a:rPr>
              <a:t>Here are some Taboo Categories. Work together to mind-map taboos that exist in cultures and societies today. For example, in the category of Sex and Sexuality, incest is a persistent taboo; in many societies nowadays it’s joined by sensitivity or even prohibition of non-normative sexual identity. Can you think of other sensitive areas in this category and others from the list opposite?</a:t>
            </a:r>
          </a:p>
        </p:txBody>
      </p:sp>
      <p:sp>
        <p:nvSpPr>
          <p:cNvPr id="5" name="Rectangle 1">
            <a:extLst>
              <a:ext uri="{FF2B5EF4-FFF2-40B4-BE49-F238E27FC236}">
                <a16:creationId xmlns:a16="http://schemas.microsoft.com/office/drawing/2014/main" id="{8C124457-E262-582E-09BA-2855F2376C39}"/>
              </a:ext>
            </a:extLst>
          </p:cNvPr>
          <p:cNvSpPr>
            <a:spLocks noGrp="1" noChangeArrowheads="1"/>
          </p:cNvSpPr>
          <p:nvPr>
            <p:ph sz="half" idx="2"/>
          </p:nvPr>
        </p:nvSpPr>
        <p:spPr bwMode="auto">
          <a:xfrm>
            <a:off x="6863468" y="1247884"/>
            <a:ext cx="4150495" cy="4921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2000" b="1" i="0" u="none" strike="noStrike" cap="none" normalizeH="0" baseline="0" dirty="0">
                <a:ln>
                  <a:noFill/>
                </a:ln>
                <a:solidFill>
                  <a:schemeClr val="tx1">
                    <a:lumMod val="65000"/>
                    <a:lumOff val="35000"/>
                  </a:schemeClr>
                </a:solidFill>
                <a:effectLst/>
                <a:latin typeface="Arial" panose="020B0604020202020204" pitchFamily="34" charset="0"/>
              </a:rPr>
              <a:t>Death and Mortality</a:t>
            </a:r>
            <a:r>
              <a:rPr kumimoji="0" lang="en-US" altLang="en-US" sz="2000" b="0" i="0" u="none" strike="noStrike" cap="none" normalizeH="0" baseline="0" dirty="0">
                <a:ln>
                  <a:noFill/>
                </a:ln>
                <a:solidFill>
                  <a:schemeClr val="tx1">
                    <a:lumMod val="65000"/>
                    <a:lumOff val="35000"/>
                  </a:schemeClr>
                </a:solidFill>
                <a:effectLst/>
                <a:latin typeface="Arial" panose="020B0604020202020204" pitchFamily="34" charset="0"/>
              </a:rPr>
              <a:t> </a:t>
            </a:r>
          </a:p>
          <a:p>
            <a:pPr marL="457200" marR="0" lvl="0" indent="-4572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2000" b="1" i="0" u="none" strike="noStrike" cap="none" normalizeH="0" baseline="0" dirty="0">
                <a:ln>
                  <a:noFill/>
                </a:ln>
                <a:solidFill>
                  <a:schemeClr val="tx1">
                    <a:lumMod val="65000"/>
                    <a:lumOff val="35000"/>
                  </a:schemeClr>
                </a:solidFill>
                <a:effectLst/>
                <a:latin typeface="Arial" panose="020B0604020202020204" pitchFamily="34" charset="0"/>
              </a:rPr>
              <a:t>Sex and Sexuality</a:t>
            </a:r>
            <a:r>
              <a:rPr kumimoji="0" lang="en-US" altLang="en-US" sz="2000" b="0" i="0" u="none" strike="noStrike" cap="none" normalizeH="0" baseline="0" dirty="0">
                <a:ln>
                  <a:noFill/>
                </a:ln>
                <a:solidFill>
                  <a:schemeClr val="tx1">
                    <a:lumMod val="65000"/>
                    <a:lumOff val="35000"/>
                  </a:schemeClr>
                </a:solidFill>
                <a:effectLst/>
                <a:latin typeface="Arial" panose="020B0604020202020204" pitchFamily="34" charset="0"/>
              </a:rPr>
              <a:t> </a:t>
            </a:r>
          </a:p>
          <a:p>
            <a:pPr marL="457200" marR="0" lvl="0" indent="-4572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2000" b="1" i="0" u="none" strike="noStrike" cap="none" normalizeH="0" baseline="0" dirty="0">
                <a:ln>
                  <a:noFill/>
                </a:ln>
                <a:solidFill>
                  <a:schemeClr val="tx1">
                    <a:lumMod val="65000"/>
                    <a:lumOff val="35000"/>
                  </a:schemeClr>
                </a:solidFill>
                <a:effectLst/>
                <a:latin typeface="Arial" panose="020B0604020202020204" pitchFamily="34" charset="0"/>
              </a:rPr>
              <a:t>Bodily Fluids and Functions</a:t>
            </a:r>
            <a:r>
              <a:rPr kumimoji="0" lang="en-US" altLang="en-US" sz="2000" b="0" i="0" u="none" strike="noStrike" cap="none" normalizeH="0" baseline="0" dirty="0">
                <a:ln>
                  <a:noFill/>
                </a:ln>
                <a:solidFill>
                  <a:schemeClr val="tx1">
                    <a:lumMod val="65000"/>
                    <a:lumOff val="35000"/>
                  </a:schemeClr>
                </a:solidFill>
                <a:effectLst/>
                <a:latin typeface="Arial" panose="020B0604020202020204" pitchFamily="34" charset="0"/>
              </a:rPr>
              <a:t> </a:t>
            </a:r>
          </a:p>
          <a:p>
            <a:pPr marL="457200" marR="0" lvl="0" indent="-4572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2000" b="1" i="0" u="none" strike="noStrike" cap="none" normalizeH="0" baseline="0" dirty="0">
                <a:ln>
                  <a:noFill/>
                </a:ln>
                <a:solidFill>
                  <a:schemeClr val="tx1">
                    <a:lumMod val="65000"/>
                    <a:lumOff val="35000"/>
                  </a:schemeClr>
                </a:solidFill>
                <a:effectLst/>
                <a:latin typeface="Arial" panose="020B0604020202020204" pitchFamily="34" charset="0"/>
              </a:rPr>
              <a:t>Illness and Disability</a:t>
            </a:r>
            <a:r>
              <a:rPr kumimoji="0" lang="en-US" altLang="en-US" sz="2000" b="0" i="0" u="none" strike="noStrike" cap="none" normalizeH="0" baseline="0" dirty="0">
                <a:ln>
                  <a:noFill/>
                </a:ln>
                <a:solidFill>
                  <a:schemeClr val="tx1">
                    <a:lumMod val="65000"/>
                    <a:lumOff val="35000"/>
                  </a:schemeClr>
                </a:solidFill>
                <a:effectLst/>
                <a:latin typeface="Arial" panose="020B0604020202020204" pitchFamily="34" charset="0"/>
              </a:rPr>
              <a:t> </a:t>
            </a:r>
          </a:p>
          <a:p>
            <a:pPr marL="457200" marR="0" lvl="0" indent="-4572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2000" b="1" i="0" u="none" strike="noStrike" cap="none" normalizeH="0" baseline="0" dirty="0">
                <a:ln>
                  <a:noFill/>
                </a:ln>
                <a:solidFill>
                  <a:schemeClr val="tx1">
                    <a:lumMod val="65000"/>
                    <a:lumOff val="35000"/>
                  </a:schemeClr>
                </a:solidFill>
                <a:effectLst/>
                <a:latin typeface="Arial" panose="020B0604020202020204" pitchFamily="34" charset="0"/>
              </a:rPr>
              <a:t>Food and Eating Practices</a:t>
            </a:r>
            <a:r>
              <a:rPr kumimoji="0" lang="en-US" altLang="en-US" sz="2000" b="0" i="0" u="none" strike="noStrike" cap="none" normalizeH="0" baseline="0" dirty="0">
                <a:ln>
                  <a:noFill/>
                </a:ln>
                <a:solidFill>
                  <a:schemeClr val="tx1">
                    <a:lumMod val="65000"/>
                    <a:lumOff val="35000"/>
                  </a:schemeClr>
                </a:solidFill>
                <a:effectLst/>
                <a:latin typeface="Arial" panose="020B0604020202020204" pitchFamily="34" charset="0"/>
              </a:rPr>
              <a:t> </a:t>
            </a:r>
          </a:p>
          <a:p>
            <a:pPr marL="457200" marR="0" lvl="0" indent="-4572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2000" b="1" i="0" u="none" strike="noStrike" cap="none" normalizeH="0" baseline="0" dirty="0">
                <a:ln>
                  <a:noFill/>
                </a:ln>
                <a:solidFill>
                  <a:schemeClr val="tx1">
                    <a:lumMod val="65000"/>
                    <a:lumOff val="35000"/>
                  </a:schemeClr>
                </a:solidFill>
                <a:effectLst/>
                <a:latin typeface="Arial" panose="020B0604020202020204" pitchFamily="34" charset="0"/>
              </a:rPr>
              <a:t>Religion and the Sacred</a:t>
            </a:r>
            <a:r>
              <a:rPr kumimoji="0" lang="en-US" altLang="en-US" sz="2000" b="0" i="0" u="none" strike="noStrike" cap="none" normalizeH="0" baseline="0" dirty="0">
                <a:ln>
                  <a:noFill/>
                </a:ln>
                <a:solidFill>
                  <a:schemeClr val="tx1">
                    <a:lumMod val="65000"/>
                    <a:lumOff val="35000"/>
                  </a:schemeClr>
                </a:solidFill>
                <a:effectLst/>
                <a:latin typeface="Arial" panose="020B0604020202020204" pitchFamily="34" charset="0"/>
              </a:rPr>
              <a:t> </a:t>
            </a:r>
          </a:p>
          <a:p>
            <a:pPr marL="457200" marR="0" lvl="0" indent="-4572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2000" b="1" i="0" u="none" strike="noStrike" cap="none" normalizeH="0" baseline="0" dirty="0">
                <a:ln>
                  <a:noFill/>
                </a:ln>
                <a:solidFill>
                  <a:schemeClr val="tx1">
                    <a:lumMod val="65000"/>
                    <a:lumOff val="35000"/>
                  </a:schemeClr>
                </a:solidFill>
                <a:effectLst/>
                <a:latin typeface="Arial" panose="020B0604020202020204" pitchFamily="34" charset="0"/>
              </a:rPr>
              <a:t>Money and Wealth</a:t>
            </a:r>
          </a:p>
          <a:p>
            <a:pPr marL="457200" marR="0" lvl="0" indent="-4572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2000" b="1" i="0" u="none" strike="noStrike" cap="none" normalizeH="0" baseline="0" dirty="0">
                <a:ln>
                  <a:noFill/>
                </a:ln>
                <a:solidFill>
                  <a:schemeClr val="tx1">
                    <a:lumMod val="65000"/>
                    <a:lumOff val="35000"/>
                  </a:schemeClr>
                </a:solidFill>
                <a:effectLst/>
                <a:latin typeface="Arial" panose="020B0604020202020204" pitchFamily="34" charset="0"/>
              </a:rPr>
              <a:t>Clothing and Appearance</a:t>
            </a:r>
            <a:endParaRPr kumimoji="0" lang="en-US" altLang="en-US" sz="2000" b="0" i="0" u="none" strike="noStrike" cap="none" normalizeH="0" baseline="0" dirty="0">
              <a:ln>
                <a:noFill/>
              </a:ln>
              <a:solidFill>
                <a:schemeClr val="tx1">
                  <a:lumMod val="65000"/>
                  <a:lumOff val="35000"/>
                </a:schemeClr>
              </a:solidFill>
              <a:effectLst/>
              <a:latin typeface="Arial" panose="020B0604020202020204" pitchFamily="34" charset="0"/>
            </a:endParaRPr>
          </a:p>
        </p:txBody>
      </p:sp>
    </p:spTree>
    <p:extLst>
      <p:ext uri="{BB962C8B-B14F-4D97-AF65-F5344CB8AC3E}">
        <p14:creationId xmlns:p14="http://schemas.microsoft.com/office/powerpoint/2010/main" val="1562212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DE807D-8B4D-B6EC-6DDE-605CB8A45772}"/>
              </a:ext>
            </a:extLst>
          </p:cNvPr>
          <p:cNvSpPr>
            <a:spLocks noGrp="1"/>
          </p:cNvSpPr>
          <p:nvPr>
            <p:ph type="title"/>
          </p:nvPr>
        </p:nvSpPr>
        <p:spPr>
          <a:xfrm>
            <a:off x="836680" y="185743"/>
            <a:ext cx="6002110" cy="1495425"/>
          </a:xfrm>
        </p:spPr>
        <p:txBody>
          <a:bodyPr>
            <a:normAutofit/>
          </a:bodyPr>
          <a:lstStyle/>
          <a:p>
            <a:r>
              <a:rPr lang="en-US" sz="4000" dirty="0">
                <a:solidFill>
                  <a:schemeClr val="tx1">
                    <a:lumMod val="65000"/>
                    <a:lumOff val="35000"/>
                  </a:schemeClr>
                </a:solidFill>
              </a:rPr>
              <a:t>Reflection Questions</a:t>
            </a:r>
          </a:p>
        </p:txBody>
      </p:sp>
      <p:sp>
        <p:nvSpPr>
          <p:cNvPr id="3" name="Content Placeholder 2">
            <a:extLst>
              <a:ext uri="{FF2B5EF4-FFF2-40B4-BE49-F238E27FC236}">
                <a16:creationId xmlns:a16="http://schemas.microsoft.com/office/drawing/2014/main" id="{0F8FB2C0-0212-A3DB-2565-144D16D9D30B}"/>
              </a:ext>
            </a:extLst>
          </p:cNvPr>
          <p:cNvSpPr>
            <a:spLocks noGrp="1"/>
          </p:cNvSpPr>
          <p:nvPr>
            <p:ph idx="1"/>
          </p:nvPr>
        </p:nvSpPr>
        <p:spPr>
          <a:xfrm>
            <a:off x="836680" y="1442641"/>
            <a:ext cx="6002110" cy="4452933"/>
          </a:xfrm>
        </p:spPr>
        <p:txBody>
          <a:bodyPr>
            <a:normAutofit/>
          </a:bodyPr>
          <a:lstStyle/>
          <a:p>
            <a:pPr marL="0" indent="0">
              <a:lnSpc>
                <a:spcPct val="130000"/>
              </a:lnSpc>
              <a:buNone/>
            </a:pPr>
            <a:r>
              <a:rPr lang="en-US" sz="2000" dirty="0">
                <a:solidFill>
                  <a:schemeClr val="tx1">
                    <a:lumMod val="65000"/>
                    <a:lumOff val="35000"/>
                  </a:schemeClr>
                </a:solidFill>
              </a:rPr>
              <a:t>Share your mind-maps around before reflecting on the following questions:</a:t>
            </a:r>
          </a:p>
          <a:p>
            <a:pPr marL="514350" indent="-514350">
              <a:lnSpc>
                <a:spcPct val="130000"/>
              </a:lnSpc>
              <a:buFont typeface="+mj-lt"/>
              <a:buAutoNum type="arabicPeriod"/>
            </a:pPr>
            <a:r>
              <a:rPr lang="en-US" sz="2000" dirty="0">
                <a:solidFill>
                  <a:schemeClr val="tx1">
                    <a:lumMod val="65000"/>
                    <a:lumOff val="35000"/>
                  </a:schemeClr>
                </a:solidFill>
              </a:rPr>
              <a:t>Which taboos persist most strongly? Are there ‘lesser’ and ‘greater’ taboos?</a:t>
            </a:r>
          </a:p>
          <a:p>
            <a:pPr marL="514350" indent="-514350">
              <a:lnSpc>
                <a:spcPct val="130000"/>
              </a:lnSpc>
              <a:buFont typeface="+mj-lt"/>
              <a:buAutoNum type="arabicPeriod"/>
            </a:pPr>
            <a:r>
              <a:rPr lang="en-US" sz="2000" dirty="0">
                <a:solidFill>
                  <a:schemeClr val="tx1">
                    <a:lumMod val="65000"/>
                    <a:lumOff val="35000"/>
                  </a:schemeClr>
                </a:solidFill>
              </a:rPr>
              <a:t>Did you encounter culturally specific taboos? Which ones?</a:t>
            </a:r>
          </a:p>
          <a:p>
            <a:pPr marL="514350" indent="-514350">
              <a:lnSpc>
                <a:spcPct val="130000"/>
              </a:lnSpc>
              <a:buFont typeface="+mj-lt"/>
              <a:buAutoNum type="arabicPeriod"/>
            </a:pPr>
            <a:r>
              <a:rPr lang="en-US" sz="2000" dirty="0">
                <a:solidFill>
                  <a:schemeClr val="tx1">
                    <a:lumMod val="65000"/>
                    <a:lumOff val="35000"/>
                  </a:schemeClr>
                </a:solidFill>
              </a:rPr>
              <a:t>Why do some taboos weaken over time while others remain powerful?</a:t>
            </a:r>
          </a:p>
        </p:txBody>
      </p:sp>
      <p:pic>
        <p:nvPicPr>
          <p:cNvPr id="5" name="Picture 4" descr="A group of people sitting around a fire&#10;&#10;AI-generated content may be incorrect.">
            <a:extLst>
              <a:ext uri="{FF2B5EF4-FFF2-40B4-BE49-F238E27FC236}">
                <a16:creationId xmlns:a16="http://schemas.microsoft.com/office/drawing/2014/main" id="{32B85F6B-760D-F942-CB07-47498BCF5A32}"/>
              </a:ext>
            </a:extLst>
          </p:cNvPr>
          <p:cNvPicPr>
            <a:picLocks noChangeAspect="1"/>
          </p:cNvPicPr>
          <p:nvPr/>
        </p:nvPicPr>
        <p:blipFill>
          <a:blip r:embed="rId2"/>
          <a:srcRect l="27577" r="24375" b="-1"/>
          <a:stretch>
            <a:fillRect/>
          </a:stretch>
        </p:blipFill>
        <p:spPr>
          <a:xfrm>
            <a:off x="7199440" y="10"/>
            <a:ext cx="4992560" cy="6857990"/>
          </a:xfrm>
          <a:prstGeom prst="rect">
            <a:avLst/>
          </a:prstGeom>
          <a:effectLst/>
        </p:spPr>
      </p:pic>
      <p:sp>
        <p:nvSpPr>
          <p:cNvPr id="6" name="TextBox 5">
            <a:extLst>
              <a:ext uri="{FF2B5EF4-FFF2-40B4-BE49-F238E27FC236}">
                <a16:creationId xmlns:a16="http://schemas.microsoft.com/office/drawing/2014/main" id="{C5677BCD-FD26-7ACA-DEB1-35B1170BDC86}"/>
              </a:ext>
            </a:extLst>
          </p:cNvPr>
          <p:cNvSpPr txBox="1"/>
          <p:nvPr/>
        </p:nvSpPr>
        <p:spPr>
          <a:xfrm>
            <a:off x="1015480" y="5657047"/>
            <a:ext cx="6003635" cy="954107"/>
          </a:xfrm>
          <a:prstGeom prst="rect">
            <a:avLst/>
          </a:prstGeom>
          <a:noFill/>
        </p:spPr>
        <p:txBody>
          <a:bodyPr wrap="square" rtlCol="0">
            <a:spAutoFit/>
          </a:bodyPr>
          <a:lstStyle/>
          <a:p>
            <a:pPr algn="r"/>
            <a:r>
              <a:rPr lang="en-US" sz="1400" dirty="0">
                <a:solidFill>
                  <a:schemeClr val="tx1">
                    <a:lumMod val="65000"/>
                    <a:lumOff val="35000"/>
                  </a:schemeClr>
                </a:solidFill>
              </a:rPr>
              <a:t>In Papua New Guinea, the remote Agra tribe practice mummification, and are comfortable sharing their homes with bodies of the deceased. Read more at https://</a:t>
            </a:r>
            <a:r>
              <a:rPr lang="en-US" sz="1400" dirty="0" err="1">
                <a:solidFill>
                  <a:schemeClr val="tx1">
                    <a:lumMod val="65000"/>
                    <a:lumOff val="35000"/>
                  </a:schemeClr>
                </a:solidFill>
              </a:rPr>
              <a:t>www.nationalgeographic.com</a:t>
            </a:r>
            <a:r>
              <a:rPr lang="en-US" sz="1400" dirty="0">
                <a:solidFill>
                  <a:schemeClr val="tx1">
                    <a:lumMod val="65000"/>
                    <a:lumOff val="35000"/>
                  </a:schemeClr>
                </a:solidFill>
              </a:rPr>
              <a:t>/photography/article/mummy-photography-</a:t>
            </a:r>
            <a:r>
              <a:rPr lang="en-US" sz="1400" dirty="0" err="1">
                <a:solidFill>
                  <a:schemeClr val="tx1">
                    <a:lumMod val="65000"/>
                    <a:lumOff val="35000"/>
                  </a:schemeClr>
                </a:solidFill>
              </a:rPr>
              <a:t>ulla</a:t>
            </a:r>
            <a:r>
              <a:rPr lang="en-US" sz="1400" dirty="0">
                <a:solidFill>
                  <a:schemeClr val="tx1">
                    <a:lumMod val="65000"/>
                    <a:lumOff val="35000"/>
                  </a:schemeClr>
                </a:solidFill>
              </a:rPr>
              <a:t>-</a:t>
            </a:r>
            <a:r>
              <a:rPr lang="en-US" sz="1400" dirty="0" err="1">
                <a:solidFill>
                  <a:schemeClr val="tx1">
                    <a:lumMod val="65000"/>
                    <a:lumOff val="35000"/>
                  </a:schemeClr>
                </a:solidFill>
              </a:rPr>
              <a:t>lohmann</a:t>
            </a:r>
            <a:endParaRPr lang="en-US" sz="1400" dirty="0">
              <a:solidFill>
                <a:schemeClr val="tx1">
                  <a:lumMod val="65000"/>
                  <a:lumOff val="35000"/>
                </a:schemeClr>
              </a:solidFill>
            </a:endParaRPr>
          </a:p>
        </p:txBody>
      </p:sp>
    </p:spTree>
    <p:extLst>
      <p:ext uri="{BB962C8B-B14F-4D97-AF65-F5344CB8AC3E}">
        <p14:creationId xmlns:p14="http://schemas.microsoft.com/office/powerpoint/2010/main" val="41530325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189</TotalTime>
  <Words>1134</Words>
  <Application>Microsoft Macintosh PowerPoint</Application>
  <PresentationFormat>Widescreen</PresentationFormat>
  <Paragraphs>46</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Aptos</vt:lpstr>
      <vt:lpstr>Aptos Display</vt:lpstr>
      <vt:lpstr>Arial</vt:lpstr>
      <vt:lpstr>Office Theme</vt:lpstr>
      <vt:lpstr>Taboo</vt:lpstr>
      <vt:lpstr>PowerPoint Presentation</vt:lpstr>
      <vt:lpstr>Etymology</vt:lpstr>
      <vt:lpstr>The First Linguistic Taboo?</vt:lpstr>
      <vt:lpstr>Why Did Early Societies Create Taboos?</vt:lpstr>
      <vt:lpstr>Religion and Spiritualism</vt:lpstr>
      <vt:lpstr>Health and Hygiene</vt:lpstr>
      <vt:lpstr>Social Order and Hierarchies</vt:lpstr>
      <vt:lpstr>Psychological Taboos</vt:lpstr>
      <vt:lpstr>Symbolic Taboos</vt:lpstr>
      <vt:lpstr>Taboos Over Time</vt:lpstr>
      <vt:lpstr>Today’s Taboos</vt:lpstr>
      <vt:lpstr>Reflection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2</cp:revision>
  <dcterms:created xsi:type="dcterms:W3CDTF">2025-11-30T06:21:55Z</dcterms:created>
  <dcterms:modified xsi:type="dcterms:W3CDTF">2025-12-01T03:38:00Z</dcterms:modified>
</cp:coreProperties>
</file>