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303" r:id="rId11"/>
    <p:sldId id="30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8"/>
    <p:restoredTop sz="94699"/>
  </p:normalViewPr>
  <p:slideViewPr>
    <p:cSldViewPr snapToGrid="0">
      <p:cViewPr>
        <p:scale>
          <a:sx n="117" d="100"/>
          <a:sy n="117" d="100"/>
        </p:scale>
        <p:origin x="384" y="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12/6/25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62757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12/6/25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75692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12/6/25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69309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12/6/25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49952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12/6/25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19969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12/6/25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77967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12/6/25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09624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12/6/25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91955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12/6/25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07574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12/6/25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07646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12/6/25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77066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12/6/25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08981753"/>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D587E41-605C-A8E4-8BA5-0E0B3797C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14" name="Picture 13" descr="A ream of paper forming a curve">
            <a:extLst>
              <a:ext uri="{FF2B5EF4-FFF2-40B4-BE49-F238E27FC236}">
                <a16:creationId xmlns:a16="http://schemas.microsoft.com/office/drawing/2014/main" id="{8D41D53B-D029-426E-2D56-C5DCB5EBF5AA}"/>
              </a:ext>
            </a:extLst>
          </p:cNvPr>
          <p:cNvPicPr>
            <a:picLocks noChangeAspect="1"/>
          </p:cNvPicPr>
          <p:nvPr/>
        </p:nvPicPr>
        <p:blipFill>
          <a:blip r:embed="rId2"/>
          <a:srcRect t="15730"/>
          <a:stretch>
            <a:fillRect/>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EBD48A03-0DF9-3063-CB15-1BC2AEC79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14416"/>
            <a:ext cx="12191999" cy="1243584"/>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CCE44C43-C57A-CFF5-58BB-0791AB4C4186}"/>
              </a:ext>
            </a:extLst>
          </p:cNvPr>
          <p:cNvSpPr>
            <a:spLocks noGrp="1"/>
          </p:cNvSpPr>
          <p:nvPr>
            <p:ph type="ctrTitle"/>
          </p:nvPr>
        </p:nvSpPr>
        <p:spPr>
          <a:xfrm>
            <a:off x="320040" y="5768969"/>
            <a:ext cx="8183880" cy="960120"/>
          </a:xfrm>
        </p:spPr>
        <p:txBody>
          <a:bodyPr anchor="ctr">
            <a:normAutofit/>
          </a:bodyPr>
          <a:lstStyle/>
          <a:p>
            <a:pPr algn="l"/>
            <a:r>
              <a:rPr lang="en-US"/>
              <a:t>Paper 2: Compare and Contrast</a:t>
            </a:r>
          </a:p>
        </p:txBody>
      </p:sp>
      <p:sp>
        <p:nvSpPr>
          <p:cNvPr id="3" name="Subtitle 2">
            <a:extLst>
              <a:ext uri="{FF2B5EF4-FFF2-40B4-BE49-F238E27FC236}">
                <a16:creationId xmlns:a16="http://schemas.microsoft.com/office/drawing/2014/main" id="{210D3549-4FEA-AB82-BE81-74290B055523}"/>
              </a:ext>
            </a:extLst>
          </p:cNvPr>
          <p:cNvSpPr>
            <a:spLocks noGrp="1"/>
          </p:cNvSpPr>
          <p:nvPr>
            <p:ph type="subTitle" idx="1"/>
          </p:nvPr>
        </p:nvSpPr>
        <p:spPr>
          <a:xfrm>
            <a:off x="8597245" y="5768969"/>
            <a:ext cx="3399681" cy="955994"/>
          </a:xfrm>
        </p:spPr>
        <p:txBody>
          <a:bodyPr anchor="ctr">
            <a:normAutofit/>
          </a:bodyPr>
          <a:lstStyle/>
          <a:p>
            <a:pPr algn="r"/>
            <a:r>
              <a:rPr lang="en-US" sz="1900"/>
              <a:t>Question Mapping</a:t>
            </a:r>
          </a:p>
        </p:txBody>
      </p:sp>
    </p:spTree>
    <p:extLst>
      <p:ext uri="{BB962C8B-B14F-4D97-AF65-F5344CB8AC3E}">
        <p14:creationId xmlns:p14="http://schemas.microsoft.com/office/powerpoint/2010/main" val="8049602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CB949A-DA46-8C92-07E8-9631ACD111C6}"/>
              </a:ext>
            </a:extLst>
          </p:cNvPr>
          <p:cNvSpPr>
            <a:spLocks noGrp="1"/>
          </p:cNvSpPr>
          <p:nvPr>
            <p:ph type="title"/>
          </p:nvPr>
        </p:nvSpPr>
        <p:spPr>
          <a:xfrm>
            <a:off x="5568532" y="260252"/>
            <a:ext cx="5916169" cy="824521"/>
          </a:xfrm>
        </p:spPr>
        <p:txBody>
          <a:bodyPr anchor="b">
            <a:normAutofit/>
          </a:bodyPr>
          <a:lstStyle/>
          <a:p>
            <a:pPr algn="ctr"/>
            <a:r>
              <a:rPr lang="en-US" dirty="0">
                <a:solidFill>
                  <a:schemeClr val="tx1">
                    <a:lumMod val="65000"/>
                    <a:lumOff val="35000"/>
                  </a:schemeClr>
                </a:solidFill>
              </a:rPr>
              <a:t>Paper 2 Brief</a:t>
            </a:r>
          </a:p>
        </p:txBody>
      </p:sp>
      <p:pic>
        <p:nvPicPr>
          <p:cNvPr id="5" name="Picture 4" descr="Close up of pages of an open book in a bright studio">
            <a:extLst>
              <a:ext uri="{FF2B5EF4-FFF2-40B4-BE49-F238E27FC236}">
                <a16:creationId xmlns:a16="http://schemas.microsoft.com/office/drawing/2014/main" id="{65432D1B-A850-789E-3D49-A0F2888FB4D0}"/>
              </a:ext>
            </a:extLst>
          </p:cNvPr>
          <p:cNvPicPr>
            <a:picLocks noChangeAspect="1"/>
          </p:cNvPicPr>
          <p:nvPr/>
        </p:nvPicPr>
        <p:blipFill>
          <a:blip r:embed="rId2"/>
          <a:srcRect l="45823" r="6383" b="-1"/>
          <a:stretch>
            <a:fillRect/>
          </a:stretch>
        </p:blipFill>
        <p:spPr>
          <a:xfrm>
            <a:off x="20" y="10"/>
            <a:ext cx="4910308" cy="6857990"/>
          </a:xfrm>
          <a:prstGeom prst="rect">
            <a:avLst/>
          </a:prstGeom>
        </p:spPr>
      </p:pic>
      <p:sp>
        <p:nvSpPr>
          <p:cNvPr id="3" name="Content Placeholder 2">
            <a:extLst>
              <a:ext uri="{FF2B5EF4-FFF2-40B4-BE49-F238E27FC236}">
                <a16:creationId xmlns:a16="http://schemas.microsoft.com/office/drawing/2014/main" id="{825F4E03-94C4-35C3-009B-D3FB7D229EAD}"/>
              </a:ext>
            </a:extLst>
          </p:cNvPr>
          <p:cNvSpPr>
            <a:spLocks noGrp="1"/>
          </p:cNvSpPr>
          <p:nvPr>
            <p:ph idx="1"/>
          </p:nvPr>
        </p:nvSpPr>
        <p:spPr>
          <a:xfrm>
            <a:off x="5568533" y="1345025"/>
            <a:ext cx="5916169" cy="5252723"/>
          </a:xfrm>
        </p:spPr>
        <p:txBody>
          <a:bodyPr>
            <a:normAutofit/>
          </a:bodyPr>
          <a:lstStyle/>
          <a:p>
            <a:pPr>
              <a:lnSpc>
                <a:spcPct val="130000"/>
              </a:lnSpc>
            </a:pPr>
            <a:r>
              <a:rPr lang="en-GB" sz="1600" dirty="0">
                <a:solidFill>
                  <a:schemeClr val="tx1">
                    <a:lumMod val="65000"/>
                    <a:lumOff val="35000"/>
                  </a:schemeClr>
                </a:solidFill>
                <a:latin typeface="__Inter_36bd41"/>
              </a:rPr>
              <a:t>Paper 2 is a </a:t>
            </a:r>
            <a:r>
              <a:rPr lang="en-GB" sz="1600" b="1" dirty="0">
                <a:solidFill>
                  <a:schemeClr val="tx1">
                    <a:lumMod val="65000"/>
                    <a:lumOff val="35000"/>
                  </a:schemeClr>
                </a:solidFill>
                <a:latin typeface="__Inter_36bd41"/>
              </a:rPr>
              <a:t>1-hour 45-minute </a:t>
            </a:r>
            <a:r>
              <a:rPr lang="en-GB" sz="1600" dirty="0">
                <a:solidFill>
                  <a:schemeClr val="tx1">
                    <a:lumMod val="65000"/>
                    <a:lumOff val="35000"/>
                  </a:schemeClr>
                </a:solidFill>
                <a:latin typeface="__Inter_36bd41"/>
              </a:rPr>
              <a:t>examination in which you are asked to write an essay about literary works you have studied on the IB course. The paper is the same for all students, whether you study Lit, Lang and Lit, study at HL or at SL. However, there is a difference in weighting: Paper 2 accounts for </a:t>
            </a:r>
            <a:r>
              <a:rPr lang="en-GB" sz="1600" b="1" dirty="0">
                <a:solidFill>
                  <a:schemeClr val="tx1">
                    <a:lumMod val="65000"/>
                    <a:lumOff val="35000"/>
                  </a:schemeClr>
                </a:solidFill>
                <a:latin typeface="__Inter_36bd41"/>
              </a:rPr>
              <a:t>35% </a:t>
            </a:r>
            <a:r>
              <a:rPr lang="en-GB" sz="1600" dirty="0">
                <a:solidFill>
                  <a:schemeClr val="tx1">
                    <a:lumMod val="65000"/>
                    <a:lumOff val="35000"/>
                  </a:schemeClr>
                </a:solidFill>
                <a:latin typeface="__Inter_36bd41"/>
              </a:rPr>
              <a:t>of your final grade if you are an SL student and </a:t>
            </a:r>
            <a:r>
              <a:rPr lang="en-GB" sz="1600" b="1" dirty="0">
                <a:solidFill>
                  <a:schemeClr val="tx1">
                    <a:lumMod val="65000"/>
                    <a:lumOff val="35000"/>
                  </a:schemeClr>
                </a:solidFill>
                <a:latin typeface="__Inter_36bd41"/>
              </a:rPr>
              <a:t>25% </a:t>
            </a:r>
            <a:r>
              <a:rPr lang="en-GB" sz="1600" dirty="0">
                <a:solidFill>
                  <a:schemeClr val="tx1">
                    <a:lumMod val="65000"/>
                    <a:lumOff val="35000"/>
                  </a:schemeClr>
                </a:solidFill>
                <a:latin typeface="__Inter_36bd41"/>
              </a:rPr>
              <a:t>of your final grade if you are an HL student.</a:t>
            </a:r>
          </a:p>
          <a:p>
            <a:pPr>
              <a:lnSpc>
                <a:spcPct val="130000"/>
              </a:lnSpc>
            </a:pPr>
            <a:r>
              <a:rPr lang="en-GB" sz="1600" dirty="0">
                <a:solidFill>
                  <a:schemeClr val="tx1">
                    <a:lumMod val="65000"/>
                    <a:lumOff val="35000"/>
                  </a:schemeClr>
                </a:solidFill>
                <a:latin typeface="__Inter_36bd41"/>
              </a:rPr>
              <a:t>You are given a choice of four questions and must </a:t>
            </a:r>
            <a:r>
              <a:rPr lang="en-GB" sz="1600" b="1" dirty="0">
                <a:solidFill>
                  <a:schemeClr val="tx1">
                    <a:lumMod val="65000"/>
                    <a:lumOff val="35000"/>
                  </a:schemeClr>
                </a:solidFill>
                <a:latin typeface="__Inter_36bd41"/>
              </a:rPr>
              <a:t>answer one question</a:t>
            </a:r>
            <a:r>
              <a:rPr lang="en-GB" sz="1600" dirty="0">
                <a:solidFill>
                  <a:schemeClr val="tx1">
                    <a:lumMod val="65000"/>
                    <a:lumOff val="35000"/>
                  </a:schemeClr>
                </a:solidFill>
                <a:latin typeface="__Inter_36bd41"/>
              </a:rPr>
              <a:t> only.</a:t>
            </a:r>
          </a:p>
          <a:p>
            <a:pPr>
              <a:lnSpc>
                <a:spcPct val="130000"/>
              </a:lnSpc>
            </a:pPr>
            <a:r>
              <a:rPr lang="en-GB" sz="1600" dirty="0">
                <a:solidFill>
                  <a:schemeClr val="tx1">
                    <a:lumMod val="65000"/>
                    <a:lumOff val="35000"/>
                  </a:schemeClr>
                </a:solidFill>
                <a:latin typeface="__Inter_36bd41"/>
              </a:rPr>
              <a:t>The essay must be a </a:t>
            </a:r>
            <a:r>
              <a:rPr lang="en-GB" sz="1600" b="1" dirty="0">
                <a:solidFill>
                  <a:schemeClr val="tx1">
                    <a:lumMod val="65000"/>
                    <a:lumOff val="35000"/>
                  </a:schemeClr>
                </a:solidFill>
                <a:latin typeface="__Inter_36bd41"/>
              </a:rPr>
              <a:t>compare-and-contrast </a:t>
            </a:r>
            <a:r>
              <a:rPr lang="en-GB" sz="1600" dirty="0">
                <a:solidFill>
                  <a:schemeClr val="tx1">
                    <a:lumMod val="65000"/>
                    <a:lumOff val="35000"/>
                  </a:schemeClr>
                </a:solidFill>
                <a:latin typeface="__Inter_36bd41"/>
              </a:rPr>
              <a:t>essay about </a:t>
            </a:r>
            <a:r>
              <a:rPr lang="en-GB" sz="1600" b="1" dirty="0">
                <a:solidFill>
                  <a:schemeClr val="tx1">
                    <a:lumMod val="65000"/>
                    <a:lumOff val="35000"/>
                  </a:schemeClr>
                </a:solidFill>
                <a:latin typeface="__Inter_36bd41"/>
              </a:rPr>
              <a:t>two literary works</a:t>
            </a:r>
            <a:r>
              <a:rPr lang="en-GB" sz="1600" dirty="0">
                <a:solidFill>
                  <a:schemeClr val="tx1">
                    <a:lumMod val="65000"/>
                    <a:lumOff val="35000"/>
                  </a:schemeClr>
                </a:solidFill>
                <a:latin typeface="__Inter_36bd41"/>
              </a:rPr>
              <a:t>.</a:t>
            </a:r>
          </a:p>
          <a:p>
            <a:pPr>
              <a:lnSpc>
                <a:spcPct val="130000"/>
              </a:lnSpc>
            </a:pPr>
            <a:r>
              <a:rPr lang="en-GB" sz="1600" dirty="0">
                <a:solidFill>
                  <a:schemeClr val="tx1">
                    <a:lumMod val="65000"/>
                    <a:lumOff val="35000"/>
                  </a:schemeClr>
                </a:solidFill>
                <a:latin typeface="__Inter_36bd41"/>
              </a:rPr>
              <a:t>Paper 2 is </a:t>
            </a:r>
            <a:r>
              <a:rPr lang="en-GB" sz="1600" b="1" dirty="0">
                <a:solidFill>
                  <a:schemeClr val="tx1">
                    <a:lumMod val="65000"/>
                    <a:lumOff val="35000"/>
                  </a:schemeClr>
                </a:solidFill>
                <a:latin typeface="__Inter_36bd41"/>
              </a:rPr>
              <a:t>closed book</a:t>
            </a:r>
            <a:r>
              <a:rPr lang="en-GB" sz="1600" dirty="0">
                <a:solidFill>
                  <a:schemeClr val="tx1">
                    <a:lumMod val="65000"/>
                    <a:lumOff val="35000"/>
                  </a:schemeClr>
                </a:solidFill>
                <a:latin typeface="__Inter_36bd41"/>
              </a:rPr>
              <a:t>, meaning you will not have your works with you when you sit this exam.</a:t>
            </a:r>
          </a:p>
          <a:p>
            <a:pPr>
              <a:lnSpc>
                <a:spcPct val="130000"/>
              </a:lnSpc>
            </a:pPr>
            <a:endParaRPr lang="en-US" sz="1500" dirty="0">
              <a:solidFill>
                <a:schemeClr val="tx1">
                  <a:lumMod val="65000"/>
                  <a:lumOff val="35000"/>
                </a:schemeClr>
              </a:solidFill>
            </a:endParaRPr>
          </a:p>
        </p:txBody>
      </p:sp>
    </p:spTree>
    <p:extLst>
      <p:ext uri="{BB962C8B-B14F-4D97-AF65-F5344CB8AC3E}">
        <p14:creationId xmlns:p14="http://schemas.microsoft.com/office/powerpoint/2010/main" val="3905354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B8F356E-24E0-73F0-D595-0FFE1E9C60BB}"/>
              </a:ext>
            </a:extLst>
          </p:cNvPr>
          <p:cNvSpPr>
            <a:spLocks noGrp="1"/>
          </p:cNvSpPr>
          <p:nvPr>
            <p:ph type="title"/>
          </p:nvPr>
        </p:nvSpPr>
        <p:spPr>
          <a:xfrm>
            <a:off x="668181" y="406027"/>
            <a:ext cx="4621553" cy="886002"/>
          </a:xfrm>
        </p:spPr>
        <p:txBody>
          <a:bodyPr vert="horz" lIns="91440" tIns="45720" rIns="91440" bIns="45720" rtlCol="0" anchor="b">
            <a:normAutofit/>
          </a:bodyPr>
          <a:lstStyle/>
          <a:p>
            <a:pPr algn="ctr"/>
            <a:r>
              <a:rPr lang="en-US" b="1" kern="1200" dirty="0">
                <a:solidFill>
                  <a:schemeClr val="tx1">
                    <a:lumMod val="65000"/>
                    <a:lumOff val="35000"/>
                  </a:schemeClr>
                </a:solidFill>
                <a:latin typeface="+mj-lt"/>
                <a:ea typeface="+mj-ea"/>
                <a:cs typeface="+mj-cs"/>
              </a:rPr>
              <a:t>Question Types</a:t>
            </a:r>
          </a:p>
        </p:txBody>
      </p:sp>
      <p:sp>
        <p:nvSpPr>
          <p:cNvPr id="5" name="Content Placeholder 4">
            <a:extLst>
              <a:ext uri="{FF2B5EF4-FFF2-40B4-BE49-F238E27FC236}">
                <a16:creationId xmlns:a16="http://schemas.microsoft.com/office/drawing/2014/main" id="{D72BC659-7EA9-31E7-5038-6C676CC4EC71}"/>
              </a:ext>
            </a:extLst>
          </p:cNvPr>
          <p:cNvSpPr>
            <a:spLocks noGrp="1"/>
          </p:cNvSpPr>
          <p:nvPr>
            <p:ph sz="half" idx="1"/>
          </p:nvPr>
        </p:nvSpPr>
        <p:spPr>
          <a:xfrm>
            <a:off x="612648" y="1698056"/>
            <a:ext cx="5137326" cy="4505796"/>
          </a:xfrm>
        </p:spPr>
        <p:txBody>
          <a:bodyPr vert="horz" lIns="91440" tIns="45720" rIns="91440" bIns="45720" rtlCol="0">
            <a:normAutofit/>
          </a:bodyPr>
          <a:lstStyle/>
          <a:p>
            <a:pPr marL="0" indent="0">
              <a:lnSpc>
                <a:spcPct val="130000"/>
              </a:lnSpc>
              <a:buNone/>
            </a:pPr>
            <a:r>
              <a:rPr lang="en-US" sz="1400" dirty="0">
                <a:solidFill>
                  <a:schemeClr val="tx1">
                    <a:lumMod val="65000"/>
                    <a:lumOff val="35000"/>
                  </a:schemeClr>
                </a:solidFill>
              </a:rPr>
              <a:t>Paper 2 questions are always broad and open. In fact, the whole paper is designed to test your ability to </a:t>
            </a:r>
            <a:r>
              <a:rPr lang="en-US" sz="1400" b="1" dirty="0">
                <a:solidFill>
                  <a:schemeClr val="tx1">
                    <a:lumMod val="65000"/>
                    <a:lumOff val="35000"/>
                  </a:schemeClr>
                </a:solidFill>
              </a:rPr>
              <a:t>think flexibly and critically </a:t>
            </a:r>
            <a:r>
              <a:rPr lang="en-US" sz="1400" dirty="0">
                <a:solidFill>
                  <a:schemeClr val="tx1">
                    <a:lumMod val="65000"/>
                    <a:lumOff val="35000"/>
                  </a:schemeClr>
                </a:solidFill>
              </a:rPr>
              <a:t>about the texts you’ve studied. While it’s impossible to predict the exact questions that will appear on your paper, there are certain ‘categories’ that you’ll  recognize as you revise and prepare for Paper 2 using past questions. These categories are:</a:t>
            </a:r>
          </a:p>
          <a:p>
            <a:pPr marL="0" indent="0">
              <a:lnSpc>
                <a:spcPct val="130000"/>
              </a:lnSpc>
              <a:buNone/>
            </a:pPr>
            <a:endParaRPr lang="en-US" sz="1400" dirty="0">
              <a:solidFill>
                <a:schemeClr val="tx1">
                  <a:lumMod val="65000"/>
                  <a:lumOff val="35000"/>
                </a:schemeClr>
              </a:solidFill>
            </a:endParaRPr>
          </a:p>
          <a:p>
            <a:pPr lvl="1">
              <a:lnSpc>
                <a:spcPct val="130000"/>
              </a:lnSpc>
            </a:pPr>
            <a:r>
              <a:rPr lang="en-US" sz="1400" dirty="0">
                <a:solidFill>
                  <a:schemeClr val="tx1">
                    <a:lumMod val="65000"/>
                    <a:lumOff val="35000"/>
                  </a:schemeClr>
                </a:solidFill>
              </a:rPr>
              <a:t> ‘theme’ questions</a:t>
            </a:r>
          </a:p>
          <a:p>
            <a:pPr lvl="1">
              <a:lnSpc>
                <a:spcPct val="130000"/>
              </a:lnSpc>
            </a:pPr>
            <a:r>
              <a:rPr lang="en-US" sz="1400" dirty="0">
                <a:solidFill>
                  <a:schemeClr val="tx1">
                    <a:lumMod val="65000"/>
                    <a:lumOff val="35000"/>
                  </a:schemeClr>
                </a:solidFill>
              </a:rPr>
              <a:t> ‘character’ questions</a:t>
            </a:r>
          </a:p>
          <a:p>
            <a:pPr lvl="1">
              <a:lnSpc>
                <a:spcPct val="130000"/>
              </a:lnSpc>
            </a:pPr>
            <a:r>
              <a:rPr lang="en-US" sz="1400" dirty="0">
                <a:solidFill>
                  <a:schemeClr val="tx1">
                    <a:lumMod val="65000"/>
                    <a:lumOff val="35000"/>
                  </a:schemeClr>
                </a:solidFill>
              </a:rPr>
              <a:t>‘methodology’ questions</a:t>
            </a:r>
          </a:p>
          <a:p>
            <a:pPr lvl="1">
              <a:lnSpc>
                <a:spcPct val="130000"/>
              </a:lnSpc>
            </a:pPr>
            <a:r>
              <a:rPr lang="en-US" sz="1400" dirty="0">
                <a:solidFill>
                  <a:schemeClr val="tx1">
                    <a:lumMod val="65000"/>
                    <a:lumOff val="35000"/>
                  </a:schemeClr>
                </a:solidFill>
              </a:rPr>
              <a:t>‘composition’ questions</a:t>
            </a:r>
          </a:p>
          <a:p>
            <a:pPr lvl="1">
              <a:lnSpc>
                <a:spcPct val="130000"/>
              </a:lnSpc>
            </a:pPr>
            <a:r>
              <a:rPr lang="en-US" sz="1400" dirty="0">
                <a:solidFill>
                  <a:schemeClr val="tx1">
                    <a:lumMod val="65000"/>
                    <a:lumOff val="35000"/>
                  </a:schemeClr>
                </a:solidFill>
              </a:rPr>
              <a:t>‘interpretation’ questions</a:t>
            </a:r>
          </a:p>
          <a:p>
            <a:pPr>
              <a:lnSpc>
                <a:spcPct val="110000"/>
              </a:lnSpc>
            </a:pPr>
            <a:endParaRPr lang="en-US" sz="1100" dirty="0"/>
          </a:p>
        </p:txBody>
      </p:sp>
      <p:pic>
        <p:nvPicPr>
          <p:cNvPr id="7" name="Content Placeholder 6" descr="A screenshot of a paper&#10;&#10;Description automatically generated">
            <a:extLst>
              <a:ext uri="{FF2B5EF4-FFF2-40B4-BE49-F238E27FC236}">
                <a16:creationId xmlns:a16="http://schemas.microsoft.com/office/drawing/2014/main" id="{16672596-96C0-C87C-1315-BE9590C73928}"/>
              </a:ext>
            </a:extLst>
          </p:cNvPr>
          <p:cNvPicPr>
            <a:picLocks noGrp="1" noChangeAspect="1"/>
          </p:cNvPicPr>
          <p:nvPr>
            <p:ph sz="half" idx="2"/>
          </p:nvPr>
        </p:nvPicPr>
        <p:blipFill>
          <a:blip r:embed="rId2"/>
          <a:srcRect b="17705"/>
          <a:stretch>
            <a:fillRect/>
          </a:stretch>
        </p:blipFill>
        <p:spPr>
          <a:xfrm>
            <a:off x="6318750" y="749163"/>
            <a:ext cx="5304474" cy="3808769"/>
          </a:xfrm>
          <a:prstGeom prst="rect">
            <a:avLst/>
          </a:prstGeom>
          <a:ln w="38100">
            <a:solidFill>
              <a:schemeClr val="tx2">
                <a:lumMod val="50000"/>
                <a:lumOff val="50000"/>
              </a:schemeClr>
            </a:solidFill>
          </a:ln>
        </p:spPr>
      </p:pic>
      <p:sp>
        <p:nvSpPr>
          <p:cNvPr id="10" name="TextBox 9">
            <a:extLst>
              <a:ext uri="{FF2B5EF4-FFF2-40B4-BE49-F238E27FC236}">
                <a16:creationId xmlns:a16="http://schemas.microsoft.com/office/drawing/2014/main" id="{BDCF1A25-F7A6-7B18-79F5-B3264D43E4C8}"/>
              </a:ext>
            </a:extLst>
          </p:cNvPr>
          <p:cNvSpPr txBox="1"/>
          <p:nvPr/>
        </p:nvSpPr>
        <p:spPr>
          <a:xfrm>
            <a:off x="6318748" y="4972746"/>
            <a:ext cx="5304475" cy="1231106"/>
          </a:xfrm>
          <a:prstGeom prst="rect">
            <a:avLst/>
          </a:prstGeom>
          <a:noFill/>
        </p:spPr>
        <p:txBody>
          <a:bodyPr wrap="square" rtlCol="0">
            <a:spAutoFit/>
          </a:bodyPr>
          <a:lstStyle/>
          <a:p>
            <a:pPr algn="r"/>
            <a:r>
              <a:rPr lang="en-US" sz="1200" dirty="0">
                <a:solidFill>
                  <a:schemeClr val="tx1">
                    <a:lumMod val="65000"/>
                    <a:lumOff val="35000"/>
                  </a:schemeClr>
                </a:solidFill>
              </a:rPr>
              <a:t>This specimen exam paper was provided by the IB to show the kinds of questions you can expect to be asked in Paper 2. The questions are broad and open, designed to test both your knowledge of the literary works you have studied and your ability to think flexibly about the ways in which they are similar and different.</a:t>
            </a:r>
          </a:p>
          <a:p>
            <a:pPr algn="r"/>
            <a:endParaRPr lang="en-US" sz="1400" dirty="0">
              <a:solidFill>
                <a:schemeClr val="tx1">
                  <a:lumMod val="65000"/>
                  <a:lumOff val="35000"/>
                </a:schemeClr>
              </a:solidFill>
            </a:endParaRPr>
          </a:p>
        </p:txBody>
      </p:sp>
    </p:spTree>
    <p:extLst>
      <p:ext uri="{BB962C8B-B14F-4D97-AF65-F5344CB8AC3E}">
        <p14:creationId xmlns:p14="http://schemas.microsoft.com/office/powerpoint/2010/main" val="4204628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75AD0C-7687-F82C-6E7F-264B4D51C197}"/>
              </a:ext>
            </a:extLst>
          </p:cNvPr>
          <p:cNvSpPr>
            <a:spLocks noGrp="1"/>
          </p:cNvSpPr>
          <p:nvPr>
            <p:ph type="title"/>
          </p:nvPr>
        </p:nvSpPr>
        <p:spPr>
          <a:xfrm>
            <a:off x="612648" y="548640"/>
            <a:ext cx="10653578" cy="845262"/>
          </a:xfrm>
        </p:spPr>
        <p:txBody>
          <a:bodyPr/>
          <a:lstStyle/>
          <a:p>
            <a:r>
              <a:rPr lang="en-US" dirty="0">
                <a:solidFill>
                  <a:schemeClr val="tx1">
                    <a:lumMod val="65000"/>
                    <a:lumOff val="35000"/>
                  </a:schemeClr>
                </a:solidFill>
              </a:rPr>
              <a:t>Theme Questions</a:t>
            </a:r>
          </a:p>
        </p:txBody>
      </p:sp>
      <p:sp>
        <p:nvSpPr>
          <p:cNvPr id="5" name="Content Placeholder 4">
            <a:extLst>
              <a:ext uri="{FF2B5EF4-FFF2-40B4-BE49-F238E27FC236}">
                <a16:creationId xmlns:a16="http://schemas.microsoft.com/office/drawing/2014/main" id="{C0057B63-32F0-B518-D73E-1E34E5FB0C31}"/>
              </a:ext>
            </a:extLst>
          </p:cNvPr>
          <p:cNvSpPr>
            <a:spLocks noGrp="1"/>
          </p:cNvSpPr>
          <p:nvPr>
            <p:ph idx="1"/>
          </p:nvPr>
        </p:nvSpPr>
        <p:spPr>
          <a:xfrm>
            <a:off x="612647" y="1471961"/>
            <a:ext cx="10653579" cy="4837399"/>
          </a:xfrm>
        </p:spPr>
        <p:txBody>
          <a:bodyPr>
            <a:normAutofit fontScale="92500" lnSpcReduction="10000"/>
          </a:bodyPr>
          <a:lstStyle/>
          <a:p>
            <a:pPr>
              <a:lnSpc>
                <a:spcPct val="135000"/>
              </a:lnSpc>
            </a:pPr>
            <a:r>
              <a:rPr lang="en-US" sz="1700" dirty="0">
                <a:solidFill>
                  <a:schemeClr val="tx1">
                    <a:lumMod val="65000"/>
                    <a:lumOff val="35000"/>
                  </a:schemeClr>
                </a:solidFill>
              </a:rPr>
              <a:t>Theme questions are like pot-luck questions. They tend to be either highly suitable or highly </a:t>
            </a:r>
            <a:r>
              <a:rPr lang="en-US" sz="1700" i="1" dirty="0">
                <a:solidFill>
                  <a:schemeClr val="tx1">
                    <a:lumMod val="65000"/>
                    <a:lumOff val="35000"/>
                  </a:schemeClr>
                </a:solidFill>
              </a:rPr>
              <a:t>un</a:t>
            </a:r>
            <a:r>
              <a:rPr lang="en-US" sz="1700" dirty="0">
                <a:solidFill>
                  <a:schemeClr val="tx1">
                    <a:lumMod val="65000"/>
                    <a:lumOff val="35000"/>
                  </a:schemeClr>
                </a:solidFill>
              </a:rPr>
              <a:t>suitable for different students. For example, if a question asks you to compare-and-contrast the ways</a:t>
            </a:r>
            <a:r>
              <a:rPr lang="en-US" sz="1700" b="1" dirty="0">
                <a:solidFill>
                  <a:schemeClr val="tx1">
                    <a:lumMod val="65000"/>
                    <a:lumOff val="35000"/>
                  </a:schemeClr>
                </a:solidFill>
              </a:rPr>
              <a:t> love </a:t>
            </a:r>
            <a:r>
              <a:rPr lang="en-US" sz="1700" dirty="0">
                <a:solidFill>
                  <a:schemeClr val="tx1">
                    <a:lumMod val="65000"/>
                    <a:lumOff val="35000"/>
                  </a:schemeClr>
                </a:solidFill>
              </a:rPr>
              <a:t>is presented in two literary works, and you’ve studied </a:t>
            </a:r>
          </a:p>
          <a:p>
            <a:pPr>
              <a:lnSpc>
                <a:spcPct val="135000"/>
              </a:lnSpc>
            </a:pPr>
            <a:r>
              <a:rPr lang="en-US" sz="1700" dirty="0">
                <a:solidFill>
                  <a:schemeClr val="tx1">
                    <a:lumMod val="65000"/>
                    <a:lumOff val="35000"/>
                  </a:schemeClr>
                </a:solidFill>
              </a:rPr>
              <a:t>However, remember that Paper 2 is asking you to think flexibly and critically. Love can be interpreted in different ways beyond ‘romantic’ love. Love for a country, for a certain position in society, for oneself or one’s tribe, or loving a job, hobby or lifestyle would all be valid ways of approaching this theme. Love might cross over with themes like ‘obsession’ or ‘loyalty’ which you can perhaps reframe as ‘love’. While a theme can only be stretched so far, you should be prepared to take a bold approach when setting out the terms of your response.</a:t>
            </a:r>
          </a:p>
          <a:p>
            <a:pPr>
              <a:lnSpc>
                <a:spcPct val="125000"/>
              </a:lnSpc>
            </a:pPr>
            <a:r>
              <a:rPr lang="en-GB" sz="1700" dirty="0">
                <a:solidFill>
                  <a:schemeClr val="tx1">
                    <a:lumMod val="65000"/>
                    <a:lumOff val="35000"/>
                  </a:schemeClr>
                </a:solidFill>
              </a:rPr>
              <a:t>Sample Theme Questions:</a:t>
            </a:r>
            <a:endParaRPr lang="en-GB" sz="17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lvl="1">
              <a:lnSpc>
                <a:spcPct val="125000"/>
              </a:lnSpc>
            </a:pPr>
            <a:r>
              <a:rPr lang="en-GB" sz="15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Discuss the role that </a:t>
            </a:r>
            <a:r>
              <a:rPr lang="en-GB" sz="15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regret</a:t>
            </a:r>
            <a:r>
              <a:rPr lang="en-GB" sz="15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plays in at least two works studied. How is regret central to the works’ ideas or themes? </a:t>
            </a:r>
          </a:p>
          <a:p>
            <a:pPr lvl="1">
              <a:lnSpc>
                <a:spcPct val="125000"/>
              </a:lnSpc>
            </a:pPr>
            <a:r>
              <a:rPr lang="en-GB" sz="15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Consider how the idea of</a:t>
            </a:r>
            <a:r>
              <a:rPr lang="en-GB" sz="15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freedom </a:t>
            </a:r>
            <a:r>
              <a:rPr lang="en-GB" sz="15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is explored in at least two works you have studied. </a:t>
            </a:r>
            <a:endParaRPr lang="en-GB" sz="1500"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pPr lvl="1">
              <a:lnSpc>
                <a:spcPct val="125000"/>
              </a:lnSpc>
            </a:pPr>
            <a:r>
              <a:rPr lang="en-GB" sz="15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Compare how </a:t>
            </a:r>
            <a:r>
              <a:rPr lang="en-GB" sz="15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betrayal</a:t>
            </a:r>
            <a:r>
              <a:rPr lang="en-GB" sz="15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explored in at least two works you have studied. </a:t>
            </a:r>
          </a:p>
          <a:p>
            <a:pPr lvl="1">
              <a:lnSpc>
                <a:spcPct val="125000"/>
              </a:lnSpc>
            </a:pPr>
            <a:r>
              <a:rPr lang="en-GB" sz="15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Explore the importance of </a:t>
            </a:r>
            <a:r>
              <a:rPr lang="en-GB" sz="15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trust</a:t>
            </a:r>
            <a:r>
              <a:rPr lang="en-GB" sz="15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at least two literary works you have studied. </a:t>
            </a:r>
            <a:endParaRPr lang="en-GB" sz="1500"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02963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D993E-3592-EC38-AB56-3B27184372E9}"/>
              </a:ext>
            </a:extLst>
          </p:cNvPr>
          <p:cNvSpPr>
            <a:spLocks noGrp="1"/>
          </p:cNvSpPr>
          <p:nvPr>
            <p:ph type="title"/>
          </p:nvPr>
        </p:nvSpPr>
        <p:spPr>
          <a:xfrm>
            <a:off x="612648" y="462367"/>
            <a:ext cx="10653578" cy="808872"/>
          </a:xfrm>
        </p:spPr>
        <p:txBody>
          <a:bodyPr/>
          <a:lstStyle/>
          <a:p>
            <a:r>
              <a:rPr lang="en-US" dirty="0">
                <a:solidFill>
                  <a:schemeClr val="tx1">
                    <a:lumMod val="65000"/>
                    <a:lumOff val="35000"/>
                  </a:schemeClr>
                </a:solidFill>
              </a:rPr>
              <a:t>Character Questions</a:t>
            </a:r>
          </a:p>
        </p:txBody>
      </p:sp>
      <p:sp>
        <p:nvSpPr>
          <p:cNvPr id="3" name="Content Placeholder 2">
            <a:extLst>
              <a:ext uri="{FF2B5EF4-FFF2-40B4-BE49-F238E27FC236}">
                <a16:creationId xmlns:a16="http://schemas.microsoft.com/office/drawing/2014/main" id="{3172E390-7F57-186F-893A-B5B0BA26D8BA}"/>
              </a:ext>
            </a:extLst>
          </p:cNvPr>
          <p:cNvSpPr>
            <a:spLocks noGrp="1"/>
          </p:cNvSpPr>
          <p:nvPr>
            <p:ph idx="1"/>
          </p:nvPr>
        </p:nvSpPr>
        <p:spPr>
          <a:xfrm>
            <a:off x="612647" y="1271239"/>
            <a:ext cx="10653579" cy="5038121"/>
          </a:xfrm>
        </p:spPr>
        <p:txBody>
          <a:bodyPr>
            <a:normAutofit/>
          </a:bodyPr>
          <a:lstStyle/>
          <a:p>
            <a:pPr>
              <a:lnSpc>
                <a:spcPct val="125000"/>
              </a:lnSpc>
            </a:pPr>
            <a:r>
              <a:rPr lang="en-US" sz="1600" dirty="0">
                <a:solidFill>
                  <a:schemeClr val="tx1">
                    <a:lumMod val="65000"/>
                    <a:lumOff val="35000"/>
                  </a:schemeClr>
                </a:solidFill>
              </a:rPr>
              <a:t>All literary works have characters, in one form or another. Novels and plays are most often all about </a:t>
            </a:r>
            <a:r>
              <a:rPr lang="en-US" sz="1600" b="1" dirty="0">
                <a:solidFill>
                  <a:schemeClr val="tx1">
                    <a:lumMod val="65000"/>
                    <a:lumOff val="35000"/>
                  </a:schemeClr>
                </a:solidFill>
              </a:rPr>
              <a:t>individual</a:t>
            </a:r>
            <a:r>
              <a:rPr lang="en-US" sz="1600" dirty="0">
                <a:solidFill>
                  <a:schemeClr val="tx1">
                    <a:lumMod val="65000"/>
                    <a:lumOff val="35000"/>
                  </a:schemeClr>
                </a:solidFill>
              </a:rPr>
              <a:t> people’s thoughts, actions, and interactions with others. Poems have </a:t>
            </a:r>
            <a:r>
              <a:rPr lang="en-US" sz="1600" b="1" dirty="0">
                <a:solidFill>
                  <a:schemeClr val="tx1">
                    <a:lumMod val="65000"/>
                    <a:lumOff val="35000"/>
                  </a:schemeClr>
                </a:solidFill>
              </a:rPr>
              <a:t>speakers</a:t>
            </a:r>
            <a:r>
              <a:rPr lang="en-US" sz="1600" dirty="0">
                <a:solidFill>
                  <a:schemeClr val="tx1">
                    <a:lumMod val="65000"/>
                    <a:lumOff val="35000"/>
                  </a:schemeClr>
                </a:solidFill>
              </a:rPr>
              <a:t> and </a:t>
            </a:r>
            <a:r>
              <a:rPr lang="en-US" sz="1600" b="1" dirty="0">
                <a:solidFill>
                  <a:schemeClr val="tx1">
                    <a:lumMod val="65000"/>
                    <a:lumOff val="35000"/>
                  </a:schemeClr>
                </a:solidFill>
              </a:rPr>
              <a:t>personas.</a:t>
            </a:r>
            <a:r>
              <a:rPr lang="en-US" sz="1600" dirty="0">
                <a:solidFill>
                  <a:schemeClr val="tx1">
                    <a:lumMod val="65000"/>
                    <a:lumOff val="35000"/>
                  </a:schemeClr>
                </a:solidFill>
              </a:rPr>
              <a:t> Non-fiction works have </a:t>
            </a:r>
            <a:r>
              <a:rPr lang="en-US" sz="1600" b="1" dirty="0">
                <a:solidFill>
                  <a:schemeClr val="tx1">
                    <a:lumMod val="65000"/>
                    <a:lumOff val="35000"/>
                  </a:schemeClr>
                </a:solidFill>
              </a:rPr>
              <a:t>narrators</a:t>
            </a:r>
            <a:r>
              <a:rPr lang="en-US" sz="1600" dirty="0">
                <a:solidFill>
                  <a:schemeClr val="tx1">
                    <a:lumMod val="65000"/>
                    <a:lumOff val="35000"/>
                  </a:schemeClr>
                </a:solidFill>
              </a:rPr>
              <a:t> and are also likely to feature</a:t>
            </a:r>
            <a:r>
              <a:rPr lang="en-US" sz="1600" b="1" dirty="0">
                <a:solidFill>
                  <a:schemeClr val="tx1">
                    <a:lumMod val="65000"/>
                    <a:lumOff val="35000"/>
                  </a:schemeClr>
                </a:solidFill>
              </a:rPr>
              <a:t> real people</a:t>
            </a:r>
            <a:r>
              <a:rPr lang="en-US" sz="1600" dirty="0">
                <a:solidFill>
                  <a:schemeClr val="tx1">
                    <a:lumMod val="65000"/>
                    <a:lumOff val="35000"/>
                  </a:schemeClr>
                </a:solidFill>
              </a:rPr>
              <a:t> who you can consider characters. Sometimes, a writer of a literary work can be a character too, especially in the case of (e.g.) confessional poetry, memoir, or autobiography.</a:t>
            </a:r>
          </a:p>
          <a:p>
            <a:pPr>
              <a:lnSpc>
                <a:spcPct val="125000"/>
              </a:lnSpc>
            </a:pPr>
            <a:r>
              <a:rPr lang="en-US" sz="1600" dirty="0">
                <a:solidFill>
                  <a:schemeClr val="tx1">
                    <a:lumMod val="65000"/>
                    <a:lumOff val="35000"/>
                  </a:schemeClr>
                </a:solidFill>
              </a:rPr>
              <a:t>Remember that this paper is asking you to think flexibly and critically. You might immediately think of the </a:t>
            </a:r>
            <a:r>
              <a:rPr lang="en-US" sz="1600" b="1" dirty="0">
                <a:solidFill>
                  <a:schemeClr val="tx1">
                    <a:lumMod val="65000"/>
                    <a:lumOff val="35000"/>
                  </a:schemeClr>
                </a:solidFill>
              </a:rPr>
              <a:t>main characters </a:t>
            </a:r>
            <a:r>
              <a:rPr lang="en-US" sz="1600" dirty="0">
                <a:solidFill>
                  <a:schemeClr val="tx1">
                    <a:lumMod val="65000"/>
                    <a:lumOff val="35000"/>
                  </a:schemeClr>
                </a:solidFill>
              </a:rPr>
              <a:t>(</a:t>
            </a:r>
            <a:r>
              <a:rPr lang="en-US" sz="1600" b="1" dirty="0">
                <a:solidFill>
                  <a:schemeClr val="tx1">
                    <a:lumMod val="65000"/>
                    <a:lumOff val="35000"/>
                  </a:schemeClr>
                </a:solidFill>
              </a:rPr>
              <a:t>protagonist </a:t>
            </a:r>
            <a:r>
              <a:rPr lang="en-US" sz="1600" dirty="0">
                <a:solidFill>
                  <a:schemeClr val="tx1">
                    <a:lumMod val="65000"/>
                    <a:lumOff val="35000"/>
                  </a:schemeClr>
                </a:solidFill>
              </a:rPr>
              <a:t>and </a:t>
            </a:r>
            <a:r>
              <a:rPr lang="en-US" sz="1600" b="1" dirty="0">
                <a:solidFill>
                  <a:schemeClr val="tx1">
                    <a:lumMod val="65000"/>
                    <a:lumOff val="35000"/>
                  </a:schemeClr>
                </a:solidFill>
              </a:rPr>
              <a:t>antagonist</a:t>
            </a:r>
            <a:r>
              <a:rPr lang="en-US" sz="1600" dirty="0">
                <a:solidFill>
                  <a:schemeClr val="tx1">
                    <a:lumMod val="65000"/>
                    <a:lumOff val="35000"/>
                  </a:schemeClr>
                </a:solidFill>
              </a:rPr>
              <a:t>) from the literary works you’ve studied. But, as part of your planning for character questions, think about how </a:t>
            </a:r>
            <a:r>
              <a:rPr lang="en-US" sz="1600" b="1" dirty="0">
                <a:solidFill>
                  <a:schemeClr val="tx1">
                    <a:lumMod val="65000"/>
                    <a:lumOff val="35000"/>
                  </a:schemeClr>
                </a:solidFill>
              </a:rPr>
              <a:t>supporting characters </a:t>
            </a:r>
            <a:r>
              <a:rPr lang="en-US" sz="1600" dirty="0">
                <a:solidFill>
                  <a:schemeClr val="tx1">
                    <a:lumMod val="65000"/>
                    <a:lumOff val="35000"/>
                  </a:schemeClr>
                </a:solidFill>
              </a:rPr>
              <a:t>or </a:t>
            </a:r>
            <a:r>
              <a:rPr lang="en-US" sz="1600" b="1" dirty="0">
                <a:solidFill>
                  <a:schemeClr val="tx1">
                    <a:lumMod val="65000"/>
                    <a:lumOff val="35000"/>
                  </a:schemeClr>
                </a:solidFill>
              </a:rPr>
              <a:t>minor characters </a:t>
            </a:r>
            <a:r>
              <a:rPr lang="en-US" sz="1600" dirty="0">
                <a:solidFill>
                  <a:schemeClr val="tx1">
                    <a:lumMod val="65000"/>
                    <a:lumOff val="35000"/>
                  </a:schemeClr>
                </a:solidFill>
              </a:rPr>
              <a:t>could help you show a deeper knowledge of your works in terms of the question.</a:t>
            </a:r>
          </a:p>
          <a:p>
            <a:pPr>
              <a:lnSpc>
                <a:spcPct val="125000"/>
              </a:lnSpc>
            </a:pPr>
            <a:r>
              <a:rPr lang="en-US" sz="1600" dirty="0">
                <a:solidFill>
                  <a:schemeClr val="tx1">
                    <a:lumMod val="65000"/>
                    <a:lumOff val="35000"/>
                  </a:schemeClr>
                </a:solidFill>
              </a:rPr>
              <a:t>Sample Character Questions:</a:t>
            </a:r>
          </a:p>
          <a:p>
            <a:pPr lvl="1">
              <a:lnSpc>
                <a:spcPct val="125000"/>
              </a:lnSpc>
            </a:pPr>
            <a:r>
              <a:rPr lang="en-GB" sz="1200" dirty="0">
                <a:solidFill>
                  <a:schemeClr val="tx1">
                    <a:lumMod val="65000"/>
                    <a:lumOff val="35000"/>
                  </a:schemeClr>
                </a:solidFill>
              </a:rPr>
              <a:t>Can it be concluded that </a:t>
            </a:r>
            <a:r>
              <a:rPr lang="en-GB" sz="1200" b="1" dirty="0">
                <a:solidFill>
                  <a:schemeClr val="tx1">
                    <a:lumMod val="65000"/>
                    <a:lumOff val="35000"/>
                  </a:schemeClr>
                </a:solidFill>
              </a:rPr>
              <a:t>characters</a:t>
            </a:r>
            <a:r>
              <a:rPr lang="en-GB" sz="1200" dirty="0">
                <a:solidFill>
                  <a:schemeClr val="tx1">
                    <a:lumMod val="65000"/>
                    <a:lumOff val="35000"/>
                  </a:schemeClr>
                </a:solidFill>
              </a:rPr>
              <a:t> are better judged by their actions, not their words? </a:t>
            </a:r>
          </a:p>
          <a:p>
            <a:pPr lvl="1">
              <a:lnSpc>
                <a:spcPct val="125000"/>
              </a:lnSpc>
            </a:pPr>
            <a:r>
              <a:rPr lang="en-GB" sz="1200" dirty="0">
                <a:solidFill>
                  <a:schemeClr val="tx1">
                    <a:lumMod val="65000"/>
                    <a:lumOff val="35000"/>
                  </a:schemeClr>
                </a:solidFill>
              </a:rPr>
              <a:t>Examine the role and function of the </a:t>
            </a:r>
            <a:r>
              <a:rPr lang="en-GB" sz="1200" b="1" dirty="0">
                <a:solidFill>
                  <a:schemeClr val="tx1">
                    <a:lumMod val="65000"/>
                    <a:lumOff val="35000"/>
                  </a:schemeClr>
                </a:solidFill>
              </a:rPr>
              <a:t>outsider</a:t>
            </a:r>
            <a:r>
              <a:rPr lang="en-GB" sz="1200" dirty="0">
                <a:solidFill>
                  <a:schemeClr val="tx1">
                    <a:lumMod val="65000"/>
                    <a:lumOff val="35000"/>
                  </a:schemeClr>
                </a:solidFill>
              </a:rPr>
              <a:t> in two works you have studied. </a:t>
            </a:r>
          </a:p>
          <a:p>
            <a:pPr lvl="1">
              <a:lnSpc>
                <a:spcPct val="125000"/>
              </a:lnSpc>
            </a:pPr>
            <a:r>
              <a:rPr lang="en-GB" sz="1200" dirty="0">
                <a:solidFill>
                  <a:schemeClr val="tx1">
                    <a:lumMod val="65000"/>
                    <a:lumOff val="35000"/>
                  </a:schemeClr>
                </a:solidFill>
              </a:rPr>
              <a:t>Explore how </a:t>
            </a:r>
            <a:r>
              <a:rPr lang="en-GB" sz="1200" b="1" dirty="0">
                <a:solidFill>
                  <a:schemeClr val="tx1">
                    <a:lumMod val="65000"/>
                    <a:lumOff val="35000"/>
                  </a:schemeClr>
                </a:solidFill>
              </a:rPr>
              <a:t>women</a:t>
            </a:r>
            <a:r>
              <a:rPr lang="en-GB" sz="1200" dirty="0">
                <a:solidFill>
                  <a:schemeClr val="tx1">
                    <a:lumMod val="65000"/>
                    <a:lumOff val="35000"/>
                  </a:schemeClr>
                </a:solidFill>
              </a:rPr>
              <a:t> are represented as stronger than </a:t>
            </a:r>
            <a:r>
              <a:rPr lang="en-GB" sz="1200" b="1" dirty="0">
                <a:solidFill>
                  <a:schemeClr val="tx1">
                    <a:lumMod val="65000"/>
                    <a:lumOff val="35000"/>
                  </a:schemeClr>
                </a:solidFill>
              </a:rPr>
              <a:t>men</a:t>
            </a:r>
            <a:r>
              <a:rPr lang="en-GB" sz="1200" dirty="0">
                <a:solidFill>
                  <a:schemeClr val="tx1">
                    <a:lumMod val="65000"/>
                    <a:lumOff val="35000"/>
                  </a:schemeClr>
                </a:solidFill>
              </a:rPr>
              <a:t> in at least two of the works you have studied. </a:t>
            </a:r>
          </a:p>
          <a:p>
            <a:pPr lvl="1">
              <a:lnSpc>
                <a:spcPct val="125000"/>
              </a:lnSpc>
            </a:pPr>
            <a:r>
              <a:rPr lang="en-GB" sz="1200" dirty="0">
                <a:solidFill>
                  <a:schemeClr val="tx1">
                    <a:lumMod val="65000"/>
                    <a:lumOff val="35000"/>
                  </a:schemeClr>
                </a:solidFill>
              </a:rPr>
              <a:t>Consider how and why writers create </a:t>
            </a:r>
            <a:r>
              <a:rPr lang="en-GB" sz="1200" b="1" dirty="0">
                <a:solidFill>
                  <a:schemeClr val="tx1">
                    <a:lumMod val="65000"/>
                    <a:lumOff val="35000"/>
                  </a:schemeClr>
                </a:solidFill>
              </a:rPr>
              <a:t>characters who do not conform to norms </a:t>
            </a:r>
            <a:r>
              <a:rPr lang="en-GB" sz="1200" dirty="0">
                <a:solidFill>
                  <a:schemeClr val="tx1">
                    <a:lumMod val="65000"/>
                    <a:lumOff val="35000"/>
                  </a:schemeClr>
                </a:solidFill>
              </a:rPr>
              <a:t>in at least two of the works you have studied. </a:t>
            </a:r>
          </a:p>
        </p:txBody>
      </p:sp>
    </p:spTree>
    <p:extLst>
      <p:ext uri="{BB962C8B-B14F-4D97-AF65-F5344CB8AC3E}">
        <p14:creationId xmlns:p14="http://schemas.microsoft.com/office/powerpoint/2010/main" val="1933165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25BE9-647B-8B1C-73EA-FE57CD7F4F51}"/>
              </a:ext>
            </a:extLst>
          </p:cNvPr>
          <p:cNvSpPr>
            <a:spLocks noGrp="1"/>
          </p:cNvSpPr>
          <p:nvPr>
            <p:ph type="title"/>
          </p:nvPr>
        </p:nvSpPr>
        <p:spPr/>
        <p:txBody>
          <a:bodyPr/>
          <a:lstStyle/>
          <a:p>
            <a:r>
              <a:rPr lang="en-US" dirty="0">
                <a:solidFill>
                  <a:schemeClr val="tx1">
                    <a:lumMod val="65000"/>
                    <a:lumOff val="35000"/>
                  </a:schemeClr>
                </a:solidFill>
              </a:rPr>
              <a:t>Composition Questions</a:t>
            </a:r>
          </a:p>
        </p:txBody>
      </p:sp>
      <p:sp>
        <p:nvSpPr>
          <p:cNvPr id="3" name="Content Placeholder 2">
            <a:extLst>
              <a:ext uri="{FF2B5EF4-FFF2-40B4-BE49-F238E27FC236}">
                <a16:creationId xmlns:a16="http://schemas.microsoft.com/office/drawing/2014/main" id="{C8C4C8DB-AF3B-F1DA-1B29-49E7CACCBA5F}"/>
              </a:ext>
            </a:extLst>
          </p:cNvPr>
          <p:cNvSpPr>
            <a:spLocks noGrp="1"/>
          </p:cNvSpPr>
          <p:nvPr>
            <p:ph idx="1"/>
          </p:nvPr>
        </p:nvSpPr>
        <p:spPr>
          <a:xfrm>
            <a:off x="612647" y="1561171"/>
            <a:ext cx="10653579" cy="4748189"/>
          </a:xfrm>
        </p:spPr>
        <p:txBody>
          <a:bodyPr>
            <a:normAutofit fontScale="92500"/>
          </a:bodyPr>
          <a:lstStyle/>
          <a:p>
            <a:pPr>
              <a:lnSpc>
                <a:spcPct val="125000"/>
              </a:lnSpc>
            </a:pPr>
            <a:r>
              <a:rPr lang="en-US" sz="1700" dirty="0">
                <a:solidFill>
                  <a:schemeClr val="tx1">
                    <a:lumMod val="65000"/>
                    <a:lumOff val="35000"/>
                  </a:schemeClr>
                </a:solidFill>
              </a:rPr>
              <a:t>Why do writers write? What </a:t>
            </a:r>
            <a:r>
              <a:rPr lang="en-US" sz="1700" b="1" dirty="0">
                <a:solidFill>
                  <a:schemeClr val="tx1">
                    <a:lumMod val="65000"/>
                    <a:lumOff val="35000"/>
                  </a:schemeClr>
                </a:solidFill>
              </a:rPr>
              <a:t>reasons</a:t>
            </a:r>
            <a:r>
              <a:rPr lang="en-US" sz="1700" dirty="0">
                <a:solidFill>
                  <a:schemeClr val="tx1">
                    <a:lumMod val="65000"/>
                    <a:lumOff val="35000"/>
                  </a:schemeClr>
                </a:solidFill>
              </a:rPr>
              <a:t> motivate writers to put pen to paper and create compelling stories for others to read? How does </a:t>
            </a:r>
            <a:r>
              <a:rPr lang="en-US" sz="1700" b="1" dirty="0">
                <a:solidFill>
                  <a:schemeClr val="tx1">
                    <a:lumMod val="65000"/>
                    <a:lumOff val="35000"/>
                  </a:schemeClr>
                </a:solidFill>
              </a:rPr>
              <a:t>time and place </a:t>
            </a:r>
            <a:r>
              <a:rPr lang="en-US" sz="1700" dirty="0">
                <a:solidFill>
                  <a:schemeClr val="tx1">
                    <a:lumMod val="65000"/>
                    <a:lumOff val="35000"/>
                  </a:schemeClr>
                </a:solidFill>
              </a:rPr>
              <a:t>effect the content of literary works? What is a writer’s </a:t>
            </a:r>
            <a:r>
              <a:rPr lang="en-US" sz="1700" b="1" dirty="0">
                <a:solidFill>
                  <a:schemeClr val="tx1">
                    <a:lumMod val="65000"/>
                    <a:lumOff val="35000"/>
                  </a:schemeClr>
                </a:solidFill>
              </a:rPr>
              <a:t>intention</a:t>
            </a:r>
            <a:r>
              <a:rPr lang="en-US" sz="1700" dirty="0">
                <a:solidFill>
                  <a:schemeClr val="tx1">
                    <a:lumMod val="65000"/>
                    <a:lumOff val="35000"/>
                  </a:schemeClr>
                </a:solidFill>
              </a:rPr>
              <a:t> when crafting a particular story or describing an event? These kinds of concepts underpin ‘composition’ questions.</a:t>
            </a:r>
          </a:p>
          <a:p>
            <a:pPr>
              <a:lnSpc>
                <a:spcPct val="125000"/>
              </a:lnSpc>
            </a:pPr>
            <a:r>
              <a:rPr lang="en-US" sz="1700" dirty="0">
                <a:solidFill>
                  <a:schemeClr val="tx1">
                    <a:lumMod val="65000"/>
                    <a:lumOff val="35000"/>
                  </a:schemeClr>
                </a:solidFill>
              </a:rPr>
              <a:t>You’ll need to have some contextual knowledge to answer composition questions well. General statements like ‘make the reader read on’ will not be sufficient if you want to show your understanding and evaluation of literature. It’s likely that you’ve learned about the </a:t>
            </a:r>
            <a:r>
              <a:rPr lang="en-US" sz="1700" b="1" dirty="0">
                <a:solidFill>
                  <a:schemeClr val="tx1">
                    <a:lumMod val="65000"/>
                    <a:lumOff val="35000"/>
                  </a:schemeClr>
                </a:solidFill>
              </a:rPr>
              <a:t>context</a:t>
            </a:r>
            <a:r>
              <a:rPr lang="en-US" sz="1700" dirty="0">
                <a:solidFill>
                  <a:schemeClr val="tx1">
                    <a:lumMod val="65000"/>
                    <a:lumOff val="35000"/>
                  </a:schemeClr>
                </a:solidFill>
              </a:rPr>
              <a:t> of your literary works throughout your course of study, so make sure you have this knowledge at your fingertips.</a:t>
            </a:r>
          </a:p>
          <a:p>
            <a:pPr>
              <a:lnSpc>
                <a:spcPct val="125000"/>
              </a:lnSpc>
            </a:pPr>
            <a:r>
              <a:rPr lang="en-US" sz="1700" dirty="0">
                <a:solidFill>
                  <a:schemeClr val="tx1">
                    <a:lumMod val="65000"/>
                    <a:lumOff val="35000"/>
                  </a:schemeClr>
                </a:solidFill>
              </a:rPr>
              <a:t>Sample Composition Questions:</a:t>
            </a:r>
          </a:p>
          <a:p>
            <a:pPr lvl="1">
              <a:lnSpc>
                <a:spcPct val="125000"/>
              </a:lnSpc>
            </a:pPr>
            <a:r>
              <a:rPr lang="en-GB" sz="1300" dirty="0">
                <a:solidFill>
                  <a:schemeClr val="tx1">
                    <a:lumMod val="65000"/>
                    <a:lumOff val="35000"/>
                  </a:schemeClr>
                </a:solidFill>
              </a:rPr>
              <a:t>Authors often write because they feel their stories need to be told. Compare how and </a:t>
            </a:r>
            <a:r>
              <a:rPr lang="en-GB" sz="1300" b="1" dirty="0">
                <a:solidFill>
                  <a:schemeClr val="tx1">
                    <a:lumMod val="65000"/>
                    <a:lumOff val="35000"/>
                  </a:schemeClr>
                </a:solidFill>
              </a:rPr>
              <a:t>why authors have written </a:t>
            </a:r>
            <a:r>
              <a:rPr lang="en-GB" sz="1300" dirty="0">
                <a:solidFill>
                  <a:schemeClr val="tx1">
                    <a:lumMod val="65000"/>
                    <a:lumOff val="35000"/>
                  </a:schemeClr>
                </a:solidFill>
              </a:rPr>
              <a:t>two literary works that you’ve studied on your course.</a:t>
            </a:r>
          </a:p>
          <a:p>
            <a:pPr lvl="1">
              <a:lnSpc>
                <a:spcPct val="125000"/>
              </a:lnSpc>
            </a:pPr>
            <a:r>
              <a:rPr lang="en-GB" sz="1300" dirty="0">
                <a:solidFill>
                  <a:schemeClr val="tx1">
                    <a:lumMod val="65000"/>
                    <a:lumOff val="35000"/>
                  </a:schemeClr>
                </a:solidFill>
                <a:ea typeface="Calibri" panose="020F0502020204030204" pitchFamily="34" charset="0"/>
                <a:cs typeface="Calibri" panose="020F0502020204030204" pitchFamily="34" charset="0"/>
              </a:rPr>
              <a:t>The </a:t>
            </a:r>
            <a:r>
              <a:rPr lang="en-GB" sz="1300" b="1" dirty="0">
                <a:solidFill>
                  <a:schemeClr val="tx1">
                    <a:lumMod val="65000"/>
                    <a:lumOff val="35000"/>
                  </a:schemeClr>
                </a:solidFill>
                <a:ea typeface="Calibri" panose="020F0502020204030204" pitchFamily="34" charset="0"/>
                <a:cs typeface="Calibri" panose="020F0502020204030204" pitchFamily="34" charset="0"/>
              </a:rPr>
              <a:t>time and place </a:t>
            </a:r>
            <a:r>
              <a:rPr lang="en-GB" sz="1300" dirty="0">
                <a:solidFill>
                  <a:schemeClr val="tx1">
                    <a:lumMod val="65000"/>
                    <a:lumOff val="35000"/>
                  </a:schemeClr>
                </a:solidFill>
                <a:ea typeface="Calibri" panose="020F0502020204030204" pitchFamily="34" charset="0"/>
                <a:cs typeface="Calibri" panose="020F0502020204030204" pitchFamily="34" charset="0"/>
              </a:rPr>
              <a:t>where a literary work is set are of crucial importance to understanding the work as a whole. Discuss with reference to at least two literary works you have studied.</a:t>
            </a:r>
          </a:p>
          <a:p>
            <a:pPr lvl="1">
              <a:lnSpc>
                <a:spcPct val="125000"/>
              </a:lnSpc>
            </a:pPr>
            <a:r>
              <a:rPr lang="en-GB" sz="1300" dirty="0">
                <a:solidFill>
                  <a:schemeClr val="tx1">
                    <a:lumMod val="65000"/>
                    <a:lumOff val="35000"/>
                  </a:schemeClr>
                </a:solidFill>
                <a:ea typeface="Calibri" panose="020F0502020204030204" pitchFamily="34" charset="0"/>
                <a:cs typeface="Calibri" panose="020F0502020204030204" pitchFamily="34" charset="0"/>
              </a:rPr>
              <a:t>How have at least two of the works you have studied pursued overt </a:t>
            </a:r>
            <a:r>
              <a:rPr lang="en-GB" sz="1300" b="1" dirty="0">
                <a:solidFill>
                  <a:schemeClr val="tx1">
                    <a:lumMod val="65000"/>
                    <a:lumOff val="35000"/>
                  </a:schemeClr>
                </a:solidFill>
                <a:ea typeface="Calibri" panose="020F0502020204030204" pitchFamily="34" charset="0"/>
                <a:cs typeface="Calibri" panose="020F0502020204030204" pitchFamily="34" charset="0"/>
              </a:rPr>
              <a:t>political aims </a:t>
            </a:r>
            <a:r>
              <a:rPr lang="en-GB" sz="1300" dirty="0">
                <a:solidFill>
                  <a:schemeClr val="tx1">
                    <a:lumMod val="65000"/>
                    <a:lumOff val="35000"/>
                  </a:schemeClr>
                </a:solidFill>
                <a:ea typeface="Calibri" panose="020F0502020204030204" pitchFamily="34" charset="0"/>
                <a:cs typeface="Calibri" panose="020F0502020204030204" pitchFamily="34" charset="0"/>
              </a:rPr>
              <a:t>and to what larger effect? </a:t>
            </a:r>
            <a:endParaRPr lang="en-GB" sz="1300" dirty="0">
              <a:solidFill>
                <a:schemeClr val="tx1">
                  <a:lumMod val="65000"/>
                  <a:lumOff val="35000"/>
                </a:schemeClr>
              </a:solidFill>
              <a:ea typeface="Calibri" panose="020F0502020204030204" pitchFamily="34" charset="0"/>
              <a:cs typeface="Times New Roman" panose="02020603050405020304" pitchFamily="18" charset="0"/>
            </a:endParaRPr>
          </a:p>
          <a:p>
            <a:pPr lvl="1">
              <a:lnSpc>
                <a:spcPct val="125000"/>
              </a:lnSpc>
            </a:pPr>
            <a:r>
              <a:rPr lang="en-GB" sz="1300" dirty="0">
                <a:solidFill>
                  <a:schemeClr val="tx1">
                    <a:lumMod val="65000"/>
                    <a:lumOff val="35000"/>
                  </a:schemeClr>
                </a:solidFill>
              </a:rPr>
              <a:t>Works </a:t>
            </a:r>
            <a:r>
              <a:rPr lang="en-GB" sz="1300" dirty="0">
                <a:solidFill>
                  <a:schemeClr val="tx1">
                    <a:lumMod val="65000"/>
                    <a:lumOff val="35000"/>
                  </a:schemeClr>
                </a:solidFill>
                <a:ea typeface="Calibri" panose="020F0502020204030204" pitchFamily="34" charset="0"/>
              </a:rPr>
              <a:t>of literature can often function as </a:t>
            </a:r>
            <a:r>
              <a:rPr lang="en-GB" sz="1300" b="1" dirty="0">
                <a:solidFill>
                  <a:schemeClr val="tx1">
                    <a:lumMod val="65000"/>
                    <a:lumOff val="35000"/>
                  </a:schemeClr>
                </a:solidFill>
                <a:ea typeface="Calibri" panose="020F0502020204030204" pitchFamily="34" charset="0"/>
              </a:rPr>
              <a:t>social commentary</a:t>
            </a:r>
            <a:r>
              <a:rPr lang="en-GB" sz="1300" dirty="0">
                <a:solidFill>
                  <a:schemeClr val="tx1">
                    <a:lumMod val="65000"/>
                    <a:lumOff val="35000"/>
                  </a:schemeClr>
                </a:solidFill>
                <a:ea typeface="Calibri" panose="020F0502020204030204" pitchFamily="34" charset="0"/>
              </a:rPr>
              <a:t>. Discuss with reference to at least two literary works you have studied.</a:t>
            </a:r>
            <a:endParaRPr lang="en-US" dirty="0">
              <a:solidFill>
                <a:schemeClr val="tx1">
                  <a:lumMod val="65000"/>
                  <a:lumOff val="35000"/>
                </a:schemeClr>
              </a:solidFill>
            </a:endParaRPr>
          </a:p>
        </p:txBody>
      </p:sp>
    </p:spTree>
    <p:extLst>
      <p:ext uri="{BB962C8B-B14F-4D97-AF65-F5344CB8AC3E}">
        <p14:creationId xmlns:p14="http://schemas.microsoft.com/office/powerpoint/2010/main" val="1033800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4594A-19E4-6320-8242-A84CD560E34F}"/>
              </a:ext>
            </a:extLst>
          </p:cNvPr>
          <p:cNvSpPr>
            <a:spLocks noGrp="1"/>
          </p:cNvSpPr>
          <p:nvPr>
            <p:ph type="title"/>
          </p:nvPr>
        </p:nvSpPr>
        <p:spPr/>
        <p:txBody>
          <a:bodyPr/>
          <a:lstStyle/>
          <a:p>
            <a:r>
              <a:rPr lang="en-US" dirty="0">
                <a:solidFill>
                  <a:schemeClr val="tx1">
                    <a:lumMod val="65000"/>
                    <a:lumOff val="35000"/>
                  </a:schemeClr>
                </a:solidFill>
              </a:rPr>
              <a:t>Interpretation Questions</a:t>
            </a:r>
          </a:p>
        </p:txBody>
      </p:sp>
      <p:sp>
        <p:nvSpPr>
          <p:cNvPr id="3" name="Content Placeholder 2">
            <a:extLst>
              <a:ext uri="{FF2B5EF4-FFF2-40B4-BE49-F238E27FC236}">
                <a16:creationId xmlns:a16="http://schemas.microsoft.com/office/drawing/2014/main" id="{01DDD174-10B1-C0FE-BFB3-3A03AB583F19}"/>
              </a:ext>
            </a:extLst>
          </p:cNvPr>
          <p:cNvSpPr>
            <a:spLocks noGrp="1"/>
          </p:cNvSpPr>
          <p:nvPr>
            <p:ph idx="1"/>
          </p:nvPr>
        </p:nvSpPr>
        <p:spPr>
          <a:xfrm>
            <a:off x="612647" y="1405054"/>
            <a:ext cx="10653579" cy="4904306"/>
          </a:xfrm>
        </p:spPr>
        <p:txBody>
          <a:bodyPr>
            <a:normAutofit fontScale="32500" lnSpcReduction="20000"/>
          </a:bodyPr>
          <a:lstStyle/>
          <a:p>
            <a:pPr>
              <a:lnSpc>
                <a:spcPct val="140000"/>
              </a:lnSpc>
            </a:pPr>
            <a:r>
              <a:rPr lang="en-US" sz="4900" dirty="0">
                <a:solidFill>
                  <a:schemeClr val="tx1">
                    <a:lumMod val="65000"/>
                    <a:lumOff val="35000"/>
                  </a:schemeClr>
                </a:solidFill>
              </a:rPr>
              <a:t>How do readers interpret what they read? Why do different readers interpret the same text in similar or different ways? What impact does genre, style, and form have on a reader? Can the </a:t>
            </a:r>
            <a:r>
              <a:rPr lang="en-US" sz="4900" b="1" dirty="0">
                <a:solidFill>
                  <a:schemeClr val="tx1">
                    <a:lumMod val="65000"/>
                    <a:lumOff val="35000"/>
                  </a:schemeClr>
                </a:solidFill>
              </a:rPr>
              <a:t>meaning</a:t>
            </a:r>
            <a:r>
              <a:rPr lang="en-US" sz="4900" dirty="0">
                <a:solidFill>
                  <a:schemeClr val="tx1">
                    <a:lumMod val="65000"/>
                    <a:lumOff val="35000"/>
                  </a:schemeClr>
                </a:solidFill>
              </a:rPr>
              <a:t> of a text change over time? These kinds of </a:t>
            </a:r>
            <a:r>
              <a:rPr lang="en-US" sz="4900" b="1" dirty="0">
                <a:solidFill>
                  <a:schemeClr val="tx1">
                    <a:lumMod val="65000"/>
                    <a:lumOff val="35000"/>
                  </a:schemeClr>
                </a:solidFill>
              </a:rPr>
              <a:t>reader response </a:t>
            </a:r>
            <a:r>
              <a:rPr lang="en-US" sz="4900" dirty="0">
                <a:solidFill>
                  <a:schemeClr val="tx1">
                    <a:lumMod val="65000"/>
                    <a:lumOff val="35000"/>
                  </a:schemeClr>
                </a:solidFill>
              </a:rPr>
              <a:t>issues are the bread and butter of interpretive questions.</a:t>
            </a:r>
          </a:p>
          <a:p>
            <a:pPr>
              <a:lnSpc>
                <a:spcPct val="140000"/>
              </a:lnSpc>
            </a:pPr>
            <a:r>
              <a:rPr lang="en-US" sz="4900" dirty="0">
                <a:solidFill>
                  <a:schemeClr val="tx1">
                    <a:lumMod val="65000"/>
                    <a:lumOff val="35000"/>
                  </a:schemeClr>
                </a:solidFill>
              </a:rPr>
              <a:t>Interpretation questions can provoke ‘love / hate’ responses, with some students gravitating towards questions of interpretation and other students just crossing them out immediately! In many ways, these are quintessential Paper 2 questions, as they are asking you to think critically and reflectively about not just what you read but how you read as well. Interpretation questions are sometimes, but not always, built around a premise or statement and are explicitly asking you to ‘consider’ your </a:t>
            </a:r>
            <a:r>
              <a:rPr lang="en-US" sz="4900" b="1" dirty="0">
                <a:solidFill>
                  <a:schemeClr val="tx1">
                    <a:lumMod val="65000"/>
                    <a:lumOff val="35000"/>
                  </a:schemeClr>
                </a:solidFill>
              </a:rPr>
              <a:t>personal response </a:t>
            </a:r>
            <a:r>
              <a:rPr lang="en-US" sz="4900" dirty="0">
                <a:solidFill>
                  <a:schemeClr val="tx1">
                    <a:lumMod val="65000"/>
                    <a:lumOff val="35000"/>
                  </a:schemeClr>
                </a:solidFill>
              </a:rPr>
              <a:t>and the </a:t>
            </a:r>
            <a:r>
              <a:rPr lang="en-US" sz="4900" b="1" dirty="0">
                <a:solidFill>
                  <a:schemeClr val="tx1">
                    <a:lumMod val="65000"/>
                    <a:lumOff val="35000"/>
                  </a:schemeClr>
                </a:solidFill>
              </a:rPr>
              <a:t>response of other readers</a:t>
            </a:r>
            <a:r>
              <a:rPr lang="en-US" sz="4900" dirty="0">
                <a:solidFill>
                  <a:schemeClr val="tx1">
                    <a:lumMod val="65000"/>
                    <a:lumOff val="35000"/>
                  </a:schemeClr>
                </a:solidFill>
              </a:rPr>
              <a:t>, to literary works.</a:t>
            </a:r>
          </a:p>
          <a:p>
            <a:pPr>
              <a:lnSpc>
                <a:spcPct val="140000"/>
              </a:lnSpc>
            </a:pPr>
            <a:r>
              <a:rPr lang="en-US" sz="4900" dirty="0">
                <a:solidFill>
                  <a:schemeClr val="tx1">
                    <a:lumMod val="65000"/>
                    <a:lumOff val="35000"/>
                  </a:schemeClr>
                </a:solidFill>
              </a:rPr>
              <a:t>Sample Interpretation Questions:</a:t>
            </a:r>
          </a:p>
          <a:p>
            <a:pPr lvl="1">
              <a:lnSpc>
                <a:spcPct val="125000"/>
              </a:lnSpc>
            </a:pPr>
            <a:r>
              <a:rPr lang="en-GB" sz="3700" dirty="0">
                <a:solidFill>
                  <a:schemeClr val="tx1">
                    <a:lumMod val="65000"/>
                    <a:lumOff val="35000"/>
                  </a:schemeClr>
                </a:solidFill>
              </a:rPr>
              <a:t>Friendship marks a life more deeply than romantic love. </a:t>
            </a:r>
            <a:r>
              <a:rPr lang="en-GB" sz="3700" b="1" dirty="0">
                <a:solidFill>
                  <a:schemeClr val="tx1">
                    <a:lumMod val="65000"/>
                    <a:lumOff val="35000"/>
                  </a:schemeClr>
                </a:solidFill>
              </a:rPr>
              <a:t>Consider</a:t>
            </a:r>
            <a:r>
              <a:rPr lang="en-GB" sz="3700" dirty="0">
                <a:solidFill>
                  <a:schemeClr val="tx1">
                    <a:lumMod val="65000"/>
                    <a:lumOff val="35000"/>
                  </a:schemeClr>
                </a:solidFill>
              </a:rPr>
              <a:t> this idea with reference to two literary work’s you have studied.</a:t>
            </a:r>
          </a:p>
          <a:p>
            <a:pPr lvl="1">
              <a:lnSpc>
                <a:spcPct val="125000"/>
              </a:lnSpc>
            </a:pPr>
            <a:r>
              <a:rPr lang="en-GB" sz="3700" dirty="0">
                <a:solidFill>
                  <a:schemeClr val="tx1">
                    <a:lumMod val="65000"/>
                    <a:lumOff val="35000"/>
                  </a:schemeClr>
                </a:solidFill>
                <a:ea typeface="Calibri" panose="020F0502020204030204" pitchFamily="34" charset="0"/>
                <a:cs typeface="Calibri" panose="020F0502020204030204" pitchFamily="34" charset="0"/>
              </a:rPr>
              <a:t>Sometimes a crisis creates a positive change. </a:t>
            </a:r>
            <a:r>
              <a:rPr lang="en-GB" sz="3700" b="1" dirty="0">
                <a:solidFill>
                  <a:schemeClr val="tx1">
                    <a:lumMod val="65000"/>
                    <a:lumOff val="35000"/>
                  </a:schemeClr>
                </a:solidFill>
                <a:ea typeface="Calibri" panose="020F0502020204030204" pitchFamily="34" charset="0"/>
                <a:cs typeface="Calibri" panose="020F0502020204030204" pitchFamily="34" charset="0"/>
              </a:rPr>
              <a:t>Consider </a:t>
            </a:r>
            <a:r>
              <a:rPr lang="en-GB" sz="3700" dirty="0">
                <a:solidFill>
                  <a:schemeClr val="tx1">
                    <a:lumMod val="65000"/>
                    <a:lumOff val="35000"/>
                  </a:schemeClr>
                </a:solidFill>
                <a:ea typeface="Calibri" panose="020F0502020204030204" pitchFamily="34" charset="0"/>
                <a:cs typeface="Calibri" panose="020F0502020204030204" pitchFamily="34" charset="0"/>
              </a:rPr>
              <a:t>this idea with reference to two literary works you’ve studied.</a:t>
            </a:r>
          </a:p>
          <a:p>
            <a:pPr lvl="1">
              <a:lnSpc>
                <a:spcPct val="125000"/>
              </a:lnSpc>
            </a:pPr>
            <a:r>
              <a:rPr lang="en-GB" sz="3700" dirty="0">
                <a:solidFill>
                  <a:schemeClr val="tx1">
                    <a:lumMod val="65000"/>
                    <a:lumOff val="35000"/>
                  </a:schemeClr>
                </a:solidFill>
                <a:ea typeface="Calibri" panose="020F0502020204030204" pitchFamily="34" charset="0"/>
                <a:cs typeface="Calibri" panose="020F0502020204030204" pitchFamily="34" charset="0"/>
              </a:rPr>
              <a:t>A good life means different things to different people. </a:t>
            </a:r>
            <a:r>
              <a:rPr lang="en-GB" sz="3700" b="1" dirty="0">
                <a:solidFill>
                  <a:schemeClr val="tx1">
                    <a:lumMod val="65000"/>
                    <a:lumOff val="35000"/>
                  </a:schemeClr>
                </a:solidFill>
                <a:ea typeface="Calibri" panose="020F0502020204030204" pitchFamily="34" charset="0"/>
                <a:cs typeface="Calibri" panose="020F0502020204030204" pitchFamily="34" charset="0"/>
              </a:rPr>
              <a:t>Consider</a:t>
            </a:r>
            <a:r>
              <a:rPr lang="en-GB" sz="3700" dirty="0">
                <a:solidFill>
                  <a:schemeClr val="tx1">
                    <a:lumMod val="65000"/>
                    <a:lumOff val="35000"/>
                  </a:schemeClr>
                </a:solidFill>
                <a:ea typeface="Calibri" panose="020F0502020204030204" pitchFamily="34" charset="0"/>
                <a:cs typeface="Calibri" panose="020F0502020204030204" pitchFamily="34" charset="0"/>
              </a:rPr>
              <a:t> how a good life is presented in two works of literature you’ve studied.</a:t>
            </a:r>
          </a:p>
          <a:p>
            <a:pPr lvl="1">
              <a:lnSpc>
                <a:spcPct val="125000"/>
              </a:lnSpc>
            </a:pPr>
            <a:r>
              <a:rPr lang="en-GB" sz="3700" dirty="0">
                <a:solidFill>
                  <a:schemeClr val="tx1">
                    <a:lumMod val="65000"/>
                    <a:lumOff val="35000"/>
                  </a:schemeClr>
                </a:solidFill>
              </a:rPr>
              <a:t>How valid is the assertion that literary works are a voice for the oppressed? </a:t>
            </a:r>
            <a:r>
              <a:rPr lang="en-GB" sz="3700" b="1" dirty="0">
                <a:solidFill>
                  <a:schemeClr val="tx1">
                    <a:lumMod val="65000"/>
                    <a:lumOff val="35000"/>
                  </a:schemeClr>
                </a:solidFill>
              </a:rPr>
              <a:t>Consider</a:t>
            </a:r>
            <a:r>
              <a:rPr lang="en-GB" sz="3700" dirty="0">
                <a:solidFill>
                  <a:schemeClr val="tx1">
                    <a:lumMod val="65000"/>
                    <a:lumOff val="35000"/>
                  </a:schemeClr>
                </a:solidFill>
              </a:rPr>
              <a:t> this question using two works of literature you’ve studied.</a:t>
            </a:r>
            <a:endParaRPr lang="en-GB" sz="37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lvl="1">
              <a:lnSpc>
                <a:spcPct val="125000"/>
              </a:lnSpc>
            </a:pPr>
            <a:endParaRPr lang="en-GB"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pPr lvl="1">
              <a:lnSpc>
                <a:spcPct val="125000"/>
              </a:lnSpc>
            </a:pPr>
            <a:endParaRPr lang="en-US" sz="1200" dirty="0">
              <a:solidFill>
                <a:schemeClr val="tx1">
                  <a:lumMod val="65000"/>
                  <a:lumOff val="35000"/>
                </a:schemeClr>
              </a:solidFill>
            </a:endParaRPr>
          </a:p>
          <a:p>
            <a:endParaRPr lang="en-US" dirty="0">
              <a:solidFill>
                <a:schemeClr val="tx1">
                  <a:lumMod val="65000"/>
                  <a:lumOff val="35000"/>
                </a:schemeClr>
              </a:solidFill>
            </a:endParaRPr>
          </a:p>
        </p:txBody>
      </p:sp>
    </p:spTree>
    <p:extLst>
      <p:ext uri="{BB962C8B-B14F-4D97-AF65-F5344CB8AC3E}">
        <p14:creationId xmlns:p14="http://schemas.microsoft.com/office/powerpoint/2010/main" val="271230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D1A2D-49C5-56AC-E2B9-C369FCCB7991}"/>
              </a:ext>
            </a:extLst>
          </p:cNvPr>
          <p:cNvSpPr>
            <a:spLocks noGrp="1"/>
          </p:cNvSpPr>
          <p:nvPr>
            <p:ph type="title"/>
          </p:nvPr>
        </p:nvSpPr>
        <p:spPr/>
        <p:txBody>
          <a:bodyPr/>
          <a:lstStyle/>
          <a:p>
            <a:r>
              <a:rPr lang="en-US" dirty="0">
                <a:solidFill>
                  <a:schemeClr val="tx1">
                    <a:lumMod val="65000"/>
                    <a:lumOff val="35000"/>
                  </a:schemeClr>
                </a:solidFill>
              </a:rPr>
              <a:t>Methods Questions</a:t>
            </a:r>
          </a:p>
        </p:txBody>
      </p:sp>
      <p:sp>
        <p:nvSpPr>
          <p:cNvPr id="3" name="Content Placeholder 2">
            <a:extLst>
              <a:ext uri="{FF2B5EF4-FFF2-40B4-BE49-F238E27FC236}">
                <a16:creationId xmlns:a16="http://schemas.microsoft.com/office/drawing/2014/main" id="{8237074D-CD1E-FB31-7760-8115B77A9B30}"/>
              </a:ext>
            </a:extLst>
          </p:cNvPr>
          <p:cNvSpPr>
            <a:spLocks noGrp="1"/>
          </p:cNvSpPr>
          <p:nvPr>
            <p:ph idx="1"/>
          </p:nvPr>
        </p:nvSpPr>
        <p:spPr/>
        <p:txBody>
          <a:bodyPr>
            <a:normAutofit/>
          </a:bodyPr>
          <a:lstStyle/>
          <a:p>
            <a:pPr>
              <a:lnSpc>
                <a:spcPct val="125000"/>
              </a:lnSpc>
            </a:pPr>
            <a:r>
              <a:rPr lang="en-US" sz="1700" dirty="0">
                <a:solidFill>
                  <a:schemeClr val="tx1">
                    <a:lumMod val="65000"/>
                    <a:lumOff val="35000"/>
                  </a:schemeClr>
                </a:solidFill>
              </a:rPr>
              <a:t>Like theme questions, methods questions have an element of pot-luck about them. Some students like methodology questions as they feel like a ‘safety net’ in the examination; they provide the most straightforward route to analysis, which you need to get marks in Criteria B.</a:t>
            </a:r>
          </a:p>
          <a:p>
            <a:pPr>
              <a:lnSpc>
                <a:spcPct val="125000"/>
              </a:lnSpc>
            </a:pPr>
            <a:r>
              <a:rPr lang="en-US" sz="1700" dirty="0">
                <a:solidFill>
                  <a:schemeClr val="tx1">
                    <a:lumMod val="65000"/>
                    <a:lumOff val="35000"/>
                  </a:schemeClr>
                </a:solidFill>
              </a:rPr>
              <a:t>While ‘methods’ questions are more straightforward, that doesn’t mean there isn’t room for critical thinking and evaluation. For example, a question about ‘symbolism’ appears simple enough, but you still should think carefully about the symbols you choose to present. The choices you make will determine how deeply you can discuss the literary works.</a:t>
            </a:r>
          </a:p>
          <a:p>
            <a:pPr>
              <a:lnSpc>
                <a:spcPct val="125000"/>
              </a:lnSpc>
            </a:pPr>
            <a:r>
              <a:rPr lang="en-US" sz="1700" dirty="0">
                <a:solidFill>
                  <a:schemeClr val="tx1">
                    <a:lumMod val="65000"/>
                    <a:lumOff val="35000"/>
                  </a:schemeClr>
                </a:solidFill>
              </a:rPr>
              <a:t>Sample Methods Questions:</a:t>
            </a:r>
          </a:p>
          <a:p>
            <a:pPr lvl="1">
              <a:lnSpc>
                <a:spcPct val="125000"/>
              </a:lnSpc>
            </a:pPr>
            <a:r>
              <a:rPr lang="en-GB" sz="1200" dirty="0">
                <a:solidFill>
                  <a:schemeClr val="tx1">
                    <a:lumMod val="65000"/>
                    <a:lumOff val="35000"/>
                  </a:schemeClr>
                </a:solidFill>
              </a:rPr>
              <a:t>With reference to two works you’ve studied, consider </a:t>
            </a:r>
            <a:r>
              <a:rPr lang="en-GB" sz="1200" b="1" dirty="0">
                <a:solidFill>
                  <a:schemeClr val="tx1">
                    <a:lumMod val="65000"/>
                    <a:lumOff val="35000"/>
                  </a:schemeClr>
                </a:solidFill>
              </a:rPr>
              <a:t>how</a:t>
            </a:r>
            <a:r>
              <a:rPr lang="en-GB" sz="1200" dirty="0">
                <a:solidFill>
                  <a:schemeClr val="tx1">
                    <a:lumMod val="65000"/>
                    <a:lumOff val="35000"/>
                  </a:schemeClr>
                </a:solidFill>
              </a:rPr>
              <a:t> </a:t>
            </a:r>
            <a:r>
              <a:rPr lang="en-GB" sz="1200" b="1" dirty="0">
                <a:solidFill>
                  <a:schemeClr val="tx1">
                    <a:lumMod val="65000"/>
                    <a:lumOff val="35000"/>
                  </a:schemeClr>
                </a:solidFill>
              </a:rPr>
              <a:t>point of view </a:t>
            </a:r>
            <a:r>
              <a:rPr lang="en-GB" sz="1200" dirty="0">
                <a:solidFill>
                  <a:schemeClr val="tx1">
                    <a:lumMod val="65000"/>
                    <a:lumOff val="35000"/>
                  </a:schemeClr>
                </a:solidFill>
              </a:rPr>
              <a:t>shapes our understanding of the story.</a:t>
            </a:r>
          </a:p>
          <a:p>
            <a:pPr lvl="1">
              <a:lnSpc>
                <a:spcPct val="125000"/>
              </a:lnSpc>
            </a:pPr>
            <a:r>
              <a:rPr lang="en-GB" sz="1200" dirty="0">
                <a:solidFill>
                  <a:schemeClr val="tx1">
                    <a:lumMod val="65000"/>
                    <a:lumOff val="35000"/>
                  </a:schemeClr>
                </a:solidFill>
              </a:rPr>
              <a:t>Discuss </a:t>
            </a:r>
            <a:r>
              <a:rPr lang="en-GB" sz="1200" b="1" dirty="0">
                <a:solidFill>
                  <a:schemeClr val="tx1">
                    <a:lumMod val="65000"/>
                    <a:lumOff val="35000"/>
                  </a:schemeClr>
                </a:solidFill>
              </a:rPr>
              <a:t>how</a:t>
            </a:r>
            <a:r>
              <a:rPr lang="en-GB" sz="1200" dirty="0">
                <a:solidFill>
                  <a:schemeClr val="tx1">
                    <a:lumMod val="65000"/>
                    <a:lumOff val="35000"/>
                  </a:schemeClr>
                </a:solidFill>
              </a:rPr>
              <a:t> formal </a:t>
            </a:r>
            <a:r>
              <a:rPr lang="en-GB" sz="1200" b="1" dirty="0">
                <a:solidFill>
                  <a:schemeClr val="tx1">
                    <a:lumMod val="65000"/>
                    <a:lumOff val="35000"/>
                  </a:schemeClr>
                </a:solidFill>
              </a:rPr>
              <a:t>characteristics of literary genres </a:t>
            </a:r>
            <a:r>
              <a:rPr lang="en-GB" sz="1200" dirty="0">
                <a:solidFill>
                  <a:schemeClr val="tx1">
                    <a:lumMod val="65000"/>
                    <a:lumOff val="35000"/>
                  </a:schemeClr>
                </a:solidFill>
              </a:rPr>
              <a:t>affect meaning in two literary works you’ve studied.</a:t>
            </a:r>
          </a:p>
          <a:p>
            <a:pPr lvl="1">
              <a:lnSpc>
                <a:spcPct val="125000"/>
              </a:lnSpc>
            </a:pPr>
            <a:r>
              <a:rPr lang="en-GB" sz="1200" b="1" dirty="0">
                <a:solidFill>
                  <a:schemeClr val="tx1">
                    <a:lumMod val="65000"/>
                    <a:lumOff val="35000"/>
                  </a:schemeClr>
                </a:solidFill>
              </a:rPr>
              <a:t>How</a:t>
            </a:r>
            <a:r>
              <a:rPr lang="en-GB" sz="1200" dirty="0">
                <a:solidFill>
                  <a:schemeClr val="tx1">
                    <a:lumMod val="65000"/>
                    <a:lumOff val="35000"/>
                  </a:schemeClr>
                </a:solidFill>
              </a:rPr>
              <a:t> do two writer’s you’ve studied </a:t>
            </a:r>
            <a:r>
              <a:rPr lang="en-GB" sz="1200" b="1" dirty="0">
                <a:solidFill>
                  <a:schemeClr val="tx1">
                    <a:lumMod val="65000"/>
                    <a:lumOff val="35000"/>
                  </a:schemeClr>
                </a:solidFill>
              </a:rPr>
              <a:t>use language </a:t>
            </a:r>
            <a:r>
              <a:rPr lang="en-GB" sz="1200" dirty="0">
                <a:solidFill>
                  <a:schemeClr val="tx1">
                    <a:lumMod val="65000"/>
                    <a:lumOff val="35000"/>
                  </a:schemeClr>
                </a:solidFill>
              </a:rPr>
              <a:t>to create intense or unforgettable moments?</a:t>
            </a:r>
          </a:p>
          <a:p>
            <a:pPr lvl="1">
              <a:lnSpc>
                <a:spcPct val="125000"/>
              </a:lnSpc>
            </a:pPr>
            <a:r>
              <a:rPr lang="en-GB" sz="1200" dirty="0">
                <a:solidFill>
                  <a:schemeClr val="tx1">
                    <a:lumMod val="65000"/>
                    <a:lumOff val="35000"/>
                  </a:schemeClr>
                </a:solidFill>
              </a:rPr>
              <a:t>Discuss the creation of </a:t>
            </a:r>
            <a:r>
              <a:rPr lang="en-GB" sz="1200" b="1" dirty="0">
                <a:solidFill>
                  <a:schemeClr val="tx1">
                    <a:lumMod val="65000"/>
                    <a:lumOff val="35000"/>
                  </a:schemeClr>
                </a:solidFill>
              </a:rPr>
              <a:t>setting</a:t>
            </a:r>
            <a:r>
              <a:rPr lang="en-GB" sz="1200" dirty="0">
                <a:solidFill>
                  <a:schemeClr val="tx1">
                    <a:lumMod val="65000"/>
                    <a:lumOff val="35000"/>
                  </a:schemeClr>
                </a:solidFill>
              </a:rPr>
              <a:t> and its role in creating a physical and/or emotional landscape in two works of literature you have studied.</a:t>
            </a:r>
            <a:endParaRPr lang="en-US" sz="1400" dirty="0">
              <a:solidFill>
                <a:schemeClr val="tx1">
                  <a:lumMod val="65000"/>
                  <a:lumOff val="35000"/>
                </a:schemeClr>
              </a:solidFill>
            </a:endParaRPr>
          </a:p>
        </p:txBody>
      </p:sp>
    </p:spTree>
    <p:extLst>
      <p:ext uri="{BB962C8B-B14F-4D97-AF65-F5344CB8AC3E}">
        <p14:creationId xmlns:p14="http://schemas.microsoft.com/office/powerpoint/2010/main" val="854563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7A4AC-D117-EB99-DFB3-7C642EC0D4DB}"/>
              </a:ext>
            </a:extLst>
          </p:cNvPr>
          <p:cNvSpPr>
            <a:spLocks noGrp="1"/>
          </p:cNvSpPr>
          <p:nvPr>
            <p:ph type="title"/>
          </p:nvPr>
        </p:nvSpPr>
        <p:spPr>
          <a:xfrm>
            <a:off x="612648" y="267433"/>
            <a:ext cx="6210183" cy="838991"/>
          </a:xfrm>
        </p:spPr>
        <p:txBody>
          <a:bodyPr vert="horz" lIns="91440" tIns="45720" rIns="91440" bIns="45720" rtlCol="0" anchor="b">
            <a:normAutofit/>
          </a:bodyPr>
          <a:lstStyle/>
          <a:p>
            <a:r>
              <a:rPr lang="en-US" b="1" kern="1200" dirty="0">
                <a:solidFill>
                  <a:schemeClr val="tx1">
                    <a:lumMod val="65000"/>
                    <a:lumOff val="35000"/>
                  </a:schemeClr>
                </a:solidFill>
                <a:latin typeface="+mj-lt"/>
                <a:ea typeface="+mj-ea"/>
                <a:cs typeface="+mj-cs"/>
              </a:rPr>
              <a:t>Mixed Category Questions</a:t>
            </a:r>
          </a:p>
        </p:txBody>
      </p:sp>
      <p:sp>
        <p:nvSpPr>
          <p:cNvPr id="3" name="Content Placeholder 2">
            <a:extLst>
              <a:ext uri="{FF2B5EF4-FFF2-40B4-BE49-F238E27FC236}">
                <a16:creationId xmlns:a16="http://schemas.microsoft.com/office/drawing/2014/main" id="{441F74CB-9653-BB7E-597D-A9894318B94B}"/>
              </a:ext>
            </a:extLst>
          </p:cNvPr>
          <p:cNvSpPr>
            <a:spLocks noGrp="1"/>
          </p:cNvSpPr>
          <p:nvPr>
            <p:ph sz="half" idx="1"/>
          </p:nvPr>
        </p:nvSpPr>
        <p:spPr>
          <a:xfrm>
            <a:off x="612648" y="1603717"/>
            <a:ext cx="5862396" cy="4986850"/>
          </a:xfrm>
        </p:spPr>
        <p:txBody>
          <a:bodyPr vert="horz" lIns="91440" tIns="45720" rIns="91440" bIns="45720" rtlCol="0">
            <a:normAutofit/>
          </a:bodyPr>
          <a:lstStyle/>
          <a:p>
            <a:pPr>
              <a:lnSpc>
                <a:spcPct val="125000"/>
              </a:lnSpc>
            </a:pPr>
            <a:r>
              <a:rPr lang="en-US" sz="1000" dirty="0">
                <a:solidFill>
                  <a:schemeClr val="tx1">
                    <a:lumMod val="65000"/>
                    <a:lumOff val="35000"/>
                  </a:schemeClr>
                </a:solidFill>
              </a:rPr>
              <a:t>Often, a single question will address more than one category. The words ‘and / or’ in the question are a signal that the question mixes categories. Here’s another look at the IB provided specimen paper:</a:t>
            </a:r>
          </a:p>
          <a:p>
            <a:pPr>
              <a:lnSpc>
                <a:spcPct val="125000"/>
              </a:lnSpc>
              <a:buFont typeface="+mj-lt"/>
              <a:buAutoNum type="arabicPeriod"/>
            </a:pPr>
            <a:r>
              <a:rPr lang="en-US" sz="1000" dirty="0">
                <a:solidFill>
                  <a:schemeClr val="tx1">
                    <a:lumMod val="65000"/>
                    <a:lumOff val="35000"/>
                  </a:schemeClr>
                </a:solidFill>
              </a:rPr>
              <a:t>Question 1 is a ‘theme’ question about intolerance. But the question also asks you to consider how the effects of intolerance are presented, encouraging you to write about methodologies too.</a:t>
            </a:r>
          </a:p>
          <a:p>
            <a:pPr>
              <a:lnSpc>
                <a:spcPct val="125000"/>
              </a:lnSpc>
              <a:buFont typeface="+mj-lt"/>
              <a:buAutoNum type="arabicPeriod"/>
            </a:pPr>
            <a:r>
              <a:rPr lang="en-US" sz="1000" dirty="0">
                <a:solidFill>
                  <a:schemeClr val="tx1">
                    <a:lumMod val="65000"/>
                    <a:lumOff val="35000"/>
                  </a:schemeClr>
                </a:solidFill>
              </a:rPr>
              <a:t>Question 2 is a ‘methodology’ question asking you to write about the methods writers use to create atmosphere. However, the question also asks you to consider ‘to what effect’, drawing attention to the importance of interpretation in this question as well.</a:t>
            </a:r>
          </a:p>
          <a:p>
            <a:pPr>
              <a:lnSpc>
                <a:spcPct val="125000"/>
              </a:lnSpc>
              <a:buFont typeface="+mj-lt"/>
              <a:buAutoNum type="arabicPeriod"/>
            </a:pPr>
            <a:r>
              <a:rPr lang="en-US" sz="1000" dirty="0">
                <a:solidFill>
                  <a:schemeClr val="tx1">
                    <a:lumMod val="65000"/>
                    <a:lumOff val="35000"/>
                  </a:schemeClr>
                </a:solidFill>
              </a:rPr>
              <a:t>Question 3 is an example of a truly mixed category question. The question is so broad you can decide to write about almost any aspect of your literary works. The question asks ‘how’ writers invite readers to identify with their writing, encouraging you to discuss writer’s methods. The word ‘why’ reminds you to consider writer’s purposes, making this a mixed ‘methods/composition’ question. But then things open up even more: do you want to write about ideas? You can make this a theme question. Do you want to focus on ‘characters’? The question gives you this option. Or if you prefer to explore your personal interpretation of literature, you can write about ‘situations’ the author presents and how you identify with these too. The words ‘and/or’ in the question means you can choose what to write about.</a:t>
            </a:r>
          </a:p>
          <a:p>
            <a:pPr>
              <a:lnSpc>
                <a:spcPct val="125000"/>
              </a:lnSpc>
              <a:buFont typeface="+mj-lt"/>
              <a:buAutoNum type="arabicPeriod"/>
            </a:pPr>
            <a:r>
              <a:rPr lang="en-US" sz="1000" dirty="0">
                <a:solidFill>
                  <a:schemeClr val="tx1">
                    <a:lumMod val="65000"/>
                    <a:lumOff val="35000"/>
                  </a:schemeClr>
                </a:solidFill>
              </a:rPr>
              <a:t>Question 4 is an interpretation question asking you to consider the idea of ‘not knowing’ in your works. However, the question also asks ‘how’ this idea is presented, pushing you towards writing about methods writers use as well. The words ‘to what effect’ remind you to interpret writers’ choices, not just identify them.</a:t>
            </a:r>
          </a:p>
          <a:p>
            <a:pPr marL="0" indent="0">
              <a:lnSpc>
                <a:spcPct val="110000"/>
              </a:lnSpc>
              <a:buNone/>
            </a:pPr>
            <a:endParaRPr lang="en-US" sz="900" dirty="0">
              <a:solidFill>
                <a:schemeClr val="tx1">
                  <a:lumMod val="65000"/>
                  <a:lumOff val="35000"/>
                </a:schemeClr>
              </a:solidFill>
            </a:endParaRPr>
          </a:p>
        </p:txBody>
      </p:sp>
      <p:pic>
        <p:nvPicPr>
          <p:cNvPr id="5" name="Content Placeholder 6" descr="A screenshot of a paper&#10;&#10;Description automatically generated">
            <a:extLst>
              <a:ext uri="{FF2B5EF4-FFF2-40B4-BE49-F238E27FC236}">
                <a16:creationId xmlns:a16="http://schemas.microsoft.com/office/drawing/2014/main" id="{82E23976-8592-D8D8-E59D-5DAB0AAF4E2E}"/>
              </a:ext>
            </a:extLst>
          </p:cNvPr>
          <p:cNvPicPr>
            <a:picLocks noGrp="1" noChangeAspect="1"/>
          </p:cNvPicPr>
          <p:nvPr>
            <p:ph sz="half" idx="2"/>
          </p:nvPr>
        </p:nvPicPr>
        <p:blipFill>
          <a:blip r:embed="rId2"/>
          <a:srcRect b="17705"/>
          <a:stretch>
            <a:fillRect/>
          </a:stretch>
        </p:blipFill>
        <p:spPr>
          <a:xfrm>
            <a:off x="6992769" y="1030957"/>
            <a:ext cx="4681506" cy="3361431"/>
          </a:xfrm>
          <a:prstGeom prst="rect">
            <a:avLst/>
          </a:prstGeom>
          <a:ln w="38100">
            <a:solidFill>
              <a:schemeClr val="tx2">
                <a:lumMod val="50000"/>
                <a:lumOff val="50000"/>
              </a:schemeClr>
            </a:solidFill>
          </a:ln>
        </p:spPr>
      </p:pic>
      <p:sp>
        <p:nvSpPr>
          <p:cNvPr id="6" name="TextBox 5">
            <a:extLst>
              <a:ext uri="{FF2B5EF4-FFF2-40B4-BE49-F238E27FC236}">
                <a16:creationId xmlns:a16="http://schemas.microsoft.com/office/drawing/2014/main" id="{8A43AF91-F085-465E-CB86-7A2D4A76FAD0}"/>
              </a:ext>
            </a:extLst>
          </p:cNvPr>
          <p:cNvSpPr txBox="1"/>
          <p:nvPr/>
        </p:nvSpPr>
        <p:spPr>
          <a:xfrm>
            <a:off x="7182615" y="4655697"/>
            <a:ext cx="4491660" cy="646331"/>
          </a:xfrm>
          <a:prstGeom prst="rect">
            <a:avLst/>
          </a:prstGeom>
          <a:noFill/>
        </p:spPr>
        <p:txBody>
          <a:bodyPr wrap="square" rtlCol="0">
            <a:spAutoFit/>
          </a:bodyPr>
          <a:lstStyle/>
          <a:p>
            <a:pPr algn="r"/>
            <a:r>
              <a:rPr lang="en-US" sz="1200" dirty="0">
                <a:solidFill>
                  <a:schemeClr val="tx1">
                    <a:lumMod val="65000"/>
                    <a:lumOff val="35000"/>
                  </a:schemeClr>
                </a:solidFill>
              </a:rPr>
              <a:t>Look out for the words ‘and’, ‘or’ and ‘and/or’ in the questions. These words alert you to what you must write about and what you can choose to include or exclude. </a:t>
            </a:r>
          </a:p>
        </p:txBody>
      </p:sp>
    </p:spTree>
    <p:extLst>
      <p:ext uri="{BB962C8B-B14F-4D97-AF65-F5344CB8AC3E}">
        <p14:creationId xmlns:p14="http://schemas.microsoft.com/office/powerpoint/2010/main" val="1437077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90865-F3A9-AE05-88BE-179D2B5388D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F61B5F3-91B2-9529-9B15-C6847A2FD717}"/>
              </a:ext>
            </a:extLst>
          </p:cNvPr>
          <p:cNvSpPr>
            <a:spLocks noGrp="1"/>
          </p:cNvSpPr>
          <p:nvPr>
            <p:ph type="title"/>
          </p:nvPr>
        </p:nvSpPr>
        <p:spPr>
          <a:xfrm>
            <a:off x="5015102" y="249303"/>
            <a:ext cx="6750337" cy="830344"/>
          </a:xfrm>
        </p:spPr>
        <p:txBody>
          <a:bodyPr>
            <a:normAutofit/>
          </a:bodyPr>
          <a:lstStyle/>
          <a:p>
            <a:pPr algn="ctr"/>
            <a:r>
              <a:rPr lang="en-US" sz="2800" dirty="0">
                <a:solidFill>
                  <a:schemeClr val="tx1">
                    <a:lumMod val="65000"/>
                    <a:lumOff val="35000"/>
                  </a:schemeClr>
                </a:solidFill>
              </a:rPr>
              <a:t>Activity</a:t>
            </a:r>
          </a:p>
        </p:txBody>
      </p:sp>
      <p:sp>
        <p:nvSpPr>
          <p:cNvPr id="3" name="Content Placeholder 2">
            <a:extLst>
              <a:ext uri="{FF2B5EF4-FFF2-40B4-BE49-F238E27FC236}">
                <a16:creationId xmlns:a16="http://schemas.microsoft.com/office/drawing/2014/main" id="{6228CD86-7480-8873-77B5-7EC3F76A509F}"/>
              </a:ext>
            </a:extLst>
          </p:cNvPr>
          <p:cNvSpPr>
            <a:spLocks noGrp="1"/>
          </p:cNvSpPr>
          <p:nvPr>
            <p:ph idx="1"/>
          </p:nvPr>
        </p:nvSpPr>
        <p:spPr>
          <a:xfrm>
            <a:off x="5117827" y="849086"/>
            <a:ext cx="6647612" cy="6008912"/>
          </a:xfrm>
        </p:spPr>
        <p:txBody>
          <a:bodyPr>
            <a:normAutofit fontScale="25000" lnSpcReduction="20000"/>
          </a:bodyPr>
          <a:lstStyle/>
          <a:p>
            <a:pPr marL="0" indent="0">
              <a:lnSpc>
                <a:spcPct val="145000"/>
              </a:lnSpc>
              <a:buNone/>
            </a:pPr>
            <a:r>
              <a:rPr lang="en-US" sz="5200" dirty="0">
                <a:solidFill>
                  <a:schemeClr val="tx1">
                    <a:lumMod val="65000"/>
                    <a:lumOff val="35000"/>
                  </a:schemeClr>
                </a:solidFill>
              </a:rPr>
              <a:t>Create a pentagon template like the one opposite. Here are 12 sample Paper 2 questions. Place the number of each question on your pentagon to reflect the kind of question you think it is. Consider the placement of ‘mixed category’ questions:</a:t>
            </a:r>
          </a:p>
          <a:p>
            <a:pPr marL="457200" indent="-457200">
              <a:lnSpc>
                <a:spcPct val="125000"/>
              </a:lnSpc>
              <a:buFont typeface="+mj-lt"/>
              <a:buAutoNum type="arabicPeriod"/>
            </a:pPr>
            <a:r>
              <a:rPr lang="en-US" sz="3600" dirty="0">
                <a:solidFill>
                  <a:schemeClr val="tx1">
                    <a:lumMod val="65000"/>
                    <a:lumOff val="35000"/>
                  </a:schemeClr>
                </a:solidFill>
              </a:rPr>
              <a:t>Referring to two works you have studied, discuss how the author has created a convincing ‘world’?</a:t>
            </a:r>
          </a:p>
          <a:p>
            <a:pPr marL="457200" indent="-457200">
              <a:lnSpc>
                <a:spcPct val="125000"/>
              </a:lnSpc>
              <a:buFont typeface="+mj-lt"/>
              <a:buAutoNum type="arabicPeriod"/>
            </a:pPr>
            <a:r>
              <a:rPr lang="en-US" sz="3600" dirty="0">
                <a:solidFill>
                  <a:schemeClr val="tx1">
                    <a:lumMod val="65000"/>
                    <a:lumOff val="35000"/>
                  </a:schemeClr>
                </a:solidFill>
              </a:rPr>
              <a:t>Some writers shine a light while others criticize explicitly. Compare and contrast these different approaches in two works of literature you’ve studied.</a:t>
            </a:r>
          </a:p>
          <a:p>
            <a:pPr marL="457200" indent="-457200">
              <a:lnSpc>
                <a:spcPct val="125000"/>
              </a:lnSpc>
              <a:buFont typeface="+mj-lt"/>
              <a:buAutoNum type="arabicPeriod"/>
            </a:pPr>
            <a:r>
              <a:rPr lang="en-US" sz="3600" dirty="0">
                <a:solidFill>
                  <a:schemeClr val="tx1">
                    <a:lumMod val="65000"/>
                    <a:lumOff val="35000"/>
                  </a:schemeClr>
                </a:solidFill>
              </a:rPr>
              <a:t>Compare and contrast the way people in two works of literature are trapped or confined in some way, and the reasons for this.</a:t>
            </a:r>
          </a:p>
          <a:p>
            <a:pPr marL="457200" indent="-457200">
              <a:lnSpc>
                <a:spcPct val="125000"/>
              </a:lnSpc>
              <a:buFont typeface="+mj-lt"/>
              <a:buAutoNum type="arabicPeriod"/>
            </a:pPr>
            <a:r>
              <a:rPr lang="en-US" sz="3600" dirty="0">
                <a:solidFill>
                  <a:schemeClr val="tx1">
                    <a:lumMod val="65000"/>
                    <a:lumOff val="35000"/>
                  </a:schemeClr>
                </a:solidFill>
              </a:rPr>
              <a:t>With regard to two works of literature you have studied, explore the representation of poverty.</a:t>
            </a:r>
          </a:p>
          <a:p>
            <a:pPr marL="457200" indent="-457200">
              <a:lnSpc>
                <a:spcPct val="125000"/>
              </a:lnSpc>
              <a:buFont typeface="+mj-lt"/>
              <a:buAutoNum type="arabicPeriod"/>
            </a:pPr>
            <a:r>
              <a:rPr lang="en-US" sz="3600" dirty="0">
                <a:solidFill>
                  <a:schemeClr val="tx1">
                    <a:lumMod val="65000"/>
                    <a:lumOff val="35000"/>
                  </a:schemeClr>
                </a:solidFill>
              </a:rPr>
              <a:t>Writers can present their ideas in unusual or thought-provoking ways. How, and to what effect, has this been shown in two works you have studied?</a:t>
            </a:r>
          </a:p>
          <a:p>
            <a:pPr marL="457200" indent="-457200">
              <a:lnSpc>
                <a:spcPct val="125000"/>
              </a:lnSpc>
              <a:buFont typeface="+mj-lt"/>
              <a:buAutoNum type="arabicPeriod"/>
            </a:pPr>
            <a:r>
              <a:rPr lang="en-US" sz="3600" dirty="0">
                <a:solidFill>
                  <a:schemeClr val="tx1">
                    <a:lumMod val="65000"/>
                    <a:lumOff val="35000"/>
                  </a:schemeClr>
                </a:solidFill>
              </a:rPr>
              <a:t>Whether implicitly or explicitly, literary works communicate cultural values to the reader. How have cultural values been conveyed in two works you have studied, and to what effect?</a:t>
            </a:r>
          </a:p>
          <a:p>
            <a:pPr marL="457200" indent="-457200">
              <a:lnSpc>
                <a:spcPct val="125000"/>
              </a:lnSpc>
              <a:buFont typeface="+mj-lt"/>
              <a:buAutoNum type="arabicPeriod"/>
            </a:pPr>
            <a:r>
              <a:rPr lang="en-US" sz="3600" dirty="0">
                <a:solidFill>
                  <a:schemeClr val="tx1">
                    <a:lumMod val="65000"/>
                    <a:lumOff val="35000"/>
                  </a:schemeClr>
                </a:solidFill>
              </a:rPr>
              <a:t>Explain how the works you have studied present characters who are complex and multi-faceted.</a:t>
            </a:r>
          </a:p>
          <a:p>
            <a:pPr marL="457200" indent="-457200">
              <a:lnSpc>
                <a:spcPct val="125000"/>
              </a:lnSpc>
              <a:buFont typeface="+mj-lt"/>
              <a:buAutoNum type="arabicPeriod"/>
            </a:pPr>
            <a:r>
              <a:rPr lang="en-US" sz="3600" dirty="0">
                <a:solidFill>
                  <a:schemeClr val="tx1">
                    <a:lumMod val="65000"/>
                    <a:lumOff val="35000"/>
                  </a:schemeClr>
                </a:solidFill>
              </a:rPr>
              <a:t>To what extent do male and female characters accurately reflect the role of men and women in society in two literary works you have studied?</a:t>
            </a:r>
          </a:p>
          <a:p>
            <a:pPr marL="457200" indent="-457200">
              <a:lnSpc>
                <a:spcPct val="125000"/>
              </a:lnSpc>
              <a:buFont typeface="+mj-lt"/>
              <a:buAutoNum type="arabicPeriod"/>
            </a:pPr>
            <a:r>
              <a:rPr lang="en-US" sz="3600" dirty="0">
                <a:solidFill>
                  <a:schemeClr val="tx1">
                    <a:lumMod val="65000"/>
                    <a:lumOff val="35000"/>
                  </a:schemeClr>
                </a:solidFill>
              </a:rPr>
              <a:t>How, and for what purposes, do writers of two works portray the societies they are writing about?</a:t>
            </a:r>
          </a:p>
          <a:p>
            <a:pPr marL="457200" indent="-457200">
              <a:lnSpc>
                <a:spcPct val="125000"/>
              </a:lnSpc>
              <a:buFont typeface="+mj-lt"/>
              <a:buAutoNum type="arabicPeriod"/>
            </a:pPr>
            <a:r>
              <a:rPr lang="en-US" sz="3600" dirty="0">
                <a:solidFill>
                  <a:schemeClr val="tx1">
                    <a:lumMod val="65000"/>
                    <a:lumOff val="35000"/>
                  </a:schemeClr>
                </a:solidFill>
              </a:rPr>
              <a:t>Authors sometimes change the order of events in literary works while sometimes events play out in chronological sequence. Discuss how and why authors change the order of events in two literary works, and the effects created by these choices.</a:t>
            </a:r>
          </a:p>
          <a:p>
            <a:pPr marL="457200" indent="-457200">
              <a:lnSpc>
                <a:spcPct val="125000"/>
              </a:lnSpc>
              <a:buFont typeface="+mj-lt"/>
              <a:buAutoNum type="arabicPeriod"/>
            </a:pPr>
            <a:r>
              <a:rPr lang="en-US" sz="3600" dirty="0">
                <a:solidFill>
                  <a:schemeClr val="tx1">
                    <a:lumMod val="65000"/>
                    <a:lumOff val="35000"/>
                  </a:schemeClr>
                </a:solidFill>
              </a:rPr>
              <a:t>Writers choose words, phrases, and names of people and places to suggest further meanings to the reader. With reference to two works you have studied, discuss how such words and their associations further your understanding of the works.</a:t>
            </a:r>
          </a:p>
          <a:p>
            <a:pPr marL="457200" indent="-457200">
              <a:lnSpc>
                <a:spcPct val="125000"/>
              </a:lnSpc>
              <a:buFont typeface="+mj-lt"/>
              <a:buAutoNum type="arabicPeriod"/>
            </a:pPr>
            <a:r>
              <a:rPr lang="en-US" sz="3600" dirty="0">
                <a:solidFill>
                  <a:schemeClr val="tx1">
                    <a:lumMod val="65000"/>
                    <a:lumOff val="35000"/>
                  </a:schemeClr>
                </a:solidFill>
              </a:rPr>
              <a:t>Discuss how two of the works you have studied present concepts of good and bad, not as absolutes, but as a matter of individual perception.</a:t>
            </a:r>
          </a:p>
          <a:p>
            <a:pPr marL="457200" indent="-457200">
              <a:lnSpc>
                <a:spcPct val="125000"/>
              </a:lnSpc>
              <a:buFont typeface="+mj-lt"/>
              <a:buAutoNum type="arabicPeriod"/>
            </a:pPr>
            <a:endParaRPr lang="en-US" sz="2000" dirty="0">
              <a:solidFill>
                <a:schemeClr val="tx1">
                  <a:lumMod val="65000"/>
                  <a:lumOff val="35000"/>
                </a:schemeClr>
              </a:solidFill>
            </a:endParaRPr>
          </a:p>
          <a:p>
            <a:pPr marL="0" indent="0">
              <a:lnSpc>
                <a:spcPct val="125000"/>
              </a:lnSpc>
              <a:buNone/>
            </a:pPr>
            <a:endParaRPr lang="en-US" sz="2000" dirty="0">
              <a:solidFill>
                <a:schemeClr val="tx1">
                  <a:lumMod val="65000"/>
                  <a:lumOff val="35000"/>
                </a:schemeClr>
              </a:solidFill>
            </a:endParaRPr>
          </a:p>
        </p:txBody>
      </p:sp>
      <p:sp>
        <p:nvSpPr>
          <p:cNvPr id="2" name="Regular Pentagon 1">
            <a:extLst>
              <a:ext uri="{FF2B5EF4-FFF2-40B4-BE49-F238E27FC236}">
                <a16:creationId xmlns:a16="http://schemas.microsoft.com/office/drawing/2014/main" id="{0A85973B-6E61-4399-15AB-DE9889B7922F}"/>
              </a:ext>
            </a:extLst>
          </p:cNvPr>
          <p:cNvSpPr/>
          <p:nvPr/>
        </p:nvSpPr>
        <p:spPr>
          <a:xfrm rot="20731349">
            <a:off x="1134273" y="1654712"/>
            <a:ext cx="3046131" cy="3327647"/>
          </a:xfrm>
          <a:prstGeom prst="pentagon">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D530B18-EB54-C709-BA15-D99917B7D5C4}"/>
              </a:ext>
            </a:extLst>
          </p:cNvPr>
          <p:cNvSpPr txBox="1"/>
          <p:nvPr/>
        </p:nvSpPr>
        <p:spPr>
          <a:xfrm rot="20488192">
            <a:off x="1536074" y="1179519"/>
            <a:ext cx="1084616" cy="369332"/>
          </a:xfrm>
          <a:prstGeom prst="rect">
            <a:avLst/>
          </a:prstGeom>
          <a:noFill/>
        </p:spPr>
        <p:txBody>
          <a:bodyPr wrap="square" rtlCol="0">
            <a:spAutoFit/>
          </a:bodyPr>
          <a:lstStyle/>
          <a:p>
            <a:r>
              <a:rPr lang="en-US" dirty="0"/>
              <a:t>Theme</a:t>
            </a:r>
          </a:p>
        </p:txBody>
      </p:sp>
      <p:sp>
        <p:nvSpPr>
          <p:cNvPr id="7" name="TextBox 6">
            <a:extLst>
              <a:ext uri="{FF2B5EF4-FFF2-40B4-BE49-F238E27FC236}">
                <a16:creationId xmlns:a16="http://schemas.microsoft.com/office/drawing/2014/main" id="{7E72E65F-DC24-E53C-45DA-19676A5473DC}"/>
              </a:ext>
            </a:extLst>
          </p:cNvPr>
          <p:cNvSpPr txBox="1"/>
          <p:nvPr/>
        </p:nvSpPr>
        <p:spPr>
          <a:xfrm rot="2670411">
            <a:off x="3249725" y="2089563"/>
            <a:ext cx="1645621" cy="369332"/>
          </a:xfrm>
          <a:prstGeom prst="rect">
            <a:avLst/>
          </a:prstGeom>
          <a:noFill/>
        </p:spPr>
        <p:txBody>
          <a:bodyPr wrap="square" rtlCol="0">
            <a:spAutoFit/>
          </a:bodyPr>
          <a:lstStyle/>
          <a:p>
            <a:r>
              <a:rPr lang="en-US" dirty="0"/>
              <a:t>Methodology</a:t>
            </a:r>
          </a:p>
        </p:txBody>
      </p:sp>
      <p:sp>
        <p:nvSpPr>
          <p:cNvPr id="8" name="TextBox 7">
            <a:extLst>
              <a:ext uri="{FF2B5EF4-FFF2-40B4-BE49-F238E27FC236}">
                <a16:creationId xmlns:a16="http://schemas.microsoft.com/office/drawing/2014/main" id="{D8E0FA9F-8C0B-2AC7-4E6B-30F0E5FE3EC8}"/>
              </a:ext>
            </a:extLst>
          </p:cNvPr>
          <p:cNvSpPr txBox="1"/>
          <p:nvPr/>
        </p:nvSpPr>
        <p:spPr>
          <a:xfrm rot="19174926">
            <a:off x="3145841" y="4848957"/>
            <a:ext cx="1827008" cy="369332"/>
          </a:xfrm>
          <a:prstGeom prst="rect">
            <a:avLst/>
          </a:prstGeom>
          <a:noFill/>
        </p:spPr>
        <p:txBody>
          <a:bodyPr wrap="square" rtlCol="0">
            <a:spAutoFit/>
          </a:bodyPr>
          <a:lstStyle/>
          <a:p>
            <a:r>
              <a:rPr lang="en-US" dirty="0"/>
              <a:t>Composition</a:t>
            </a:r>
          </a:p>
        </p:txBody>
      </p:sp>
      <p:sp>
        <p:nvSpPr>
          <p:cNvPr id="9" name="TextBox 8">
            <a:extLst>
              <a:ext uri="{FF2B5EF4-FFF2-40B4-BE49-F238E27FC236}">
                <a16:creationId xmlns:a16="http://schemas.microsoft.com/office/drawing/2014/main" id="{44A6590C-C2EA-F529-5B93-F147F0893565}"/>
              </a:ext>
            </a:extLst>
          </p:cNvPr>
          <p:cNvSpPr txBox="1"/>
          <p:nvPr/>
        </p:nvSpPr>
        <p:spPr>
          <a:xfrm rot="1586876">
            <a:off x="1079372" y="5192696"/>
            <a:ext cx="1330141" cy="369332"/>
          </a:xfrm>
          <a:prstGeom prst="rect">
            <a:avLst/>
          </a:prstGeom>
          <a:noFill/>
        </p:spPr>
        <p:txBody>
          <a:bodyPr wrap="square" rtlCol="0">
            <a:spAutoFit/>
          </a:bodyPr>
          <a:lstStyle/>
          <a:p>
            <a:r>
              <a:rPr lang="en-US" dirty="0"/>
              <a:t>Character</a:t>
            </a:r>
          </a:p>
        </p:txBody>
      </p:sp>
      <p:sp>
        <p:nvSpPr>
          <p:cNvPr id="10" name="TextBox 9">
            <a:extLst>
              <a:ext uri="{FF2B5EF4-FFF2-40B4-BE49-F238E27FC236}">
                <a16:creationId xmlns:a16="http://schemas.microsoft.com/office/drawing/2014/main" id="{6745E52E-F459-3B23-86DB-36D3CFADCA5B}"/>
              </a:ext>
            </a:extLst>
          </p:cNvPr>
          <p:cNvSpPr txBox="1"/>
          <p:nvPr/>
        </p:nvSpPr>
        <p:spPr>
          <a:xfrm rot="16774302">
            <a:off x="-50642" y="3080064"/>
            <a:ext cx="1807773" cy="369332"/>
          </a:xfrm>
          <a:prstGeom prst="rect">
            <a:avLst/>
          </a:prstGeom>
          <a:noFill/>
        </p:spPr>
        <p:txBody>
          <a:bodyPr wrap="square" rtlCol="0">
            <a:spAutoFit/>
          </a:bodyPr>
          <a:lstStyle/>
          <a:p>
            <a:r>
              <a:rPr lang="en-US" dirty="0"/>
              <a:t>Interpretation</a:t>
            </a:r>
          </a:p>
        </p:txBody>
      </p:sp>
    </p:spTree>
    <p:extLst>
      <p:ext uri="{BB962C8B-B14F-4D97-AF65-F5344CB8AC3E}">
        <p14:creationId xmlns:p14="http://schemas.microsoft.com/office/powerpoint/2010/main" val="1314167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2AEF84-4ACE-C75A-74B6-5854DD600634}"/>
              </a:ext>
            </a:extLst>
          </p:cNvPr>
          <p:cNvPicPr>
            <a:picLocks noChangeAspect="1"/>
          </p:cNvPicPr>
          <p:nvPr/>
        </p:nvPicPr>
        <p:blipFill>
          <a:blip r:embed="rId2"/>
          <a:srcRect l="779" r="779"/>
          <a:stretch/>
        </p:blipFill>
        <p:spPr>
          <a:xfrm>
            <a:off x="-1" y="-2"/>
            <a:ext cx="5410198" cy="6858002"/>
          </a:xfrm>
          <a:prstGeom prst="rect">
            <a:avLst/>
          </a:prstGeom>
        </p:spPr>
      </p:pic>
      <p:sp>
        <p:nvSpPr>
          <p:cNvPr id="2" name="Title 1">
            <a:extLst>
              <a:ext uri="{FF2B5EF4-FFF2-40B4-BE49-F238E27FC236}">
                <a16:creationId xmlns:a16="http://schemas.microsoft.com/office/drawing/2014/main" id="{E3F5BC0D-7639-D1A2-A19D-68FB1AB384AE}"/>
              </a:ext>
            </a:extLst>
          </p:cNvPr>
          <p:cNvSpPr>
            <a:spLocks noGrp="1"/>
          </p:cNvSpPr>
          <p:nvPr>
            <p:ph type="title"/>
          </p:nvPr>
        </p:nvSpPr>
        <p:spPr>
          <a:xfrm>
            <a:off x="6096000" y="88126"/>
            <a:ext cx="5464968" cy="1559301"/>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1CCEBA73-A54C-FCA2-F6D8-B8A5FBC26D23}"/>
              </a:ext>
            </a:extLst>
          </p:cNvPr>
          <p:cNvSpPr txBox="1"/>
          <p:nvPr/>
        </p:nvSpPr>
        <p:spPr>
          <a:xfrm>
            <a:off x="9209534" y="6395893"/>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DCE8C483-347C-4EC3-2E5C-5C6BD061454B}"/>
              </a:ext>
            </a:extLst>
          </p:cNvPr>
          <p:cNvSpPr/>
          <p:nvPr/>
        </p:nvSpPr>
        <p:spPr>
          <a:xfrm>
            <a:off x="5720520" y="1632527"/>
            <a:ext cx="6161156" cy="4221776"/>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lumMod val="65000"/>
                    <a:lumOff val="35000"/>
                  </a:schemeClr>
                </a:solidFill>
              </a:rPr>
              <a:t>The most successful student responses directly addressed the chosen prompt, offering original insights and a clear enthusiasm for sharing interpretation of the works in relation to their argument developed around the chosen question.</a:t>
            </a:r>
          </a:p>
          <a:p>
            <a:endParaRPr lang="en-US" dirty="0">
              <a:solidFill>
                <a:schemeClr val="tx1">
                  <a:lumMod val="65000"/>
                  <a:lumOff val="35000"/>
                </a:schemeClr>
              </a:solidFill>
            </a:endParaRPr>
          </a:p>
          <a:p>
            <a:r>
              <a:rPr lang="en-US" dirty="0">
                <a:solidFill>
                  <a:schemeClr val="tx1">
                    <a:lumMod val="65000"/>
                    <a:lumOff val="35000"/>
                  </a:schemeClr>
                </a:solidFill>
              </a:rPr>
              <a:t>Examiners observed an issue with some students who do not fully address their chosen question and instead attempt to respond with a ‘prepackaged’ answer – this led to a lack of focus on the specific demands of the question at hand and weaker critical analysis of the works in relation to the question.</a:t>
            </a:r>
          </a:p>
        </p:txBody>
      </p:sp>
    </p:spTree>
    <p:extLst>
      <p:ext uri="{BB962C8B-B14F-4D97-AF65-F5344CB8AC3E}">
        <p14:creationId xmlns:p14="http://schemas.microsoft.com/office/powerpoint/2010/main" val="2553258258"/>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docProps/app.xml><?xml version="1.0" encoding="utf-8"?>
<Properties xmlns="http://schemas.openxmlformats.org/officeDocument/2006/extended-properties" xmlns:vt="http://schemas.openxmlformats.org/officeDocument/2006/docPropsVTypes">
  <TotalTime>43</TotalTime>
  <Words>2355</Words>
  <Application>Microsoft Macintosh PowerPoint</Application>
  <PresentationFormat>Widescreen</PresentationFormat>
  <Paragraphs>88</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__Inter_36bd41</vt:lpstr>
      <vt:lpstr>Arial</vt:lpstr>
      <vt:lpstr>Calibri</vt:lpstr>
      <vt:lpstr>Neue Haas Grotesk Text Pro</vt:lpstr>
      <vt:lpstr>VanillaVTI</vt:lpstr>
      <vt:lpstr>Paper 2: Compare and Contrast</vt:lpstr>
      <vt:lpstr>Paper 2 Brief</vt:lpstr>
      <vt:lpstr>Question Types</vt:lpstr>
      <vt:lpstr>Theme Questions</vt:lpstr>
      <vt:lpstr>Character Questions</vt:lpstr>
      <vt:lpstr>Composition Questions</vt:lpstr>
      <vt:lpstr>Interpretation Questions</vt:lpstr>
      <vt:lpstr>Methods Questions</vt:lpstr>
      <vt:lpstr>Mixed Category Questions</vt:lpstr>
      <vt:lpstr>Activity</vt:lpstr>
      <vt:lpstr>What your examiners say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1</cp:revision>
  <dcterms:created xsi:type="dcterms:W3CDTF">2025-12-05T23:51:08Z</dcterms:created>
  <dcterms:modified xsi:type="dcterms:W3CDTF">2025-12-06T00:34:42Z</dcterms:modified>
</cp:coreProperties>
</file>