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p:restoredTop sz="94678"/>
  </p:normalViewPr>
  <p:slideViewPr>
    <p:cSldViewPr snapToGrid="0">
      <p:cViewPr varScale="1">
        <p:scale>
          <a:sx n="109" d="100"/>
          <a:sy n="109" d="100"/>
        </p:scale>
        <p:origin x="7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04C3F-24FB-374D-ACB4-DC7DE433864A}" type="datetimeFigureOut">
              <a:rPr lang="en-US" smtClean="0"/>
              <a:t>12/8/25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54A80-ED9E-0849-9A99-BAFAB95F6400}" type="slidenum">
              <a:rPr lang="en-US" smtClean="0"/>
              <a:t>‹#›</a:t>
            </a:fld>
            <a:endParaRPr lang="en-US"/>
          </a:p>
        </p:txBody>
      </p:sp>
    </p:spTree>
    <p:extLst>
      <p:ext uri="{BB962C8B-B14F-4D97-AF65-F5344CB8AC3E}">
        <p14:creationId xmlns:p14="http://schemas.microsoft.com/office/powerpoint/2010/main" val="3264907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Purposes of travel: search for the self; return to one’s roots; curiosity about others; education and information; religious/spiritual reasons; to seek ‘awe’; escapism; search for wealth/monetization</a:t>
            </a:r>
          </a:p>
        </p:txBody>
      </p:sp>
      <p:sp>
        <p:nvSpPr>
          <p:cNvPr id="4" name="Slide Number Placeholder 3"/>
          <p:cNvSpPr>
            <a:spLocks noGrp="1"/>
          </p:cNvSpPr>
          <p:nvPr>
            <p:ph type="sldNum" sz="quarter" idx="5"/>
          </p:nvPr>
        </p:nvSpPr>
        <p:spPr/>
        <p:txBody>
          <a:bodyPr/>
          <a:lstStyle/>
          <a:p>
            <a:fld id="{2A854A80-ED9E-0849-9A99-BAFAB95F6400}" type="slidenum">
              <a:rPr lang="en-US" smtClean="0"/>
              <a:t>9</a:t>
            </a:fld>
            <a:endParaRPr lang="en-US"/>
          </a:p>
        </p:txBody>
      </p:sp>
    </p:spTree>
    <p:extLst>
      <p:ext uri="{BB962C8B-B14F-4D97-AF65-F5344CB8AC3E}">
        <p14:creationId xmlns:p14="http://schemas.microsoft.com/office/powerpoint/2010/main" val="2043067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12/7/25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580106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12/7/25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87125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12/7/25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72432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12/7/25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90125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12/7/25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73450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12/7/25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02875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12/7/25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605447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12/7/25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0292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12/7/25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937166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12/7/25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48284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12/7/25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21600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12/7/25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7162704"/>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CB65D0-496F-4797-A015-C85839E35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ssorted things on a floor">
            <a:extLst>
              <a:ext uri="{FF2B5EF4-FFF2-40B4-BE49-F238E27FC236}">
                <a16:creationId xmlns:a16="http://schemas.microsoft.com/office/drawing/2014/main" id="{16A662B7-8A56-C6D9-A1D5-932A5EF9F1F7}"/>
              </a:ext>
            </a:extLst>
          </p:cNvPr>
          <p:cNvPicPr>
            <a:picLocks noChangeAspect="1"/>
          </p:cNvPicPr>
          <p:nvPr/>
        </p:nvPicPr>
        <p:blipFill>
          <a:blip r:embed="rId2"/>
          <a:srcRect t="11600" b="4130"/>
          <a:stretch>
            <a:fillRect/>
          </a:stretch>
        </p:blipFill>
        <p:spPr>
          <a:xfrm>
            <a:off x="1" y="10"/>
            <a:ext cx="12192000" cy="6857989"/>
          </a:xfrm>
          <a:prstGeom prst="rect">
            <a:avLst/>
          </a:prstGeom>
        </p:spPr>
      </p:pic>
      <p:sp>
        <p:nvSpPr>
          <p:cNvPr id="11" name="Rectangle 10">
            <a:extLst>
              <a:ext uri="{FF2B5EF4-FFF2-40B4-BE49-F238E27FC236}">
                <a16:creationId xmlns:a16="http://schemas.microsoft.com/office/drawing/2014/main" id="{95D2C779-8883-4E5F-A170-0F464918C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2AB807-249F-7C9E-859C-6ADE7636B6F2}"/>
              </a:ext>
            </a:extLst>
          </p:cNvPr>
          <p:cNvSpPr>
            <a:spLocks noGrp="1"/>
          </p:cNvSpPr>
          <p:nvPr>
            <p:ph type="ctrTitle"/>
          </p:nvPr>
        </p:nvSpPr>
        <p:spPr>
          <a:xfrm>
            <a:off x="1833541" y="990599"/>
            <a:ext cx="5619054" cy="4849091"/>
          </a:xfrm>
        </p:spPr>
        <p:txBody>
          <a:bodyPr anchor="ctr">
            <a:normAutofit/>
          </a:bodyPr>
          <a:lstStyle/>
          <a:p>
            <a:pPr algn="r"/>
            <a:r>
              <a:rPr lang="en-US" dirty="0">
                <a:solidFill>
                  <a:srgbClr val="FFFFFF"/>
                </a:solidFill>
              </a:rPr>
              <a:t>Our Urge to Explore</a:t>
            </a:r>
          </a:p>
        </p:txBody>
      </p:sp>
      <p:sp>
        <p:nvSpPr>
          <p:cNvPr id="3" name="Subtitle 2">
            <a:extLst>
              <a:ext uri="{FF2B5EF4-FFF2-40B4-BE49-F238E27FC236}">
                <a16:creationId xmlns:a16="http://schemas.microsoft.com/office/drawing/2014/main" id="{5DC274A3-FE62-BFAC-0A58-9CCFD3E46ED4}"/>
              </a:ext>
            </a:extLst>
          </p:cNvPr>
          <p:cNvSpPr>
            <a:spLocks noGrp="1"/>
          </p:cNvSpPr>
          <p:nvPr>
            <p:ph type="subTitle" idx="1"/>
          </p:nvPr>
        </p:nvSpPr>
        <p:spPr>
          <a:xfrm>
            <a:off x="8712865" y="1447799"/>
            <a:ext cx="2368905" cy="4076699"/>
          </a:xfrm>
        </p:spPr>
        <p:txBody>
          <a:bodyPr anchor="ctr">
            <a:normAutofit/>
          </a:bodyPr>
          <a:lstStyle/>
          <a:p>
            <a:r>
              <a:rPr lang="en-US" dirty="0">
                <a:solidFill>
                  <a:srgbClr val="FFFFFF"/>
                </a:solidFill>
              </a:rPr>
              <a:t>Purposes and Forms of Travel Documentation</a:t>
            </a:r>
          </a:p>
        </p:txBody>
      </p:sp>
      <p:cxnSp>
        <p:nvCxnSpPr>
          <p:cNvPr id="13" name="Straight Connector 12">
            <a:extLst>
              <a:ext uri="{FF2B5EF4-FFF2-40B4-BE49-F238E27FC236}">
                <a16:creationId xmlns:a16="http://schemas.microsoft.com/office/drawing/2014/main" id="{BD96A694-258D-4418-A83C-B9BA72FD44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14520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0DE8E4-B2A6-2CA9-F035-DFBD78F585CE}"/>
              </a:ext>
            </a:extLst>
          </p:cNvPr>
          <p:cNvSpPr>
            <a:spLocks noGrp="1"/>
          </p:cNvSpPr>
          <p:nvPr>
            <p:ph type="title"/>
          </p:nvPr>
        </p:nvSpPr>
        <p:spPr>
          <a:xfrm>
            <a:off x="700088" y="909637"/>
            <a:ext cx="6400800" cy="1307592"/>
          </a:xfrm>
        </p:spPr>
        <p:txBody>
          <a:bodyPr>
            <a:normAutofit/>
          </a:bodyPr>
          <a:lstStyle/>
          <a:p>
            <a:pPr algn="ctr"/>
            <a:r>
              <a:rPr lang="en-US" dirty="0">
                <a:solidFill>
                  <a:schemeClr val="tx1">
                    <a:lumMod val="85000"/>
                    <a:lumOff val="15000"/>
                  </a:schemeClr>
                </a:solidFill>
              </a:rPr>
              <a:t>Early </a:t>
            </a:r>
            <a:r>
              <a:rPr lang="en-US" dirty="0" err="1">
                <a:solidFill>
                  <a:schemeClr val="tx1">
                    <a:lumMod val="85000"/>
                    <a:lumOff val="15000"/>
                  </a:schemeClr>
                </a:solidFill>
              </a:rPr>
              <a:t>Travellers</a:t>
            </a:r>
            <a:endParaRPr lang="en-US"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8E813B4C-6731-0B72-5252-A79AB0E20B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D408B51-115D-B5CE-9576-06D0E30AD58B}"/>
              </a:ext>
            </a:extLst>
          </p:cNvPr>
          <p:cNvSpPr>
            <a:spLocks noGrp="1"/>
          </p:cNvSpPr>
          <p:nvPr>
            <p:ph idx="1"/>
          </p:nvPr>
        </p:nvSpPr>
        <p:spPr>
          <a:xfrm>
            <a:off x="700088" y="1738942"/>
            <a:ext cx="6585836" cy="3578638"/>
          </a:xfrm>
        </p:spPr>
        <p:txBody>
          <a:bodyPr>
            <a:normAutofit/>
          </a:bodyPr>
          <a:lstStyle/>
          <a:p>
            <a:pPr marL="0" indent="0">
              <a:buNone/>
            </a:pPr>
            <a:r>
              <a:rPr lang="en-GB" dirty="0">
                <a:solidFill>
                  <a:schemeClr val="tx1">
                    <a:lumMod val="65000"/>
                    <a:lumOff val="35000"/>
                  </a:schemeClr>
                </a:solidFill>
              </a:rPr>
              <a:t>Travel narratives have existed for millennia, evolving alongside human mobility and cultural exchange. In antiquity, early examples include Herodotus’s Histories and accounts of pilgrimages, which blended observation with myth and moral reflection. Herodotus wrote his </a:t>
            </a:r>
            <a:r>
              <a:rPr lang="en-GB" i="1" dirty="0">
                <a:solidFill>
                  <a:schemeClr val="tx1">
                    <a:lumMod val="65000"/>
                    <a:lumOff val="35000"/>
                  </a:schemeClr>
                </a:solidFill>
              </a:rPr>
              <a:t>Histories</a:t>
            </a:r>
            <a:r>
              <a:rPr lang="en-GB" dirty="0">
                <a:solidFill>
                  <a:schemeClr val="tx1">
                    <a:lumMod val="65000"/>
                    <a:lumOff val="35000"/>
                  </a:schemeClr>
                </a:solidFill>
              </a:rPr>
              <a:t> around 430-420 BCE</a:t>
            </a:r>
            <a:r>
              <a:rPr lang="en-GB" b="1" dirty="0">
                <a:solidFill>
                  <a:schemeClr val="tx1">
                    <a:lumMod val="65000"/>
                    <a:lumOff val="35000"/>
                  </a:schemeClr>
                </a:solidFill>
              </a:rPr>
              <a:t>,</a:t>
            </a:r>
            <a:r>
              <a:rPr lang="en-GB" dirty="0">
                <a:solidFill>
                  <a:schemeClr val="tx1">
                    <a:lumMod val="65000"/>
                    <a:lumOff val="35000"/>
                  </a:schemeClr>
                </a:solidFill>
              </a:rPr>
              <a:t> during the Classical period of Ancient Greece. It’s considered one of the earliest travel narratives because Herodotus collected stories from his extensive journeys across the Mediterranean, Egypt, and parts of Asia.</a:t>
            </a:r>
          </a:p>
          <a:p>
            <a:endParaRPr lang="en-US" dirty="0"/>
          </a:p>
        </p:txBody>
      </p:sp>
      <p:pic>
        <p:nvPicPr>
          <p:cNvPr id="5" name="Picture 4" descr="A drawing of a ant carrying a deer&#10;&#10;AI-generated content may be incorrect.">
            <a:extLst>
              <a:ext uri="{FF2B5EF4-FFF2-40B4-BE49-F238E27FC236}">
                <a16:creationId xmlns:a16="http://schemas.microsoft.com/office/drawing/2014/main" id="{95EB98B1-A153-C51C-38CE-5DE8ADD85E0F}"/>
              </a:ext>
            </a:extLst>
          </p:cNvPr>
          <p:cNvPicPr>
            <a:picLocks noChangeAspect="1"/>
          </p:cNvPicPr>
          <p:nvPr/>
        </p:nvPicPr>
        <p:blipFill>
          <a:blip r:embed="rId2"/>
          <a:stretch>
            <a:fillRect/>
          </a:stretch>
        </p:blipFill>
        <p:spPr>
          <a:xfrm>
            <a:off x="7734412" y="890873"/>
            <a:ext cx="3657487" cy="5115369"/>
          </a:xfrm>
          <a:prstGeom prst="rect">
            <a:avLst/>
          </a:prstGeom>
        </p:spPr>
      </p:pic>
      <p:cxnSp>
        <p:nvCxnSpPr>
          <p:cNvPr id="14" name="Straight Connector 13">
            <a:extLst>
              <a:ext uri="{FF2B5EF4-FFF2-40B4-BE49-F238E27FC236}">
                <a16:creationId xmlns:a16="http://schemas.microsoft.com/office/drawing/2014/main" id="{6E0E8146-6E65-2E6C-0C86-547E3C9254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9BC31C3-D048-FB68-40B0-F03F0BAD0E6A}"/>
              </a:ext>
            </a:extLst>
          </p:cNvPr>
          <p:cNvSpPr txBox="1"/>
          <p:nvPr/>
        </p:nvSpPr>
        <p:spPr>
          <a:xfrm>
            <a:off x="809065" y="5317580"/>
            <a:ext cx="6740311" cy="600164"/>
          </a:xfrm>
          <a:prstGeom prst="rect">
            <a:avLst/>
          </a:prstGeom>
          <a:noFill/>
        </p:spPr>
        <p:txBody>
          <a:bodyPr wrap="square" rtlCol="0">
            <a:spAutoFit/>
          </a:bodyPr>
          <a:lstStyle/>
          <a:p>
            <a:pPr algn="r"/>
            <a:r>
              <a:rPr lang="en-GB" sz="1100" dirty="0">
                <a:solidFill>
                  <a:schemeClr val="tx1">
                    <a:lumMod val="65000"/>
                    <a:lumOff val="35000"/>
                  </a:schemeClr>
                </a:solidFill>
              </a:rPr>
              <a:t>Herodotus tells how the ends of the earth are places of wealth and natural abundance but also great danger. His passage about Indian giant ants digging up golden sand shows Herodotus as a gullible (or cunning) storyteller and demonstrates how early travel narratives blended observation with myths and legends.</a:t>
            </a:r>
            <a:endParaRPr lang="en-US" sz="1100" dirty="0">
              <a:solidFill>
                <a:schemeClr val="tx1">
                  <a:lumMod val="65000"/>
                  <a:lumOff val="35000"/>
                </a:schemeClr>
              </a:solidFill>
            </a:endParaRPr>
          </a:p>
        </p:txBody>
      </p:sp>
      <p:sp>
        <p:nvSpPr>
          <p:cNvPr id="7" name="TextBox 6">
            <a:extLst>
              <a:ext uri="{FF2B5EF4-FFF2-40B4-BE49-F238E27FC236}">
                <a16:creationId xmlns:a16="http://schemas.microsoft.com/office/drawing/2014/main" id="{DD8BB976-0239-4E08-520C-EB5E7E0C7E36}"/>
              </a:ext>
            </a:extLst>
          </p:cNvPr>
          <p:cNvSpPr txBox="1"/>
          <p:nvPr/>
        </p:nvSpPr>
        <p:spPr>
          <a:xfrm>
            <a:off x="3818868" y="5833874"/>
            <a:ext cx="3730508" cy="253916"/>
          </a:xfrm>
          <a:prstGeom prst="rect">
            <a:avLst/>
          </a:prstGeom>
          <a:noFill/>
        </p:spPr>
        <p:txBody>
          <a:bodyPr wrap="none" rtlCol="0">
            <a:spAutoFit/>
          </a:bodyPr>
          <a:lstStyle/>
          <a:p>
            <a:r>
              <a:rPr lang="en-US" sz="1050" dirty="0">
                <a:solidFill>
                  <a:schemeClr val="tx1">
                    <a:lumMod val="65000"/>
                    <a:lumOff val="35000"/>
                  </a:schemeClr>
                </a:solidFill>
              </a:rPr>
              <a:t>(https://</a:t>
            </a:r>
            <a:r>
              <a:rPr lang="en-US" sz="1050" dirty="0" err="1">
                <a:solidFill>
                  <a:schemeClr val="tx1">
                    <a:lumMod val="65000"/>
                    <a:lumOff val="35000"/>
                  </a:schemeClr>
                </a:solidFill>
              </a:rPr>
              <a:t>www.flickr.com</a:t>
            </a:r>
            <a:r>
              <a:rPr lang="en-US" sz="1050" dirty="0">
                <a:solidFill>
                  <a:schemeClr val="tx1">
                    <a:lumMod val="65000"/>
                    <a:lumOff val="35000"/>
                  </a:schemeClr>
                </a:solidFill>
              </a:rPr>
              <a:t>/photos/</a:t>
            </a:r>
            <a:r>
              <a:rPr lang="en-US" sz="1050" dirty="0" err="1">
                <a:solidFill>
                  <a:schemeClr val="tx1">
                    <a:lumMod val="65000"/>
                    <a:lumOff val="35000"/>
                  </a:schemeClr>
                </a:solidFill>
              </a:rPr>
              <a:t>alexhollmann</a:t>
            </a:r>
            <a:r>
              <a:rPr lang="en-US" sz="1050" dirty="0">
                <a:solidFill>
                  <a:schemeClr val="tx1">
                    <a:lumMod val="65000"/>
                    <a:lumOff val="35000"/>
                  </a:schemeClr>
                </a:solidFill>
              </a:rPr>
              <a:t>/9141900470)</a:t>
            </a:r>
          </a:p>
        </p:txBody>
      </p:sp>
    </p:spTree>
    <p:extLst>
      <p:ext uri="{BB962C8B-B14F-4D97-AF65-F5344CB8AC3E}">
        <p14:creationId xmlns:p14="http://schemas.microsoft.com/office/powerpoint/2010/main" val="2152395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45C55C-80E5-3421-B15A-24B396533D92}"/>
              </a:ext>
            </a:extLst>
          </p:cNvPr>
          <p:cNvSpPr>
            <a:spLocks noGrp="1"/>
          </p:cNvSpPr>
          <p:nvPr>
            <p:ph type="title"/>
          </p:nvPr>
        </p:nvSpPr>
        <p:spPr>
          <a:xfrm>
            <a:off x="5248656" y="1059365"/>
            <a:ext cx="6236208" cy="1307592"/>
          </a:xfrm>
        </p:spPr>
        <p:txBody>
          <a:bodyPr>
            <a:normAutofit/>
          </a:bodyPr>
          <a:lstStyle/>
          <a:p>
            <a:pPr algn="ctr"/>
            <a:r>
              <a:rPr lang="en-US" sz="2800" dirty="0">
                <a:solidFill>
                  <a:schemeClr val="tx1">
                    <a:lumMod val="85000"/>
                    <a:lumOff val="15000"/>
                  </a:schemeClr>
                </a:solidFill>
              </a:rPr>
              <a:t>Middle Ages (6</a:t>
            </a:r>
            <a:r>
              <a:rPr lang="en-US" sz="2800" baseline="30000" dirty="0">
                <a:solidFill>
                  <a:schemeClr val="tx1">
                    <a:lumMod val="85000"/>
                    <a:lumOff val="15000"/>
                  </a:schemeClr>
                </a:solidFill>
              </a:rPr>
              <a:t>th</a:t>
            </a:r>
            <a:r>
              <a:rPr lang="en-US" sz="2800" dirty="0">
                <a:solidFill>
                  <a:schemeClr val="tx1">
                    <a:lumMod val="85000"/>
                    <a:lumOff val="15000"/>
                  </a:schemeClr>
                </a:solidFill>
              </a:rPr>
              <a:t> – 16</a:t>
            </a:r>
            <a:r>
              <a:rPr lang="en-US" sz="2800" baseline="30000" dirty="0">
                <a:solidFill>
                  <a:schemeClr val="tx1">
                    <a:lumMod val="85000"/>
                    <a:lumOff val="15000"/>
                  </a:schemeClr>
                </a:solidFill>
              </a:rPr>
              <a:t>th</a:t>
            </a:r>
            <a:r>
              <a:rPr lang="en-US" sz="2800" dirty="0">
                <a:solidFill>
                  <a:schemeClr val="tx1">
                    <a:lumMod val="85000"/>
                    <a:lumOff val="15000"/>
                  </a:schemeClr>
                </a:solidFill>
              </a:rPr>
              <a:t> centuries)</a:t>
            </a:r>
          </a:p>
        </p:txBody>
      </p:sp>
      <p:pic>
        <p:nvPicPr>
          <p:cNvPr id="5" name="Picture 4" descr="A close-up of a manuscript&#10;&#10;AI-generated content may be incorrect.">
            <a:extLst>
              <a:ext uri="{FF2B5EF4-FFF2-40B4-BE49-F238E27FC236}">
                <a16:creationId xmlns:a16="http://schemas.microsoft.com/office/drawing/2014/main" id="{7C175712-0315-98B4-E1A5-F1A8AD6A4E89}"/>
              </a:ext>
            </a:extLst>
          </p:cNvPr>
          <p:cNvPicPr>
            <a:picLocks noChangeAspect="1"/>
          </p:cNvPicPr>
          <p:nvPr/>
        </p:nvPicPr>
        <p:blipFill>
          <a:blip r:embed="rId2"/>
          <a:srcRect t="6250"/>
          <a:stretch>
            <a:fillRect/>
          </a:stretch>
        </p:blipFill>
        <p:spPr>
          <a:xfrm>
            <a:off x="20" y="-1"/>
            <a:ext cx="4663420" cy="6858001"/>
          </a:xfrm>
          <a:prstGeom prst="rect">
            <a:avLst/>
          </a:prstGeom>
        </p:spPr>
      </p:pic>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5EC5BB4-4741-F1E2-9D7F-AA5A1C0A9B73}"/>
              </a:ext>
            </a:extLst>
          </p:cNvPr>
          <p:cNvSpPr>
            <a:spLocks noGrp="1"/>
          </p:cNvSpPr>
          <p:nvPr>
            <p:ph idx="1"/>
          </p:nvPr>
        </p:nvSpPr>
        <p:spPr>
          <a:xfrm>
            <a:off x="5248656" y="1806498"/>
            <a:ext cx="6236208" cy="3713356"/>
          </a:xfrm>
        </p:spPr>
        <p:txBody>
          <a:bodyPr>
            <a:normAutofit fontScale="92500" lnSpcReduction="10000"/>
          </a:bodyPr>
          <a:lstStyle/>
          <a:p>
            <a:pPr marL="0" indent="0">
              <a:buNone/>
            </a:pPr>
            <a:r>
              <a:rPr lang="en-GB" dirty="0">
                <a:solidFill>
                  <a:schemeClr val="tx1">
                    <a:lumMod val="65000"/>
                    <a:lumOff val="35000"/>
                  </a:schemeClr>
                </a:solidFill>
              </a:rPr>
              <a:t>During the Middle Ages, travel writing was often religious in nature; pilgrims documented journeys to holy sites, such as in </a:t>
            </a:r>
            <a:r>
              <a:rPr lang="en-GB" i="1" dirty="0">
                <a:solidFill>
                  <a:schemeClr val="tx1">
                    <a:lumMod val="65000"/>
                    <a:lumOff val="35000"/>
                  </a:schemeClr>
                </a:solidFill>
              </a:rPr>
              <a:t>The Travels of Ibn Battuta</a:t>
            </a:r>
            <a:r>
              <a:rPr lang="en-GB" dirty="0">
                <a:solidFill>
                  <a:schemeClr val="tx1">
                    <a:lumMod val="65000"/>
                    <a:lumOff val="35000"/>
                  </a:schemeClr>
                </a:solidFill>
              </a:rPr>
              <a:t> or </a:t>
            </a:r>
            <a:r>
              <a:rPr lang="en-GB" i="1" dirty="0">
                <a:solidFill>
                  <a:schemeClr val="tx1">
                    <a:lumMod val="65000"/>
                    <a:lumOff val="35000"/>
                  </a:schemeClr>
                </a:solidFill>
              </a:rPr>
              <a:t>The Book of Margery Kempe</a:t>
            </a:r>
            <a:r>
              <a:rPr lang="en-GB" dirty="0">
                <a:solidFill>
                  <a:schemeClr val="tx1">
                    <a:lumMod val="65000"/>
                    <a:lumOff val="35000"/>
                  </a:schemeClr>
                </a:solidFill>
              </a:rPr>
              <a:t>, emphasizing spiritual transformation. Ibn Battuta’s account spans nearly 30 years and covers over 40 countries, blending vivid descriptions of Islamic culture with personal reflections on faith. Margery Kempe’s text, considered the first autobiography in English, records her pilgrimages to Jerusalem and Rome, portraying travel as a path to penitence. These texts reveal how medieval travel was intertwined with devotion and the quest for divine salvation.</a:t>
            </a:r>
          </a:p>
        </p:txBody>
      </p:sp>
      <p:sp>
        <p:nvSpPr>
          <p:cNvPr id="6" name="TextBox 5">
            <a:extLst>
              <a:ext uri="{FF2B5EF4-FFF2-40B4-BE49-F238E27FC236}">
                <a16:creationId xmlns:a16="http://schemas.microsoft.com/office/drawing/2014/main" id="{7C6E8181-2706-D4F7-60AD-A36D8BB87BC2}"/>
              </a:ext>
            </a:extLst>
          </p:cNvPr>
          <p:cNvSpPr txBox="1"/>
          <p:nvPr/>
        </p:nvSpPr>
        <p:spPr>
          <a:xfrm>
            <a:off x="5309700" y="6135624"/>
            <a:ext cx="4979158" cy="461665"/>
          </a:xfrm>
          <a:prstGeom prst="rect">
            <a:avLst/>
          </a:prstGeom>
          <a:noFill/>
        </p:spPr>
        <p:txBody>
          <a:bodyPr wrap="square" rtlCol="0">
            <a:spAutoFit/>
          </a:bodyPr>
          <a:lstStyle/>
          <a:p>
            <a:r>
              <a:rPr lang="en-GB" sz="1200" dirty="0">
                <a:solidFill>
                  <a:schemeClr val="tx1">
                    <a:lumMod val="65000"/>
                    <a:lumOff val="35000"/>
                  </a:schemeClr>
                </a:solidFill>
              </a:rPr>
              <a:t>A page from The Book of Margery Kempe, c. 1440, can be viewed at the British Library (https://</a:t>
            </a:r>
            <a:r>
              <a:rPr lang="en-GB" sz="1200" dirty="0" err="1">
                <a:solidFill>
                  <a:schemeClr val="tx1">
                    <a:lumMod val="65000"/>
                    <a:lumOff val="35000"/>
                  </a:schemeClr>
                </a:solidFill>
              </a:rPr>
              <a:t>www.culturefrontier.com</a:t>
            </a:r>
            <a:r>
              <a:rPr lang="en-GB" sz="1200" dirty="0">
                <a:solidFill>
                  <a:schemeClr val="tx1">
                    <a:lumMod val="65000"/>
                    <a:lumOff val="35000"/>
                  </a:schemeClr>
                </a:solidFill>
              </a:rPr>
              <a:t>/</a:t>
            </a:r>
            <a:r>
              <a:rPr lang="en-GB" sz="1200" dirty="0" err="1">
                <a:solidFill>
                  <a:schemeClr val="tx1">
                    <a:lumMod val="65000"/>
                    <a:lumOff val="35000"/>
                  </a:schemeClr>
                </a:solidFill>
              </a:rPr>
              <a:t>margery-kempe</a:t>
            </a:r>
            <a:r>
              <a:rPr lang="en-GB" sz="1200" dirty="0">
                <a:solidFill>
                  <a:schemeClr val="tx1">
                    <a:lumMod val="65000"/>
                    <a:lumOff val="35000"/>
                  </a:schemeClr>
                </a:solidFill>
              </a:rPr>
              <a:t>/)</a:t>
            </a:r>
            <a:endParaRPr lang="en-US" sz="1200" dirty="0">
              <a:solidFill>
                <a:schemeClr val="tx1">
                  <a:lumMod val="65000"/>
                  <a:lumOff val="35000"/>
                </a:schemeClr>
              </a:solidFill>
            </a:endParaRPr>
          </a:p>
        </p:txBody>
      </p:sp>
    </p:spTree>
    <p:extLst>
      <p:ext uri="{BB962C8B-B14F-4D97-AF65-F5344CB8AC3E}">
        <p14:creationId xmlns:p14="http://schemas.microsoft.com/office/powerpoint/2010/main" val="2637831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C0C5FE-A54F-B547-60D2-8DF6174A037D}"/>
              </a:ext>
            </a:extLst>
          </p:cNvPr>
          <p:cNvSpPr>
            <a:spLocks noGrp="1"/>
          </p:cNvSpPr>
          <p:nvPr>
            <p:ph type="title"/>
          </p:nvPr>
        </p:nvSpPr>
        <p:spPr>
          <a:xfrm>
            <a:off x="704088" y="914400"/>
            <a:ext cx="6239599" cy="1226633"/>
          </a:xfrm>
        </p:spPr>
        <p:txBody>
          <a:bodyPr>
            <a:normAutofit/>
          </a:bodyPr>
          <a:lstStyle/>
          <a:p>
            <a:pPr algn="ctr">
              <a:lnSpc>
                <a:spcPct val="90000"/>
              </a:lnSpc>
            </a:pPr>
            <a:r>
              <a:rPr lang="en-US" dirty="0">
                <a:solidFill>
                  <a:schemeClr val="tx1">
                    <a:lumMod val="85000"/>
                    <a:lumOff val="15000"/>
                  </a:schemeClr>
                </a:solidFill>
              </a:rPr>
              <a:t>The age of exploration </a:t>
            </a:r>
            <a:r>
              <a:rPr lang="en-US" sz="2800" dirty="0">
                <a:solidFill>
                  <a:schemeClr val="tx1">
                    <a:lumMod val="85000"/>
                    <a:lumOff val="15000"/>
                  </a:schemeClr>
                </a:solidFill>
              </a:rPr>
              <a:t>(15</a:t>
            </a:r>
            <a:r>
              <a:rPr lang="en-US" sz="2800" baseline="30000" dirty="0">
                <a:solidFill>
                  <a:schemeClr val="tx1">
                    <a:lumMod val="85000"/>
                    <a:lumOff val="15000"/>
                  </a:schemeClr>
                </a:solidFill>
              </a:rPr>
              <a:t>th</a:t>
            </a:r>
            <a:r>
              <a:rPr lang="en-US" sz="2800" dirty="0">
                <a:solidFill>
                  <a:schemeClr val="tx1">
                    <a:lumMod val="85000"/>
                    <a:lumOff val="15000"/>
                  </a:schemeClr>
                </a:solidFill>
              </a:rPr>
              <a:t> – 17</a:t>
            </a:r>
            <a:r>
              <a:rPr lang="en-US" sz="2800" baseline="30000" dirty="0">
                <a:solidFill>
                  <a:schemeClr val="tx1">
                    <a:lumMod val="85000"/>
                    <a:lumOff val="15000"/>
                  </a:schemeClr>
                </a:solidFill>
              </a:rPr>
              <a:t>th</a:t>
            </a:r>
            <a:r>
              <a:rPr lang="en-US" sz="2800" dirty="0">
                <a:solidFill>
                  <a:schemeClr val="tx1">
                    <a:lumMod val="85000"/>
                    <a:lumOff val="15000"/>
                  </a:schemeClr>
                </a:solidFill>
              </a:rPr>
              <a:t> Centuries)</a:t>
            </a:r>
            <a:endParaRPr lang="en-US"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3815BE95-1337-20E2-B2EF-5DA486F72F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11EC86-93DC-F742-5618-F1767B68A5DD}"/>
              </a:ext>
            </a:extLst>
          </p:cNvPr>
          <p:cNvSpPr>
            <a:spLocks noGrp="1"/>
          </p:cNvSpPr>
          <p:nvPr>
            <p:ph idx="1"/>
          </p:nvPr>
        </p:nvSpPr>
        <p:spPr>
          <a:xfrm>
            <a:off x="704088" y="1996068"/>
            <a:ext cx="6239599" cy="3601844"/>
          </a:xfrm>
        </p:spPr>
        <p:txBody>
          <a:bodyPr>
            <a:normAutofit/>
          </a:bodyPr>
          <a:lstStyle/>
          <a:p>
            <a:pPr marL="0" indent="0">
              <a:lnSpc>
                <a:spcPct val="100000"/>
              </a:lnSpc>
              <a:buNone/>
            </a:pPr>
            <a:r>
              <a:rPr lang="en-GB" sz="1700" dirty="0">
                <a:solidFill>
                  <a:schemeClr val="tx1">
                    <a:lumMod val="65000"/>
                    <a:lumOff val="35000"/>
                  </a:schemeClr>
                </a:solidFill>
              </a:rPr>
              <a:t>During the Age of Exploration, travel narratives became instruments of empire and curiosity. European explorers documented their voyages to the Americas, Africa, and Asia, blending observation with wonder and ambition. Accounts described unfamiliar landscapes, flora and fauna alongside exaggerated tales of wealth and exotic customs, fuelling both scientific inquiry and colonial desire. Columbus’s letters to the Spanish crown portrayed the Caribbean as a paradise of abundance. Similarly, Antonio Pigafetta’s chronicle of Magellan’s circumnavigation combined meticulous descriptions of spices and navigation with monstrous creatures and mythical islands. These travel writings shaped European perceptions of the New World and justified imperial expansion.</a:t>
            </a:r>
          </a:p>
          <a:p>
            <a:pPr>
              <a:lnSpc>
                <a:spcPct val="100000"/>
              </a:lnSpc>
            </a:pPr>
            <a:endParaRPr lang="en-US" sz="1700" dirty="0"/>
          </a:p>
        </p:txBody>
      </p:sp>
      <p:pic>
        <p:nvPicPr>
          <p:cNvPr id="5" name="Picture 4" descr="A map of a treasure island&#10;&#10;AI-generated content may be incorrect.">
            <a:extLst>
              <a:ext uri="{FF2B5EF4-FFF2-40B4-BE49-F238E27FC236}">
                <a16:creationId xmlns:a16="http://schemas.microsoft.com/office/drawing/2014/main" id="{ED58836A-ACFF-2E11-F8E1-BB6B2C72E466}"/>
              </a:ext>
            </a:extLst>
          </p:cNvPr>
          <p:cNvPicPr>
            <a:picLocks noChangeAspect="1"/>
          </p:cNvPicPr>
          <p:nvPr/>
        </p:nvPicPr>
        <p:blipFill>
          <a:blip r:embed="rId2"/>
          <a:srcRect l="9414" r="16942"/>
          <a:stretch>
            <a:fillRect/>
          </a:stretch>
        </p:blipFill>
        <p:spPr>
          <a:xfrm>
            <a:off x="7583424" y="10"/>
            <a:ext cx="4608576" cy="6857990"/>
          </a:xfrm>
          <a:prstGeom prst="rect">
            <a:avLst/>
          </a:prstGeom>
        </p:spPr>
      </p:pic>
      <p:sp>
        <p:nvSpPr>
          <p:cNvPr id="6" name="TextBox 5">
            <a:extLst>
              <a:ext uri="{FF2B5EF4-FFF2-40B4-BE49-F238E27FC236}">
                <a16:creationId xmlns:a16="http://schemas.microsoft.com/office/drawing/2014/main" id="{768B44A8-B819-CB36-CB58-E68FFAC541D8}"/>
              </a:ext>
            </a:extLst>
          </p:cNvPr>
          <p:cNvSpPr txBox="1"/>
          <p:nvPr/>
        </p:nvSpPr>
        <p:spPr>
          <a:xfrm>
            <a:off x="1063277" y="5597912"/>
            <a:ext cx="5880410" cy="830997"/>
          </a:xfrm>
          <a:prstGeom prst="rect">
            <a:avLst/>
          </a:prstGeom>
          <a:noFill/>
        </p:spPr>
        <p:txBody>
          <a:bodyPr wrap="square" rtlCol="0">
            <a:spAutoFit/>
          </a:bodyPr>
          <a:lstStyle/>
          <a:p>
            <a:pPr algn="r"/>
            <a:r>
              <a:rPr lang="en-US" sz="1200" dirty="0">
                <a:solidFill>
                  <a:schemeClr val="tx1">
                    <a:lumMod val="65000"/>
                    <a:lumOff val="35000"/>
                  </a:schemeClr>
                </a:solidFill>
              </a:rPr>
              <a:t>This map of Borneo was drawn by Antonio Pigafetta in 1521 during the expedition with Ferdinand Magellan that completed the very first circumnavigation of the world. Whie Pigafetta was a meticulous observer, he also accepted any tall tale that he heard, blending fact and fiction in his recordings.</a:t>
            </a:r>
          </a:p>
        </p:txBody>
      </p:sp>
    </p:spTree>
    <p:extLst>
      <p:ext uri="{BB962C8B-B14F-4D97-AF65-F5344CB8AC3E}">
        <p14:creationId xmlns:p14="http://schemas.microsoft.com/office/powerpoint/2010/main" val="1123976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C5B1EE-44F5-C3AE-E289-553FB950D8C0}"/>
              </a:ext>
            </a:extLst>
          </p:cNvPr>
          <p:cNvSpPr>
            <a:spLocks noGrp="1"/>
          </p:cNvSpPr>
          <p:nvPr>
            <p:ph type="title"/>
          </p:nvPr>
        </p:nvSpPr>
        <p:spPr>
          <a:xfrm>
            <a:off x="704088" y="1008769"/>
            <a:ext cx="5239272" cy="1315844"/>
          </a:xfrm>
        </p:spPr>
        <p:txBody>
          <a:bodyPr>
            <a:normAutofit/>
          </a:bodyPr>
          <a:lstStyle/>
          <a:p>
            <a:pPr algn="ctr">
              <a:lnSpc>
                <a:spcPct val="90000"/>
              </a:lnSpc>
            </a:pPr>
            <a:r>
              <a:rPr lang="en-US" sz="3700" dirty="0" err="1">
                <a:solidFill>
                  <a:schemeClr val="tx1">
                    <a:lumMod val="85000"/>
                    <a:lumOff val="15000"/>
                  </a:schemeClr>
                </a:solidFill>
              </a:rPr>
              <a:t>THe</a:t>
            </a:r>
            <a:r>
              <a:rPr lang="en-US" sz="3700" dirty="0">
                <a:solidFill>
                  <a:schemeClr val="tx1">
                    <a:lumMod val="85000"/>
                    <a:lumOff val="15000"/>
                  </a:schemeClr>
                </a:solidFill>
              </a:rPr>
              <a:t> ‘Grand Tour’ </a:t>
            </a:r>
            <a:br>
              <a:rPr lang="en-US" sz="3700" dirty="0">
                <a:solidFill>
                  <a:schemeClr val="tx1">
                    <a:lumMod val="85000"/>
                    <a:lumOff val="15000"/>
                  </a:schemeClr>
                </a:solidFill>
              </a:rPr>
            </a:br>
            <a:r>
              <a:rPr lang="en-US" sz="2800" dirty="0">
                <a:solidFill>
                  <a:schemeClr val="tx1">
                    <a:lumMod val="85000"/>
                    <a:lumOff val="15000"/>
                  </a:schemeClr>
                </a:solidFill>
              </a:rPr>
              <a:t>(18</a:t>
            </a:r>
            <a:r>
              <a:rPr lang="en-US" sz="2800" baseline="30000" dirty="0">
                <a:solidFill>
                  <a:schemeClr val="tx1">
                    <a:lumMod val="85000"/>
                    <a:lumOff val="15000"/>
                  </a:schemeClr>
                </a:solidFill>
              </a:rPr>
              <a:t>th</a:t>
            </a:r>
            <a:r>
              <a:rPr lang="en-US" sz="2800" dirty="0">
                <a:solidFill>
                  <a:schemeClr val="tx1">
                    <a:lumMod val="85000"/>
                    <a:lumOff val="15000"/>
                  </a:schemeClr>
                </a:solidFill>
              </a:rPr>
              <a:t> century Romantic Era)</a:t>
            </a:r>
            <a:endParaRPr lang="en-US" sz="3700" dirty="0">
              <a:solidFill>
                <a:schemeClr val="tx1">
                  <a:lumMod val="85000"/>
                  <a:lumOff val="15000"/>
                </a:schemeClr>
              </a:solidFill>
            </a:endParaRPr>
          </a:p>
        </p:txBody>
      </p:sp>
      <p:cxnSp>
        <p:nvCxnSpPr>
          <p:cNvPr id="12" name="Straight Connector 1">
            <a:extLst>
              <a:ext uri="{FF2B5EF4-FFF2-40B4-BE49-F238E27FC236}">
                <a16:creationId xmlns:a16="http://schemas.microsoft.com/office/drawing/2014/main" id="{7D3DF08D-8EDA-0FB3-59D9-B692F2ADD1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close-up of a map&#10;&#10;AI-generated content may be incorrect.">
            <a:extLst>
              <a:ext uri="{FF2B5EF4-FFF2-40B4-BE49-F238E27FC236}">
                <a16:creationId xmlns:a16="http://schemas.microsoft.com/office/drawing/2014/main" id="{C9D1FA7A-FF37-6F5B-F9B5-124C7857EC50}"/>
              </a:ext>
            </a:extLst>
          </p:cNvPr>
          <p:cNvPicPr>
            <a:picLocks noChangeAspect="1"/>
          </p:cNvPicPr>
          <p:nvPr/>
        </p:nvPicPr>
        <p:blipFill>
          <a:blip r:embed="rId2"/>
          <a:stretch>
            <a:fillRect/>
          </a:stretch>
        </p:blipFill>
        <p:spPr>
          <a:xfrm>
            <a:off x="804672" y="2230244"/>
            <a:ext cx="5138688" cy="3048540"/>
          </a:xfrm>
          <a:prstGeom prst="rect">
            <a:avLst/>
          </a:prstGeom>
        </p:spPr>
      </p:pic>
      <p:sp>
        <p:nvSpPr>
          <p:cNvPr id="3" name="Content Placeholder 2">
            <a:extLst>
              <a:ext uri="{FF2B5EF4-FFF2-40B4-BE49-F238E27FC236}">
                <a16:creationId xmlns:a16="http://schemas.microsoft.com/office/drawing/2014/main" id="{535C179A-5116-B789-079E-3F012A2C685F}"/>
              </a:ext>
            </a:extLst>
          </p:cNvPr>
          <p:cNvSpPr>
            <a:spLocks noGrp="1"/>
          </p:cNvSpPr>
          <p:nvPr>
            <p:ph idx="1"/>
          </p:nvPr>
        </p:nvSpPr>
        <p:spPr>
          <a:xfrm>
            <a:off x="6346176" y="914399"/>
            <a:ext cx="5138688" cy="5248657"/>
          </a:xfrm>
        </p:spPr>
        <p:txBody>
          <a:bodyPr>
            <a:normAutofit/>
          </a:bodyPr>
          <a:lstStyle/>
          <a:p>
            <a:pPr marL="0" indent="0">
              <a:buNone/>
            </a:pPr>
            <a:r>
              <a:rPr lang="en-GB" sz="1900" dirty="0">
                <a:solidFill>
                  <a:schemeClr val="tx1">
                    <a:lumMod val="65000"/>
                    <a:lumOff val="35000"/>
                  </a:schemeClr>
                </a:solidFill>
              </a:rPr>
              <a:t>In the Romantic era, travel writing shifted from conquest to contemplation. British writers such as William Wordsworth, Lord Byron, and Mary Wollstonecraft infused their journeys with emotion, imagination, and a reverence for nature. Travel became a means of self-discovery and aesthetic experience. Wordsworth’s accounts of walking tours in the Lake District celebrated solitude and spiritual renewal. This period also saw the rise of the Grand Tour, a cultural rite of passage for the aristocracy, where travel narratives emphasized art, architecture, and self-refinement, redefining travel as an inward journey of the self as much as an outward journey of discovery.</a:t>
            </a:r>
          </a:p>
          <a:p>
            <a:endParaRPr lang="en-US" sz="1900" dirty="0">
              <a:solidFill>
                <a:schemeClr val="tx1">
                  <a:lumMod val="65000"/>
                  <a:lumOff val="35000"/>
                </a:schemeClr>
              </a:solidFill>
            </a:endParaRPr>
          </a:p>
        </p:txBody>
      </p:sp>
      <p:sp>
        <p:nvSpPr>
          <p:cNvPr id="6" name="TextBox 5">
            <a:extLst>
              <a:ext uri="{FF2B5EF4-FFF2-40B4-BE49-F238E27FC236}">
                <a16:creationId xmlns:a16="http://schemas.microsoft.com/office/drawing/2014/main" id="{E29BC847-1DBE-D63B-882F-50CAF577260D}"/>
              </a:ext>
            </a:extLst>
          </p:cNvPr>
          <p:cNvSpPr txBox="1"/>
          <p:nvPr/>
        </p:nvSpPr>
        <p:spPr>
          <a:xfrm>
            <a:off x="754380" y="5278784"/>
            <a:ext cx="5341620" cy="1015663"/>
          </a:xfrm>
          <a:prstGeom prst="rect">
            <a:avLst/>
          </a:prstGeom>
          <a:noFill/>
        </p:spPr>
        <p:txBody>
          <a:bodyPr wrap="square" rtlCol="0">
            <a:spAutoFit/>
          </a:bodyPr>
          <a:lstStyle/>
          <a:p>
            <a:r>
              <a:rPr lang="en-GB" sz="1200" dirty="0">
                <a:solidFill>
                  <a:schemeClr val="tx1">
                    <a:lumMod val="65000"/>
                    <a:lumOff val="35000"/>
                  </a:schemeClr>
                </a:solidFill>
              </a:rPr>
              <a:t>Popularized in the seventeenth century, the Grand Tour was typically a long, circuitous European journey undertaken by young men of good birth in order to broaden their cultural, philosophical and moral horizons. An itinerary could last years. (https://</a:t>
            </a:r>
            <a:r>
              <a:rPr lang="en-GB" sz="1200" dirty="0" err="1">
                <a:solidFill>
                  <a:schemeClr val="tx1">
                    <a:lumMod val="65000"/>
                    <a:lumOff val="35000"/>
                  </a:schemeClr>
                </a:solidFill>
              </a:rPr>
              <a:t>lithub.com</a:t>
            </a:r>
            <a:r>
              <a:rPr lang="en-GB" sz="1200" dirty="0">
                <a:solidFill>
                  <a:schemeClr val="tx1">
                    <a:lumMod val="65000"/>
                    <a:lumOff val="35000"/>
                  </a:schemeClr>
                </a:solidFill>
              </a:rPr>
              <a:t>/the-original-eurotrip-how-the-grand-tour-shaped-generations-of-19th-century-elites/)</a:t>
            </a:r>
            <a:endParaRPr lang="en-US" sz="1200" dirty="0">
              <a:solidFill>
                <a:schemeClr val="tx1">
                  <a:lumMod val="65000"/>
                  <a:lumOff val="35000"/>
                </a:schemeClr>
              </a:solidFill>
            </a:endParaRPr>
          </a:p>
        </p:txBody>
      </p:sp>
    </p:spTree>
    <p:extLst>
      <p:ext uri="{BB962C8B-B14F-4D97-AF65-F5344CB8AC3E}">
        <p14:creationId xmlns:p14="http://schemas.microsoft.com/office/powerpoint/2010/main" val="3603585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7A5051-6E47-FFBD-28E8-89767E7AAB86}"/>
              </a:ext>
            </a:extLst>
          </p:cNvPr>
          <p:cNvSpPr>
            <a:spLocks noGrp="1"/>
          </p:cNvSpPr>
          <p:nvPr>
            <p:ph type="title"/>
          </p:nvPr>
        </p:nvSpPr>
        <p:spPr>
          <a:xfrm>
            <a:off x="700088" y="909637"/>
            <a:ext cx="6400800" cy="1307592"/>
          </a:xfrm>
        </p:spPr>
        <p:txBody>
          <a:bodyPr>
            <a:normAutofit/>
          </a:bodyPr>
          <a:lstStyle/>
          <a:p>
            <a:pPr algn="ctr"/>
            <a:r>
              <a:rPr lang="en-US" sz="3600" dirty="0">
                <a:solidFill>
                  <a:schemeClr val="tx1">
                    <a:lumMod val="85000"/>
                    <a:lumOff val="15000"/>
                  </a:schemeClr>
                </a:solidFill>
              </a:rPr>
              <a:t>The Advent of photography </a:t>
            </a:r>
            <a:r>
              <a:rPr lang="en-US" sz="2400" dirty="0">
                <a:solidFill>
                  <a:schemeClr val="tx1">
                    <a:lumMod val="85000"/>
                    <a:lumOff val="15000"/>
                  </a:schemeClr>
                </a:solidFill>
              </a:rPr>
              <a:t>(19</a:t>
            </a:r>
            <a:r>
              <a:rPr lang="en-US" sz="2400" baseline="30000" dirty="0">
                <a:solidFill>
                  <a:schemeClr val="tx1">
                    <a:lumMod val="85000"/>
                    <a:lumOff val="15000"/>
                  </a:schemeClr>
                </a:solidFill>
              </a:rPr>
              <a:t>th</a:t>
            </a:r>
            <a:r>
              <a:rPr lang="en-US" sz="2400" dirty="0">
                <a:solidFill>
                  <a:schemeClr val="tx1">
                    <a:lumMod val="85000"/>
                    <a:lumOff val="15000"/>
                  </a:schemeClr>
                </a:solidFill>
              </a:rPr>
              <a:t> century)</a:t>
            </a:r>
            <a:endParaRPr lang="en-US" sz="37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8E813B4C-6731-0B72-5252-A79AB0E20B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CBE6FD7-FE7F-6F7A-44B1-A6AA9C1F67FB}"/>
              </a:ext>
            </a:extLst>
          </p:cNvPr>
          <p:cNvSpPr>
            <a:spLocks noGrp="1"/>
          </p:cNvSpPr>
          <p:nvPr>
            <p:ph idx="1"/>
          </p:nvPr>
        </p:nvSpPr>
        <p:spPr>
          <a:xfrm>
            <a:off x="700088" y="2032048"/>
            <a:ext cx="6400800" cy="3401140"/>
          </a:xfrm>
        </p:spPr>
        <p:txBody>
          <a:bodyPr>
            <a:normAutofit/>
          </a:bodyPr>
          <a:lstStyle/>
          <a:p>
            <a:pPr marL="0" indent="0">
              <a:lnSpc>
                <a:spcPct val="100000"/>
              </a:lnSpc>
              <a:buNone/>
            </a:pPr>
            <a:r>
              <a:rPr lang="en-GB" sz="1700" dirty="0">
                <a:solidFill>
                  <a:schemeClr val="tx1">
                    <a:lumMod val="65000"/>
                    <a:lumOff val="35000"/>
                  </a:schemeClr>
                </a:solidFill>
              </a:rPr>
              <a:t>The 19th century introduced a new dimension to travel narratives: visual documentation. Photography offered travellers a way to ‘capture’ reality, lending authenticity to their accounts. Illustrated travel books and photographic albums accompanied written descriptions, and travellers were transformed into ‘authorities’ about the world. Writers like Isabella Bird combined vivid prose with photographs to convey adventure and cultural difference, while publications such as </a:t>
            </a:r>
            <a:r>
              <a:rPr lang="en-GB" sz="1700" i="1" dirty="0">
                <a:solidFill>
                  <a:schemeClr val="tx1">
                    <a:lumMod val="65000"/>
                    <a:lumOff val="35000"/>
                  </a:schemeClr>
                </a:solidFill>
              </a:rPr>
              <a:t>National Geographic</a:t>
            </a:r>
            <a:r>
              <a:rPr lang="en-GB" sz="1700" dirty="0">
                <a:solidFill>
                  <a:schemeClr val="tx1">
                    <a:lumMod val="65000"/>
                    <a:lumOff val="35000"/>
                  </a:schemeClr>
                </a:solidFill>
              </a:rPr>
              <a:t> blended scientific inquiry with subjective spectacle. Issues of representation and exoticization arose. Photographs of colonial subjects in Africa, Asia, and the Middle East often staged people and places to fit Western stereotypes.</a:t>
            </a:r>
          </a:p>
        </p:txBody>
      </p:sp>
      <p:pic>
        <p:nvPicPr>
          <p:cNvPr id="5" name="Picture 4" descr="A group of people in traditional clothing&#10;&#10;AI-generated content may be incorrect.">
            <a:extLst>
              <a:ext uri="{FF2B5EF4-FFF2-40B4-BE49-F238E27FC236}">
                <a16:creationId xmlns:a16="http://schemas.microsoft.com/office/drawing/2014/main" id="{3AEAE77F-E515-9A81-CF9B-FEC9070E892A}"/>
              </a:ext>
            </a:extLst>
          </p:cNvPr>
          <p:cNvPicPr>
            <a:picLocks noChangeAspect="1"/>
          </p:cNvPicPr>
          <p:nvPr/>
        </p:nvPicPr>
        <p:blipFill>
          <a:blip r:embed="rId2"/>
          <a:stretch>
            <a:fillRect/>
          </a:stretch>
        </p:blipFill>
        <p:spPr>
          <a:xfrm>
            <a:off x="7487920" y="1064493"/>
            <a:ext cx="3903980" cy="4941748"/>
          </a:xfrm>
          <a:prstGeom prst="rect">
            <a:avLst/>
          </a:prstGeom>
        </p:spPr>
      </p:pic>
      <p:cxnSp>
        <p:nvCxnSpPr>
          <p:cNvPr id="14" name="Straight Connector 13">
            <a:extLst>
              <a:ext uri="{FF2B5EF4-FFF2-40B4-BE49-F238E27FC236}">
                <a16:creationId xmlns:a16="http://schemas.microsoft.com/office/drawing/2014/main" id="{6E0E8146-6E65-2E6C-0C86-547E3C9254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E5E4E0F-B426-F9DA-F05F-40D2A9924776}"/>
              </a:ext>
            </a:extLst>
          </p:cNvPr>
          <p:cNvSpPr txBox="1"/>
          <p:nvPr/>
        </p:nvSpPr>
        <p:spPr>
          <a:xfrm>
            <a:off x="2274849" y="5361894"/>
            <a:ext cx="4826039" cy="600164"/>
          </a:xfrm>
          <a:prstGeom prst="rect">
            <a:avLst/>
          </a:prstGeom>
          <a:noFill/>
        </p:spPr>
        <p:txBody>
          <a:bodyPr wrap="square" rtlCol="0">
            <a:spAutoFit/>
          </a:bodyPr>
          <a:lstStyle/>
          <a:p>
            <a:pPr algn="r"/>
            <a:r>
              <a:rPr lang="en-US" sz="1100" dirty="0">
                <a:solidFill>
                  <a:schemeClr val="tx1">
                    <a:lumMod val="65000"/>
                    <a:lumOff val="35000"/>
                  </a:schemeClr>
                </a:solidFill>
              </a:rPr>
              <a:t>This cliched photo of an Egyptian dancer flanked by drummers was deliberately posed to capture a feeling of oriental exoticism (https://</a:t>
            </a:r>
            <a:r>
              <a:rPr lang="en-US" sz="1100" dirty="0" err="1">
                <a:solidFill>
                  <a:schemeClr val="tx1">
                    <a:lumMod val="65000"/>
                    <a:lumOff val="35000"/>
                  </a:schemeClr>
                </a:solidFill>
              </a:rPr>
              <a:t>photorientalist.org</a:t>
            </a:r>
            <a:r>
              <a:rPr lang="en-US" sz="1100" dirty="0">
                <a:solidFill>
                  <a:schemeClr val="tx1">
                    <a:lumMod val="65000"/>
                    <a:lumOff val="35000"/>
                  </a:schemeClr>
                </a:solidFill>
              </a:rPr>
              <a:t>/about/orientalist-photography/)</a:t>
            </a:r>
          </a:p>
        </p:txBody>
      </p:sp>
    </p:spTree>
    <p:extLst>
      <p:ext uri="{BB962C8B-B14F-4D97-AF65-F5344CB8AC3E}">
        <p14:creationId xmlns:p14="http://schemas.microsoft.com/office/powerpoint/2010/main" val="4252625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D8545A-CB90-0A3B-E844-476145246889}"/>
              </a:ext>
            </a:extLst>
          </p:cNvPr>
          <p:cNvSpPr>
            <a:spLocks noGrp="1"/>
          </p:cNvSpPr>
          <p:nvPr>
            <p:ph type="title"/>
          </p:nvPr>
        </p:nvSpPr>
        <p:spPr>
          <a:xfrm>
            <a:off x="704087" y="909637"/>
            <a:ext cx="4800600" cy="1307592"/>
          </a:xfrm>
        </p:spPr>
        <p:txBody>
          <a:bodyPr>
            <a:normAutofit/>
          </a:bodyPr>
          <a:lstStyle/>
          <a:p>
            <a:pPr algn="ctr"/>
            <a:r>
              <a:rPr lang="en-US" sz="3700" dirty="0">
                <a:solidFill>
                  <a:schemeClr val="tx1">
                    <a:lumMod val="85000"/>
                    <a:lumOff val="15000"/>
                  </a:schemeClr>
                </a:solidFill>
              </a:rPr>
              <a:t>The Rise of tourism </a:t>
            </a:r>
            <a:r>
              <a:rPr lang="en-US" sz="2800" dirty="0">
                <a:solidFill>
                  <a:schemeClr val="tx1">
                    <a:lumMod val="85000"/>
                    <a:lumOff val="15000"/>
                  </a:schemeClr>
                </a:solidFill>
              </a:rPr>
              <a:t>(20</a:t>
            </a:r>
            <a:r>
              <a:rPr lang="en-US" sz="2800" baseline="30000" dirty="0">
                <a:solidFill>
                  <a:schemeClr val="tx1">
                    <a:lumMod val="85000"/>
                    <a:lumOff val="15000"/>
                  </a:schemeClr>
                </a:solidFill>
              </a:rPr>
              <a:t>th</a:t>
            </a:r>
            <a:r>
              <a:rPr lang="en-US" sz="2800" dirty="0">
                <a:solidFill>
                  <a:schemeClr val="tx1">
                    <a:lumMod val="85000"/>
                    <a:lumOff val="15000"/>
                  </a:schemeClr>
                </a:solidFill>
              </a:rPr>
              <a:t> century)</a:t>
            </a:r>
            <a:endParaRPr lang="en-US" sz="37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6451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ADB97EB-8207-D17B-9DD8-D38F6393DE4C}"/>
              </a:ext>
            </a:extLst>
          </p:cNvPr>
          <p:cNvSpPr>
            <a:spLocks noGrp="1"/>
          </p:cNvSpPr>
          <p:nvPr>
            <p:ph idx="1"/>
          </p:nvPr>
        </p:nvSpPr>
        <p:spPr>
          <a:xfrm>
            <a:off x="704087" y="2102803"/>
            <a:ext cx="4800600" cy="3439814"/>
          </a:xfrm>
        </p:spPr>
        <p:txBody>
          <a:bodyPr>
            <a:normAutofit/>
          </a:bodyPr>
          <a:lstStyle/>
          <a:p>
            <a:pPr marL="0" indent="0">
              <a:lnSpc>
                <a:spcPct val="100000"/>
              </a:lnSpc>
              <a:buNone/>
            </a:pPr>
            <a:r>
              <a:rPr lang="en-GB" sz="1600" dirty="0">
                <a:solidFill>
                  <a:schemeClr val="tx1">
                    <a:lumMod val="65000"/>
                    <a:lumOff val="35000"/>
                  </a:schemeClr>
                </a:solidFill>
              </a:rPr>
              <a:t>In the 20th century, travel narratives diversified dramatically, reflecting social and technological changes. Memoirs and autobiographical accounts emphasized personal growth and cultural encounters, while guidebooks catered to the growing middle-class tourist market, offering practical advice and recommended itineraries. Writers like Paul Theroux and Bruce Chatwin brought literary sophistication to travel writing, blending reportage with reflection. Later, the rise of mass tourism and globalization shifted the tone of many narratives toward leisure and cultural curiosity, often framing travel as a lifestyle choice rather than an arduous journey.</a:t>
            </a:r>
          </a:p>
          <a:p>
            <a:pPr>
              <a:lnSpc>
                <a:spcPct val="100000"/>
              </a:lnSpc>
            </a:pPr>
            <a:endParaRPr lang="en-US" sz="1600" dirty="0"/>
          </a:p>
        </p:txBody>
      </p:sp>
      <p:cxnSp>
        <p:nvCxnSpPr>
          <p:cNvPr id="14" name="Straight Connector 13">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4645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poster of a movie&#10;&#10;AI-generated content may be incorrect.">
            <a:extLst>
              <a:ext uri="{FF2B5EF4-FFF2-40B4-BE49-F238E27FC236}">
                <a16:creationId xmlns:a16="http://schemas.microsoft.com/office/drawing/2014/main" id="{6744820A-3826-13A2-5CD8-AA278634FCBB}"/>
              </a:ext>
            </a:extLst>
          </p:cNvPr>
          <p:cNvPicPr>
            <a:picLocks noChangeAspect="1"/>
          </p:cNvPicPr>
          <p:nvPr/>
        </p:nvPicPr>
        <p:blipFill>
          <a:blip r:embed="rId2"/>
          <a:srcRect t="1022" b="1965"/>
          <a:stretch>
            <a:fillRect/>
          </a:stretch>
        </p:blipFill>
        <p:spPr>
          <a:xfrm>
            <a:off x="6147816" y="10"/>
            <a:ext cx="6044184" cy="6857990"/>
          </a:xfrm>
          <a:prstGeom prst="rect">
            <a:avLst/>
          </a:prstGeom>
        </p:spPr>
      </p:pic>
      <p:sp>
        <p:nvSpPr>
          <p:cNvPr id="6" name="TextBox 5">
            <a:extLst>
              <a:ext uri="{FF2B5EF4-FFF2-40B4-BE49-F238E27FC236}">
                <a16:creationId xmlns:a16="http://schemas.microsoft.com/office/drawing/2014/main" id="{B9E81EBB-B9A7-7C87-6CD9-0C9EF69C3FE0}"/>
              </a:ext>
            </a:extLst>
          </p:cNvPr>
          <p:cNvSpPr txBox="1"/>
          <p:nvPr/>
        </p:nvSpPr>
        <p:spPr>
          <a:xfrm>
            <a:off x="453520" y="5496130"/>
            <a:ext cx="4991732" cy="738664"/>
          </a:xfrm>
          <a:prstGeom prst="rect">
            <a:avLst/>
          </a:prstGeom>
          <a:noFill/>
        </p:spPr>
        <p:txBody>
          <a:bodyPr wrap="square" rtlCol="0">
            <a:spAutoFit/>
          </a:bodyPr>
          <a:lstStyle/>
          <a:p>
            <a:pPr algn="r"/>
            <a:r>
              <a:rPr lang="en-GB" sz="1050" dirty="0">
                <a:solidFill>
                  <a:schemeClr val="tx1">
                    <a:lumMod val="65000"/>
                    <a:lumOff val="35000"/>
                  </a:schemeClr>
                </a:solidFill>
              </a:rPr>
              <a:t>Founded in 1973, Lonely Planet shifted travel writing from elite or literary circles to practical, accessible guidebooks aimed at independent travellers influencing how millions of people approached travel as a lifestyle choice.</a:t>
            </a:r>
          </a:p>
          <a:p>
            <a:endParaRPr lang="en-US" sz="1050" dirty="0">
              <a:solidFill>
                <a:schemeClr val="tx1">
                  <a:lumMod val="65000"/>
                  <a:lumOff val="35000"/>
                </a:schemeClr>
              </a:solidFill>
            </a:endParaRPr>
          </a:p>
        </p:txBody>
      </p:sp>
    </p:spTree>
    <p:extLst>
      <p:ext uri="{BB962C8B-B14F-4D97-AF65-F5344CB8AC3E}">
        <p14:creationId xmlns:p14="http://schemas.microsoft.com/office/powerpoint/2010/main" val="1310342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E1628F-A0EE-961E-FF0F-87265FA5B94F}"/>
              </a:ext>
            </a:extLst>
          </p:cNvPr>
          <p:cNvSpPr>
            <a:spLocks noGrp="1"/>
          </p:cNvSpPr>
          <p:nvPr>
            <p:ph type="title"/>
          </p:nvPr>
        </p:nvSpPr>
        <p:spPr>
          <a:xfrm>
            <a:off x="6696186" y="909637"/>
            <a:ext cx="4800600" cy="1307592"/>
          </a:xfrm>
        </p:spPr>
        <p:txBody>
          <a:bodyPr>
            <a:normAutofit/>
          </a:bodyPr>
          <a:lstStyle/>
          <a:p>
            <a:pPr algn="ctr">
              <a:lnSpc>
                <a:spcPct val="90000"/>
              </a:lnSpc>
            </a:pPr>
            <a:r>
              <a:rPr lang="en-US" sz="3100" dirty="0">
                <a:solidFill>
                  <a:schemeClr val="tx1">
                    <a:lumMod val="65000"/>
                    <a:lumOff val="35000"/>
                  </a:schemeClr>
                </a:solidFill>
              </a:rPr>
              <a:t>The Digital Generation </a:t>
            </a:r>
            <a:r>
              <a:rPr lang="en-US" sz="2000" dirty="0">
                <a:solidFill>
                  <a:schemeClr val="tx1">
                    <a:lumMod val="65000"/>
                    <a:lumOff val="35000"/>
                  </a:schemeClr>
                </a:solidFill>
              </a:rPr>
              <a:t>(21</a:t>
            </a:r>
            <a:r>
              <a:rPr lang="en-US" sz="2000" baseline="30000" dirty="0">
                <a:solidFill>
                  <a:schemeClr val="tx1">
                    <a:lumMod val="65000"/>
                    <a:lumOff val="35000"/>
                  </a:schemeClr>
                </a:solidFill>
              </a:rPr>
              <a:t>st</a:t>
            </a:r>
            <a:r>
              <a:rPr lang="en-US" sz="2000" dirty="0">
                <a:solidFill>
                  <a:schemeClr val="tx1">
                    <a:lumMod val="65000"/>
                    <a:lumOff val="35000"/>
                  </a:schemeClr>
                </a:solidFill>
              </a:rPr>
              <a:t> century)</a:t>
            </a:r>
            <a:endParaRPr lang="en-US" sz="3100" dirty="0">
              <a:solidFill>
                <a:schemeClr val="tx1">
                  <a:lumMod val="65000"/>
                  <a:lumOff val="35000"/>
                </a:schemeClr>
              </a:solidFill>
            </a:endParaRPr>
          </a:p>
        </p:txBody>
      </p:sp>
      <p:pic>
        <p:nvPicPr>
          <p:cNvPr id="5" name="Picture 4" descr="A person walking in a street&#10;&#10;AI-generated content may be incorrect.">
            <a:extLst>
              <a:ext uri="{FF2B5EF4-FFF2-40B4-BE49-F238E27FC236}">
                <a16:creationId xmlns:a16="http://schemas.microsoft.com/office/drawing/2014/main" id="{CC5E6E51-F293-8476-C19A-B658F67B46C7}"/>
              </a:ext>
            </a:extLst>
          </p:cNvPr>
          <p:cNvPicPr>
            <a:picLocks noChangeAspect="1"/>
          </p:cNvPicPr>
          <p:nvPr/>
        </p:nvPicPr>
        <p:blipFill>
          <a:blip r:embed="rId2"/>
          <a:srcRect r="-1" b="8944"/>
          <a:stretch>
            <a:fillRect/>
          </a:stretch>
        </p:blipFill>
        <p:spPr>
          <a:xfrm>
            <a:off x="0" y="0"/>
            <a:ext cx="6044164" cy="6857990"/>
          </a:xfrm>
          <a:prstGeom prst="rect">
            <a:avLst/>
          </a:prstGeom>
        </p:spPr>
      </p:pic>
      <p:cxnSp>
        <p:nvCxnSpPr>
          <p:cNvPr id="12" name="Straight Connector 11">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AB6D3FF-7C4B-7960-8152-90BF5797D34D}"/>
              </a:ext>
            </a:extLst>
          </p:cNvPr>
          <p:cNvSpPr>
            <a:spLocks noGrp="1"/>
          </p:cNvSpPr>
          <p:nvPr>
            <p:ph idx="1"/>
          </p:nvPr>
        </p:nvSpPr>
        <p:spPr>
          <a:xfrm>
            <a:off x="6696186" y="1873410"/>
            <a:ext cx="4800600" cy="3554153"/>
          </a:xfrm>
        </p:spPr>
        <p:txBody>
          <a:bodyPr>
            <a:normAutofit/>
          </a:bodyPr>
          <a:lstStyle/>
          <a:p>
            <a:pPr marL="0" indent="0">
              <a:lnSpc>
                <a:spcPct val="100000"/>
              </a:lnSpc>
              <a:buNone/>
            </a:pPr>
            <a:r>
              <a:rPr lang="en-GB" sz="1400" dirty="0">
                <a:solidFill>
                  <a:schemeClr val="tx1">
                    <a:lumMod val="65000"/>
                    <a:lumOff val="35000"/>
                  </a:schemeClr>
                </a:solidFill>
              </a:rPr>
              <a:t>In the late 20th and early 21st centuries, digital platforms revolutionized travel. Blogs, vlogs, and social media posts transformed travel writing into an interactive, visual, and highly commercialized form. Instagram aesthetics and influencer culture introduced new pressures of curating idealized experiences for followers rather than documenting authentic encounters. This evolution raises new questions: how does the pursuit of likes and sponsorship affect representation? Does digital travel writing perpetuate stereotypes or challenge them? And what does ‘authenticity’ mean when travel becomes performative? Today, the genre is global and more people than ever before have the chance to participate: but travel and travel writing or documentation is also deeply entangled with issues of ethics, sustainability, and cultural sensitivity.</a:t>
            </a:r>
          </a:p>
          <a:p>
            <a:pPr>
              <a:lnSpc>
                <a:spcPct val="100000"/>
              </a:lnSpc>
            </a:pPr>
            <a:endParaRPr lang="en-US" sz="1400" dirty="0"/>
          </a:p>
        </p:txBody>
      </p:sp>
      <p:cxnSp>
        <p:nvCxnSpPr>
          <p:cNvPr id="14" name="Straight Connector 13">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41F48B5-09F4-D33F-D72E-3E273424961D}"/>
              </a:ext>
            </a:extLst>
          </p:cNvPr>
          <p:cNvSpPr txBox="1"/>
          <p:nvPr/>
        </p:nvSpPr>
        <p:spPr>
          <a:xfrm>
            <a:off x="6696186" y="5427563"/>
            <a:ext cx="5157561" cy="430887"/>
          </a:xfrm>
          <a:prstGeom prst="rect">
            <a:avLst/>
          </a:prstGeom>
          <a:noFill/>
        </p:spPr>
        <p:txBody>
          <a:bodyPr wrap="square" rtlCol="0">
            <a:spAutoFit/>
          </a:bodyPr>
          <a:lstStyle/>
          <a:p>
            <a:r>
              <a:rPr lang="en-US" sz="1100" dirty="0">
                <a:solidFill>
                  <a:schemeClr val="tx1">
                    <a:lumMod val="65000"/>
                    <a:lumOff val="35000"/>
                  </a:schemeClr>
                </a:solidFill>
              </a:rPr>
              <a:t>Does this image show genuine exploration or an idealized performance to get likes? https://</a:t>
            </a:r>
            <a:r>
              <a:rPr lang="en-US" sz="1100" dirty="0" err="1">
                <a:solidFill>
                  <a:schemeClr val="tx1">
                    <a:lumMod val="65000"/>
                    <a:lumOff val="35000"/>
                  </a:schemeClr>
                </a:solidFill>
              </a:rPr>
              <a:t>www.tandfonline.com</a:t>
            </a:r>
            <a:r>
              <a:rPr lang="en-US" sz="1100" dirty="0">
                <a:solidFill>
                  <a:schemeClr val="tx1">
                    <a:lumMod val="65000"/>
                    <a:lumOff val="35000"/>
                  </a:schemeClr>
                </a:solidFill>
              </a:rPr>
              <a:t>/</a:t>
            </a:r>
            <a:r>
              <a:rPr lang="en-US" sz="1100" dirty="0" err="1">
                <a:solidFill>
                  <a:schemeClr val="tx1">
                    <a:lumMod val="65000"/>
                    <a:lumOff val="35000"/>
                  </a:schemeClr>
                </a:solidFill>
              </a:rPr>
              <a:t>doi</a:t>
            </a:r>
            <a:r>
              <a:rPr lang="en-US" sz="1100" dirty="0">
                <a:solidFill>
                  <a:schemeClr val="tx1">
                    <a:lumMod val="65000"/>
                    <a:lumOff val="35000"/>
                  </a:schemeClr>
                </a:solidFill>
              </a:rPr>
              <a:t>/full/10.1080/13683500.2022.2086451#d1e671</a:t>
            </a:r>
          </a:p>
        </p:txBody>
      </p:sp>
    </p:spTree>
    <p:extLst>
      <p:ext uri="{BB962C8B-B14F-4D97-AF65-F5344CB8AC3E}">
        <p14:creationId xmlns:p14="http://schemas.microsoft.com/office/powerpoint/2010/main" val="3968192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3829A2-C466-02F1-88AA-D7B75BF239AC}"/>
              </a:ext>
            </a:extLst>
          </p:cNvPr>
          <p:cNvSpPr>
            <a:spLocks noGrp="1"/>
          </p:cNvSpPr>
          <p:nvPr>
            <p:ph type="title"/>
          </p:nvPr>
        </p:nvSpPr>
        <p:spPr>
          <a:xfrm>
            <a:off x="704087" y="909637"/>
            <a:ext cx="4800600" cy="1307592"/>
          </a:xfrm>
        </p:spPr>
        <p:txBody>
          <a:bodyPr>
            <a:normAutofit/>
          </a:bodyPr>
          <a:lstStyle/>
          <a:p>
            <a:pPr>
              <a:lnSpc>
                <a:spcPct val="90000"/>
              </a:lnSpc>
            </a:pPr>
            <a:r>
              <a:rPr lang="en-US" dirty="0">
                <a:solidFill>
                  <a:schemeClr val="tx1">
                    <a:lumMod val="85000"/>
                    <a:lumOff val="15000"/>
                  </a:schemeClr>
                </a:solidFill>
              </a:rPr>
              <a:t>Follow Up Questions</a:t>
            </a:r>
          </a:p>
        </p:txBody>
      </p:sp>
      <p:cxnSp>
        <p:nvCxnSpPr>
          <p:cNvPr id="12" name="Straight Connector 11">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6451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6306BD7-C54A-4421-CA11-34A38804B093}"/>
              </a:ext>
            </a:extLst>
          </p:cNvPr>
          <p:cNvSpPr>
            <a:spLocks noGrp="1"/>
          </p:cNvSpPr>
          <p:nvPr>
            <p:ph idx="1"/>
          </p:nvPr>
        </p:nvSpPr>
        <p:spPr>
          <a:xfrm>
            <a:off x="704089" y="2221992"/>
            <a:ext cx="4800600" cy="3739896"/>
          </a:xfrm>
        </p:spPr>
        <p:txBody>
          <a:bodyPr>
            <a:normAutofit/>
          </a:bodyPr>
          <a:lstStyle/>
          <a:p>
            <a:pPr marL="457200" indent="-457200">
              <a:buFont typeface="+mj-lt"/>
              <a:buAutoNum type="arabicPeriod"/>
            </a:pPr>
            <a:r>
              <a:rPr lang="en-US" dirty="0">
                <a:solidFill>
                  <a:schemeClr val="tx1">
                    <a:lumMod val="65000"/>
                    <a:lumOff val="35000"/>
                  </a:schemeClr>
                </a:solidFill>
              </a:rPr>
              <a:t>What motivates people to travel and to document travel? Can you list half a dozen or more purposes of travel? </a:t>
            </a:r>
          </a:p>
          <a:p>
            <a:pPr marL="457200" indent="-457200">
              <a:buFont typeface="+mj-lt"/>
              <a:buAutoNum type="arabicPeriod"/>
            </a:pPr>
            <a:r>
              <a:rPr lang="en-US" dirty="0">
                <a:solidFill>
                  <a:schemeClr val="tx1">
                    <a:lumMod val="65000"/>
                    <a:lumOff val="35000"/>
                  </a:schemeClr>
                </a:solidFill>
              </a:rPr>
              <a:t>Are modern travelers and travel writers motivated in similar or different ways to historical travelers?</a:t>
            </a:r>
          </a:p>
          <a:p>
            <a:pPr marL="457200" indent="-457200">
              <a:buFont typeface="+mj-lt"/>
              <a:buAutoNum type="arabicPeriod"/>
            </a:pPr>
            <a:r>
              <a:rPr lang="en-US" dirty="0">
                <a:solidFill>
                  <a:schemeClr val="tx1">
                    <a:lumMod val="65000"/>
                    <a:lumOff val="35000"/>
                  </a:schemeClr>
                </a:solidFill>
              </a:rPr>
              <a:t>In what ways can travel be authentic or performative? How might this distinction create different impacts related to culture or sustainability?</a:t>
            </a:r>
          </a:p>
          <a:p>
            <a:pPr marL="457200" indent="-457200">
              <a:buFont typeface="+mj-lt"/>
              <a:buAutoNum type="arabicPeriod"/>
            </a:pPr>
            <a:endParaRPr lang="en-US" dirty="0">
              <a:solidFill>
                <a:schemeClr val="tx1">
                  <a:lumMod val="65000"/>
                  <a:lumOff val="35000"/>
                </a:schemeClr>
              </a:solidFill>
            </a:endParaRPr>
          </a:p>
        </p:txBody>
      </p:sp>
      <p:cxnSp>
        <p:nvCxnSpPr>
          <p:cNvPr id="14" name="Straight Connector 13">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4645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person standing in a canyon&#10;&#10;AI-generated content may be incorrect.">
            <a:extLst>
              <a:ext uri="{FF2B5EF4-FFF2-40B4-BE49-F238E27FC236}">
                <a16:creationId xmlns:a16="http://schemas.microsoft.com/office/drawing/2014/main" id="{F7D77435-BB78-F0CD-847B-F2F4DF96F140}"/>
              </a:ext>
            </a:extLst>
          </p:cNvPr>
          <p:cNvPicPr>
            <a:picLocks noChangeAspect="1"/>
          </p:cNvPicPr>
          <p:nvPr/>
        </p:nvPicPr>
        <p:blipFill>
          <a:blip r:embed="rId3"/>
          <a:srcRect r="1" b="8094"/>
          <a:stretch>
            <a:fillRect/>
          </a:stretch>
        </p:blipFill>
        <p:spPr>
          <a:xfrm>
            <a:off x="6147816" y="10"/>
            <a:ext cx="6044184" cy="6857990"/>
          </a:xfrm>
          <a:prstGeom prst="rect">
            <a:avLst/>
          </a:prstGeom>
        </p:spPr>
      </p:pic>
    </p:spTree>
    <p:extLst>
      <p:ext uri="{BB962C8B-B14F-4D97-AF65-F5344CB8AC3E}">
        <p14:creationId xmlns:p14="http://schemas.microsoft.com/office/powerpoint/2010/main" val="2327428338"/>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1423</TotalTime>
  <Words>1225</Words>
  <Application>Microsoft Macintosh PowerPoint</Application>
  <PresentationFormat>Widescreen</PresentationFormat>
  <Paragraphs>30</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Calisto MT</vt:lpstr>
      <vt:lpstr>Univers Condensed</vt:lpstr>
      <vt:lpstr>ChronicleVTI</vt:lpstr>
      <vt:lpstr>Our Urge to Explore</vt:lpstr>
      <vt:lpstr>Early Travellers</vt:lpstr>
      <vt:lpstr>Middle Ages (6th – 16th centuries)</vt:lpstr>
      <vt:lpstr>The age of exploration (15th – 17th Centuries)</vt:lpstr>
      <vt:lpstr>THe ‘Grand Tour’  (18th century Romantic Era)</vt:lpstr>
      <vt:lpstr>The Advent of photography (19th century)</vt:lpstr>
      <vt:lpstr>The Rise of tourism (20th century)</vt:lpstr>
      <vt:lpstr>The Digital Generation (21st century)</vt:lpstr>
      <vt:lpstr>Follow Up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2025-12-07T06:16:45Z</dcterms:created>
  <dcterms:modified xsi:type="dcterms:W3CDTF">2025-12-08T06:00:20Z</dcterms:modified>
</cp:coreProperties>
</file>