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5"/>
  </p:notesMasterIdLst>
  <p:sldIdLst>
    <p:sldId id="256" r:id="rId2"/>
    <p:sldId id="257" r:id="rId3"/>
    <p:sldId id="260" r:id="rId4"/>
    <p:sldId id="268" r:id="rId5"/>
    <p:sldId id="261" r:id="rId6"/>
    <p:sldId id="262" r:id="rId7"/>
    <p:sldId id="263" r:id="rId8"/>
    <p:sldId id="264" r:id="rId9"/>
    <p:sldId id="259" r:id="rId10"/>
    <p:sldId id="265" r:id="rId11"/>
    <p:sldId id="267" r:id="rId12"/>
    <p:sldId id="266"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683"/>
    <p:restoredTop sz="94168"/>
  </p:normalViewPr>
  <p:slideViewPr>
    <p:cSldViewPr snapToGrid="0">
      <p:cViewPr varScale="1">
        <p:scale>
          <a:sx n="60" d="100"/>
          <a:sy n="60" d="100"/>
        </p:scale>
        <p:origin x="19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5649E4-C764-B74A-A82E-CAE9BEAD580C}" type="datetimeFigureOut">
              <a:rPr lang="en-US" smtClean="0"/>
              <a:t>12/6/25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77DF2-F6DD-E64F-8C34-ADAAA9AF6C2F}" type="slidenum">
              <a:rPr lang="en-US" smtClean="0"/>
              <a:t>‹#›</a:t>
            </a:fld>
            <a:endParaRPr lang="en-US"/>
          </a:p>
        </p:txBody>
      </p:sp>
    </p:spTree>
    <p:extLst>
      <p:ext uri="{BB962C8B-B14F-4D97-AF65-F5344CB8AC3E}">
        <p14:creationId xmlns:p14="http://schemas.microsoft.com/office/powerpoint/2010/main" val="1401545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077DF2-F6DD-E64F-8C34-ADAAA9AF6C2F}" type="slidenum">
              <a:rPr lang="en-US" smtClean="0"/>
              <a:t>2</a:t>
            </a:fld>
            <a:endParaRPr lang="en-US"/>
          </a:p>
        </p:txBody>
      </p:sp>
    </p:spTree>
    <p:extLst>
      <p:ext uri="{BB962C8B-B14F-4D97-AF65-F5344CB8AC3E}">
        <p14:creationId xmlns:p14="http://schemas.microsoft.com/office/powerpoint/2010/main" val="391827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0B3DF-B9B6-2493-B74B-C53E432C3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DE7706-DB97-2F4B-66E1-13D566F2A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7D661-8127-132B-D826-705B528DD465}"/>
              </a:ext>
            </a:extLst>
          </p:cNvPr>
          <p:cNvSpPr>
            <a:spLocks noGrp="1"/>
          </p:cNvSpPr>
          <p:nvPr>
            <p:ph type="body" idx="1"/>
          </p:nvPr>
        </p:nvSpPr>
        <p:spPr/>
        <p:txBody>
          <a:bodyPr/>
          <a:lstStyle/>
          <a:p>
            <a:r>
              <a:rPr lang="en-US" dirty="0"/>
              <a:t>https://</a:t>
            </a:r>
            <a:r>
              <a:rPr lang="en-US" dirty="0" err="1"/>
              <a:t>timesofabetterindia.com</a:t>
            </a:r>
            <a:r>
              <a:rPr lang="en-US" dirty="0"/>
              <a:t>/</a:t>
            </a:r>
            <a:r>
              <a:rPr lang="en-US" dirty="0" err="1"/>
              <a:t>unplastic-india</a:t>
            </a:r>
            <a:endParaRPr lang="en-US" dirty="0"/>
          </a:p>
        </p:txBody>
      </p:sp>
      <p:sp>
        <p:nvSpPr>
          <p:cNvPr id="4" name="Slide Number Placeholder 3">
            <a:extLst>
              <a:ext uri="{FF2B5EF4-FFF2-40B4-BE49-F238E27FC236}">
                <a16:creationId xmlns:a16="http://schemas.microsoft.com/office/drawing/2014/main" id="{326A5445-073D-2D80-803A-1F26885C4E72}"/>
              </a:ext>
            </a:extLst>
          </p:cNvPr>
          <p:cNvSpPr>
            <a:spLocks noGrp="1"/>
          </p:cNvSpPr>
          <p:nvPr>
            <p:ph type="sldNum" sz="quarter" idx="5"/>
          </p:nvPr>
        </p:nvSpPr>
        <p:spPr/>
        <p:txBody>
          <a:bodyPr/>
          <a:lstStyle/>
          <a:p>
            <a:fld id="{E4077DF2-F6DD-E64F-8C34-ADAAA9AF6C2F}" type="slidenum">
              <a:rPr lang="en-US" smtClean="0"/>
              <a:t>3</a:t>
            </a:fld>
            <a:endParaRPr lang="en-US"/>
          </a:p>
        </p:txBody>
      </p:sp>
    </p:spTree>
    <p:extLst>
      <p:ext uri="{BB962C8B-B14F-4D97-AF65-F5344CB8AC3E}">
        <p14:creationId xmlns:p14="http://schemas.microsoft.com/office/powerpoint/2010/main" val="2077818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0E469-1F58-B40E-439C-5C7490742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A7B32-231E-7476-4C15-FF3F2D15D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B1F73-7E54-0469-53C0-AE34EF59F9E5}"/>
              </a:ext>
            </a:extLst>
          </p:cNvPr>
          <p:cNvSpPr>
            <a:spLocks noGrp="1"/>
          </p:cNvSpPr>
          <p:nvPr>
            <p:ph type="body" idx="1"/>
          </p:nvPr>
        </p:nvSpPr>
        <p:spPr/>
        <p:txBody>
          <a:bodyPr/>
          <a:lstStyle/>
          <a:p>
            <a:r>
              <a:rPr lang="en-US" dirty="0"/>
              <a:t>https://</a:t>
            </a:r>
            <a:r>
              <a:rPr lang="en-US" dirty="0" err="1"/>
              <a:t>abcnews.go.com</a:t>
            </a:r>
            <a:r>
              <a:rPr lang="en-US" dirty="0"/>
              <a:t>/blogs/politics/2013/04/moms-gun-control-ad-cites-dangers-of-little-red-riding-hood</a:t>
            </a:r>
          </a:p>
        </p:txBody>
      </p:sp>
      <p:sp>
        <p:nvSpPr>
          <p:cNvPr id="4" name="Slide Number Placeholder 3">
            <a:extLst>
              <a:ext uri="{FF2B5EF4-FFF2-40B4-BE49-F238E27FC236}">
                <a16:creationId xmlns:a16="http://schemas.microsoft.com/office/drawing/2014/main" id="{809D11DB-0893-5455-698F-61EB735410B4}"/>
              </a:ext>
            </a:extLst>
          </p:cNvPr>
          <p:cNvSpPr>
            <a:spLocks noGrp="1"/>
          </p:cNvSpPr>
          <p:nvPr>
            <p:ph type="sldNum" sz="quarter" idx="5"/>
          </p:nvPr>
        </p:nvSpPr>
        <p:spPr/>
        <p:txBody>
          <a:bodyPr/>
          <a:lstStyle/>
          <a:p>
            <a:fld id="{E4077DF2-F6DD-E64F-8C34-ADAAA9AF6C2F}" type="slidenum">
              <a:rPr lang="en-US" smtClean="0"/>
              <a:t>4</a:t>
            </a:fld>
            <a:endParaRPr lang="en-US"/>
          </a:p>
        </p:txBody>
      </p:sp>
    </p:spTree>
    <p:extLst>
      <p:ext uri="{BB962C8B-B14F-4D97-AF65-F5344CB8AC3E}">
        <p14:creationId xmlns:p14="http://schemas.microsoft.com/office/powerpoint/2010/main" val="3692396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4293-2ECD-4C2B-890B-6C87A2922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8FFE6-B56B-7931-F0CF-9D80F2217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B47DB0-ED64-5209-0199-C962D86C1E12}"/>
              </a:ext>
            </a:extLst>
          </p:cNvPr>
          <p:cNvSpPr>
            <a:spLocks noGrp="1"/>
          </p:cNvSpPr>
          <p:nvPr>
            <p:ph type="body" idx="1"/>
          </p:nvPr>
        </p:nvSpPr>
        <p:spPr/>
        <p:txBody>
          <a:bodyPr/>
          <a:lstStyle/>
          <a:p>
            <a:r>
              <a:rPr lang="en-US" dirty="0"/>
              <a:t>https://</a:t>
            </a:r>
            <a:r>
              <a:rPr lang="en-US" dirty="0" err="1"/>
              <a:t>hungermag.com</a:t>
            </a:r>
            <a:r>
              <a:rPr lang="en-US" dirty="0"/>
              <a:t>/editorial/from-shredding-iconic-works-to-taking-on-the-catholic-church-here-are-the-5-most-controversial-banksy-moments</a:t>
            </a:r>
          </a:p>
        </p:txBody>
      </p:sp>
      <p:sp>
        <p:nvSpPr>
          <p:cNvPr id="4" name="Slide Number Placeholder 3">
            <a:extLst>
              <a:ext uri="{FF2B5EF4-FFF2-40B4-BE49-F238E27FC236}">
                <a16:creationId xmlns:a16="http://schemas.microsoft.com/office/drawing/2014/main" id="{E3D17FF6-89D7-7F24-A264-94A243A461EA}"/>
              </a:ext>
            </a:extLst>
          </p:cNvPr>
          <p:cNvSpPr>
            <a:spLocks noGrp="1"/>
          </p:cNvSpPr>
          <p:nvPr>
            <p:ph type="sldNum" sz="quarter" idx="5"/>
          </p:nvPr>
        </p:nvSpPr>
        <p:spPr/>
        <p:txBody>
          <a:bodyPr/>
          <a:lstStyle/>
          <a:p>
            <a:fld id="{E4077DF2-F6DD-E64F-8C34-ADAAA9AF6C2F}" type="slidenum">
              <a:rPr lang="en-US" smtClean="0"/>
              <a:t>5</a:t>
            </a:fld>
            <a:endParaRPr lang="en-US"/>
          </a:p>
        </p:txBody>
      </p:sp>
    </p:spTree>
    <p:extLst>
      <p:ext uri="{BB962C8B-B14F-4D97-AF65-F5344CB8AC3E}">
        <p14:creationId xmlns:p14="http://schemas.microsoft.com/office/powerpoint/2010/main" val="2967390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6CC81-3817-A6AE-8116-CF6CAC3E2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1B706-D1EC-521D-F8CA-11DCD0107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7F362-5776-5986-F371-9A902830868F}"/>
              </a:ext>
            </a:extLst>
          </p:cNvPr>
          <p:cNvSpPr>
            <a:spLocks noGrp="1"/>
          </p:cNvSpPr>
          <p:nvPr>
            <p:ph type="body" idx="1"/>
          </p:nvPr>
        </p:nvSpPr>
        <p:spPr/>
        <p:txBody>
          <a:bodyPr/>
          <a:lstStyle/>
          <a:p>
            <a:r>
              <a:rPr lang="en-US" dirty="0"/>
              <a:t>https://</a:t>
            </a:r>
            <a:r>
              <a:rPr lang="en-US" dirty="0" err="1"/>
              <a:t>www.dochipo.com</a:t>
            </a:r>
            <a:r>
              <a:rPr lang="en-US" dirty="0"/>
              <a:t>/best-visual-advertising-techniques/</a:t>
            </a:r>
          </a:p>
        </p:txBody>
      </p:sp>
      <p:sp>
        <p:nvSpPr>
          <p:cNvPr id="4" name="Slide Number Placeholder 3">
            <a:extLst>
              <a:ext uri="{FF2B5EF4-FFF2-40B4-BE49-F238E27FC236}">
                <a16:creationId xmlns:a16="http://schemas.microsoft.com/office/drawing/2014/main" id="{7B586C4F-C524-B340-322D-9171D476D1C3}"/>
              </a:ext>
            </a:extLst>
          </p:cNvPr>
          <p:cNvSpPr>
            <a:spLocks noGrp="1"/>
          </p:cNvSpPr>
          <p:nvPr>
            <p:ph type="sldNum" sz="quarter" idx="5"/>
          </p:nvPr>
        </p:nvSpPr>
        <p:spPr/>
        <p:txBody>
          <a:bodyPr/>
          <a:lstStyle/>
          <a:p>
            <a:fld id="{E4077DF2-F6DD-E64F-8C34-ADAAA9AF6C2F}" type="slidenum">
              <a:rPr lang="en-US" smtClean="0"/>
              <a:t>6</a:t>
            </a:fld>
            <a:endParaRPr lang="en-US"/>
          </a:p>
        </p:txBody>
      </p:sp>
    </p:spTree>
    <p:extLst>
      <p:ext uri="{BB962C8B-B14F-4D97-AF65-F5344CB8AC3E}">
        <p14:creationId xmlns:p14="http://schemas.microsoft.com/office/powerpoint/2010/main" val="4230884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46C9F-2E37-1008-2E19-F9F597877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F740D-60D4-9736-3AE3-B14AFD125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51FC8C-A38B-3DBC-6585-A57F96C881E6}"/>
              </a:ext>
            </a:extLst>
          </p:cNvPr>
          <p:cNvSpPr>
            <a:spLocks noGrp="1"/>
          </p:cNvSpPr>
          <p:nvPr>
            <p:ph type="body" idx="1"/>
          </p:nvPr>
        </p:nvSpPr>
        <p:spPr/>
        <p:txBody>
          <a:bodyPr/>
          <a:lstStyle/>
          <a:p>
            <a:r>
              <a:rPr lang="en-US" dirty="0"/>
              <a:t>https://</a:t>
            </a:r>
            <a:r>
              <a:rPr lang="en-US" dirty="0" err="1"/>
              <a:t>www.th-ink.co.uk</a:t>
            </a:r>
            <a:r>
              <a:rPr lang="en-US" dirty="0"/>
              <a:t>/2014/07/21/</a:t>
            </a:r>
            <a:r>
              <a:rPr lang="en-US" dirty="0" err="1"/>
              <a:t>petas</a:t>
            </a:r>
            <a:r>
              <a:rPr lang="en-US" dirty="0"/>
              <a:t>-ink-not-mink-campaign/</a:t>
            </a:r>
          </a:p>
        </p:txBody>
      </p:sp>
      <p:sp>
        <p:nvSpPr>
          <p:cNvPr id="4" name="Slide Number Placeholder 3">
            <a:extLst>
              <a:ext uri="{FF2B5EF4-FFF2-40B4-BE49-F238E27FC236}">
                <a16:creationId xmlns:a16="http://schemas.microsoft.com/office/drawing/2014/main" id="{4ADC0565-73B3-6EE2-8D9D-7CCC9E09BADE}"/>
              </a:ext>
            </a:extLst>
          </p:cNvPr>
          <p:cNvSpPr>
            <a:spLocks noGrp="1"/>
          </p:cNvSpPr>
          <p:nvPr>
            <p:ph type="sldNum" sz="quarter" idx="5"/>
          </p:nvPr>
        </p:nvSpPr>
        <p:spPr/>
        <p:txBody>
          <a:bodyPr/>
          <a:lstStyle/>
          <a:p>
            <a:fld id="{E4077DF2-F6DD-E64F-8C34-ADAAA9AF6C2F}" type="slidenum">
              <a:rPr lang="en-US" smtClean="0"/>
              <a:t>7</a:t>
            </a:fld>
            <a:endParaRPr lang="en-US"/>
          </a:p>
        </p:txBody>
      </p:sp>
    </p:spTree>
    <p:extLst>
      <p:ext uri="{BB962C8B-B14F-4D97-AF65-F5344CB8AC3E}">
        <p14:creationId xmlns:p14="http://schemas.microsoft.com/office/powerpoint/2010/main" val="4272368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BB391-4C29-40D7-A74A-EC5967AC5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C45D9-646C-0FDA-875D-46C25BABAF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6964E-763C-E0F4-2CFF-3E0362A922A6}"/>
              </a:ext>
            </a:extLst>
          </p:cNvPr>
          <p:cNvSpPr>
            <a:spLocks noGrp="1"/>
          </p:cNvSpPr>
          <p:nvPr>
            <p:ph type="body" idx="1"/>
          </p:nvPr>
        </p:nvSpPr>
        <p:spPr/>
        <p:txBody>
          <a:bodyPr/>
          <a:lstStyle/>
          <a:p>
            <a:r>
              <a:rPr lang="en-US" dirty="0"/>
              <a:t>https://</a:t>
            </a:r>
            <a:r>
              <a:rPr lang="en-US" dirty="0" err="1"/>
              <a:t>rangefinderonline.com</a:t>
            </a:r>
            <a:r>
              <a:rPr lang="en-US" dirty="0"/>
              <a:t>/news-features/industry-news/domestic-violence-campaigns-photoshopped-images-of-high-profile-women-spark-outrage/</a:t>
            </a:r>
          </a:p>
        </p:txBody>
      </p:sp>
      <p:sp>
        <p:nvSpPr>
          <p:cNvPr id="4" name="Slide Number Placeholder 3">
            <a:extLst>
              <a:ext uri="{FF2B5EF4-FFF2-40B4-BE49-F238E27FC236}">
                <a16:creationId xmlns:a16="http://schemas.microsoft.com/office/drawing/2014/main" id="{2DD9E10B-099D-3C95-5274-10BD5886EC44}"/>
              </a:ext>
            </a:extLst>
          </p:cNvPr>
          <p:cNvSpPr>
            <a:spLocks noGrp="1"/>
          </p:cNvSpPr>
          <p:nvPr>
            <p:ph type="sldNum" sz="quarter" idx="5"/>
          </p:nvPr>
        </p:nvSpPr>
        <p:spPr/>
        <p:txBody>
          <a:bodyPr/>
          <a:lstStyle/>
          <a:p>
            <a:fld id="{E4077DF2-F6DD-E64F-8C34-ADAAA9AF6C2F}" type="slidenum">
              <a:rPr lang="en-US" smtClean="0"/>
              <a:t>8</a:t>
            </a:fld>
            <a:endParaRPr lang="en-US"/>
          </a:p>
        </p:txBody>
      </p:sp>
    </p:spTree>
    <p:extLst>
      <p:ext uri="{BB962C8B-B14F-4D97-AF65-F5344CB8AC3E}">
        <p14:creationId xmlns:p14="http://schemas.microsoft.com/office/powerpoint/2010/main" val="4207505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7C9DB-71FA-8D4B-7DBA-BDA57ADA8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4CCFD-6D1B-ACB8-D2DB-D728B427C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49802F-ED01-749C-6499-2064AFCC80EF}"/>
              </a:ext>
            </a:extLst>
          </p:cNvPr>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=UnB8WRDq48g</a:t>
            </a:r>
          </a:p>
        </p:txBody>
      </p:sp>
      <p:sp>
        <p:nvSpPr>
          <p:cNvPr id="4" name="Slide Number Placeholder 3">
            <a:extLst>
              <a:ext uri="{FF2B5EF4-FFF2-40B4-BE49-F238E27FC236}">
                <a16:creationId xmlns:a16="http://schemas.microsoft.com/office/drawing/2014/main" id="{1DFC6114-CA24-0B22-CC66-1CBFFACC9C1F}"/>
              </a:ext>
            </a:extLst>
          </p:cNvPr>
          <p:cNvSpPr>
            <a:spLocks noGrp="1"/>
          </p:cNvSpPr>
          <p:nvPr>
            <p:ph type="sldNum" sz="quarter" idx="5"/>
          </p:nvPr>
        </p:nvSpPr>
        <p:spPr/>
        <p:txBody>
          <a:bodyPr/>
          <a:lstStyle/>
          <a:p>
            <a:fld id="{E4077DF2-F6DD-E64F-8C34-ADAAA9AF6C2F}" type="slidenum">
              <a:rPr lang="en-US" smtClean="0"/>
              <a:t>9</a:t>
            </a:fld>
            <a:endParaRPr lang="en-US"/>
          </a:p>
        </p:txBody>
      </p:sp>
    </p:spTree>
    <p:extLst>
      <p:ext uri="{BB962C8B-B14F-4D97-AF65-F5344CB8AC3E}">
        <p14:creationId xmlns:p14="http://schemas.microsoft.com/office/powerpoint/2010/main" val="2569423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0CFCF-B7F3-7C30-B9E5-5014D28E4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2F18A-7E7A-C126-25AC-4AC6481A8F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9DFBDB-2270-1550-29BE-03D9871F238E}"/>
              </a:ext>
            </a:extLst>
          </p:cNvPr>
          <p:cNvSpPr>
            <a:spLocks noGrp="1"/>
          </p:cNvSpPr>
          <p:nvPr>
            <p:ph type="body" idx="1"/>
          </p:nvPr>
        </p:nvSpPr>
        <p:spPr/>
        <p:txBody>
          <a:bodyPr/>
          <a:lstStyle/>
          <a:p>
            <a:r>
              <a:rPr lang="en-US" dirty="0"/>
              <a:t>http://</a:t>
            </a:r>
            <a:r>
              <a:rPr lang="en-US" dirty="0" err="1"/>
              <a:t>theclimatepsychologist.com</a:t>
            </a:r>
            <a:r>
              <a:rPr lang="en-US"/>
              <a:t>/best-metaphors-for-the-climate-crisis/</a:t>
            </a:r>
            <a:endParaRPr lang="en-US" dirty="0"/>
          </a:p>
        </p:txBody>
      </p:sp>
      <p:sp>
        <p:nvSpPr>
          <p:cNvPr id="4" name="Slide Number Placeholder 3">
            <a:extLst>
              <a:ext uri="{FF2B5EF4-FFF2-40B4-BE49-F238E27FC236}">
                <a16:creationId xmlns:a16="http://schemas.microsoft.com/office/drawing/2014/main" id="{C92027F6-82E5-79B1-43EB-001E64DCC1F0}"/>
              </a:ext>
            </a:extLst>
          </p:cNvPr>
          <p:cNvSpPr>
            <a:spLocks noGrp="1"/>
          </p:cNvSpPr>
          <p:nvPr>
            <p:ph type="sldNum" sz="quarter" idx="5"/>
          </p:nvPr>
        </p:nvSpPr>
        <p:spPr/>
        <p:txBody>
          <a:bodyPr/>
          <a:lstStyle/>
          <a:p>
            <a:fld id="{E4077DF2-F6DD-E64F-8C34-ADAAA9AF6C2F}" type="slidenum">
              <a:rPr lang="en-US" smtClean="0"/>
              <a:t>10</a:t>
            </a:fld>
            <a:endParaRPr lang="en-US"/>
          </a:p>
        </p:txBody>
      </p:sp>
    </p:spTree>
    <p:extLst>
      <p:ext uri="{BB962C8B-B14F-4D97-AF65-F5344CB8AC3E}">
        <p14:creationId xmlns:p14="http://schemas.microsoft.com/office/powerpoint/2010/main" val="1379084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936C1-12D0-1E1A-BD39-F1E86EFD9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4C45D4-9947-1533-AA3E-3F3D660E3A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A8E2C-AE9F-6382-8795-510F6DFFE3EE}"/>
              </a:ext>
            </a:extLst>
          </p:cNvPr>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a:t>
            </a:r>
            <a:r>
              <a:rPr lang="en-US" dirty="0" err="1"/>
              <a:t>YzVYyDehMUY</a:t>
            </a:r>
            <a:endParaRPr lang="en-US" dirty="0"/>
          </a:p>
        </p:txBody>
      </p:sp>
      <p:sp>
        <p:nvSpPr>
          <p:cNvPr id="4" name="Slide Number Placeholder 3">
            <a:extLst>
              <a:ext uri="{FF2B5EF4-FFF2-40B4-BE49-F238E27FC236}">
                <a16:creationId xmlns:a16="http://schemas.microsoft.com/office/drawing/2014/main" id="{630527CC-A80E-F07D-5FF6-EA2A9BD12CF5}"/>
              </a:ext>
            </a:extLst>
          </p:cNvPr>
          <p:cNvSpPr>
            <a:spLocks noGrp="1"/>
          </p:cNvSpPr>
          <p:nvPr>
            <p:ph type="sldNum" sz="quarter" idx="5"/>
          </p:nvPr>
        </p:nvSpPr>
        <p:spPr/>
        <p:txBody>
          <a:bodyPr/>
          <a:lstStyle/>
          <a:p>
            <a:fld id="{E4077DF2-F6DD-E64F-8C34-ADAAA9AF6C2F}" type="slidenum">
              <a:rPr lang="en-US" smtClean="0"/>
              <a:t>11</a:t>
            </a:fld>
            <a:endParaRPr lang="en-US"/>
          </a:p>
        </p:txBody>
      </p:sp>
    </p:spTree>
    <p:extLst>
      <p:ext uri="{BB962C8B-B14F-4D97-AF65-F5344CB8AC3E}">
        <p14:creationId xmlns:p14="http://schemas.microsoft.com/office/powerpoint/2010/main" val="546138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41920-385D-F4A4-1AF6-311444251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F0142-E799-6AA9-FAB2-D21BD7C0B5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BEBE4-1F37-C9E2-D2F7-534EF3A816E7}"/>
              </a:ext>
            </a:extLst>
          </p:cNvPr>
          <p:cNvSpPr>
            <a:spLocks noGrp="1"/>
          </p:cNvSpPr>
          <p:nvPr>
            <p:ph type="body" idx="1"/>
          </p:nvPr>
        </p:nvSpPr>
        <p:spPr/>
        <p:txBody>
          <a:bodyPr/>
          <a:lstStyle/>
          <a:p>
            <a:r>
              <a:rPr lang="en-US" dirty="0"/>
              <a:t>https://</a:t>
            </a:r>
            <a:r>
              <a:rPr lang="en-US" dirty="0" err="1"/>
              <a:t>www.themarshallproject.org</a:t>
            </a:r>
            <a:r>
              <a:rPr lang="en-US" dirty="0"/>
              <a:t>/2025/10/22/trump-ice-</a:t>
            </a:r>
            <a:r>
              <a:rPr lang="en-US" dirty="0" err="1"/>
              <a:t>portland</a:t>
            </a:r>
            <a:r>
              <a:rPr lang="en-US" dirty="0"/>
              <a:t>-no-kings-protest</a:t>
            </a:r>
          </a:p>
        </p:txBody>
      </p:sp>
      <p:sp>
        <p:nvSpPr>
          <p:cNvPr id="4" name="Slide Number Placeholder 3">
            <a:extLst>
              <a:ext uri="{FF2B5EF4-FFF2-40B4-BE49-F238E27FC236}">
                <a16:creationId xmlns:a16="http://schemas.microsoft.com/office/drawing/2014/main" id="{C7BAA6B7-9BCB-E0D7-1D52-10BF58B08908}"/>
              </a:ext>
            </a:extLst>
          </p:cNvPr>
          <p:cNvSpPr>
            <a:spLocks noGrp="1"/>
          </p:cNvSpPr>
          <p:nvPr>
            <p:ph type="sldNum" sz="quarter" idx="5"/>
          </p:nvPr>
        </p:nvSpPr>
        <p:spPr/>
        <p:txBody>
          <a:bodyPr/>
          <a:lstStyle/>
          <a:p>
            <a:fld id="{E4077DF2-F6DD-E64F-8C34-ADAAA9AF6C2F}" type="slidenum">
              <a:rPr lang="en-US" smtClean="0"/>
              <a:t>12</a:t>
            </a:fld>
            <a:endParaRPr lang="en-US"/>
          </a:p>
        </p:txBody>
      </p:sp>
    </p:spTree>
    <p:extLst>
      <p:ext uri="{BB962C8B-B14F-4D97-AF65-F5344CB8AC3E}">
        <p14:creationId xmlns:p14="http://schemas.microsoft.com/office/powerpoint/2010/main" val="3680734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12/6/25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60480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12/6/25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43044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12/6/25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12090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12/6/25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4691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12/6/25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2501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12/6/25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44393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12/6/25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59045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12/6/25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2196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12/6/25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0673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12/6/25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91226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12/6/25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66890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12/6/25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22101866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587E41-605C-A8E4-8BA5-0E0B3797C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The colorful explosion of powder on a black background">
            <a:extLst>
              <a:ext uri="{FF2B5EF4-FFF2-40B4-BE49-F238E27FC236}">
                <a16:creationId xmlns:a16="http://schemas.microsoft.com/office/drawing/2014/main" id="{B139D33D-168C-061A-FCB2-64D351EEAEE0}"/>
              </a:ext>
            </a:extLst>
          </p:cNvPr>
          <p:cNvPicPr>
            <a:picLocks noChangeAspect="1"/>
          </p:cNvPicPr>
          <p:nvPr/>
        </p:nvPicPr>
        <p:blipFill>
          <a:blip r:embed="rId2"/>
          <a:srcRect l="9091" t="7966" b="15425"/>
          <a:stretch>
            <a:fillRect/>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EBD48A03-0DF9-3063-CB15-1BC2AEC79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14416"/>
            <a:ext cx="12191999" cy="1243584"/>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E3B6EF7-2D82-B9E0-7FC5-591503811ED3}"/>
              </a:ext>
            </a:extLst>
          </p:cNvPr>
          <p:cNvSpPr>
            <a:spLocks noGrp="1"/>
          </p:cNvSpPr>
          <p:nvPr>
            <p:ph type="ctrTitle"/>
          </p:nvPr>
        </p:nvSpPr>
        <p:spPr>
          <a:xfrm>
            <a:off x="320040" y="5768969"/>
            <a:ext cx="8183880" cy="960120"/>
          </a:xfrm>
        </p:spPr>
        <p:txBody>
          <a:bodyPr anchor="ctr">
            <a:normAutofit/>
          </a:bodyPr>
          <a:lstStyle/>
          <a:p>
            <a:pPr algn="l"/>
            <a:r>
              <a:rPr lang="en-US" dirty="0"/>
              <a:t>Masterstroke or Misstep?</a:t>
            </a:r>
          </a:p>
        </p:txBody>
      </p:sp>
      <p:sp>
        <p:nvSpPr>
          <p:cNvPr id="3" name="Subtitle 2">
            <a:extLst>
              <a:ext uri="{FF2B5EF4-FFF2-40B4-BE49-F238E27FC236}">
                <a16:creationId xmlns:a16="http://schemas.microsoft.com/office/drawing/2014/main" id="{B7DF5F9D-4C9E-D31D-83B5-961650C156CC}"/>
              </a:ext>
            </a:extLst>
          </p:cNvPr>
          <p:cNvSpPr>
            <a:spLocks noGrp="1"/>
          </p:cNvSpPr>
          <p:nvPr>
            <p:ph type="subTitle" idx="1"/>
          </p:nvPr>
        </p:nvSpPr>
        <p:spPr>
          <a:xfrm>
            <a:off x="8597245" y="5768969"/>
            <a:ext cx="3399681" cy="955994"/>
          </a:xfrm>
        </p:spPr>
        <p:txBody>
          <a:bodyPr anchor="ctr">
            <a:normAutofit/>
          </a:bodyPr>
          <a:lstStyle/>
          <a:p>
            <a:r>
              <a:rPr lang="en-US" sz="1900" dirty="0"/>
              <a:t>You Decide</a:t>
            </a:r>
          </a:p>
        </p:txBody>
      </p:sp>
    </p:spTree>
    <p:extLst>
      <p:ext uri="{BB962C8B-B14F-4D97-AF65-F5344CB8AC3E}">
        <p14:creationId xmlns:p14="http://schemas.microsoft.com/office/powerpoint/2010/main" val="14267847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D59064A-7BD3-673D-2606-9507EFB48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102983-C45E-9DCC-6A86-26350B78FFE1}"/>
              </a:ext>
            </a:extLst>
          </p:cNvPr>
          <p:cNvSpPr>
            <a:spLocks noGrp="1"/>
          </p:cNvSpPr>
          <p:nvPr>
            <p:ph type="title"/>
          </p:nvPr>
        </p:nvSpPr>
        <p:spPr>
          <a:xfrm>
            <a:off x="341680" y="5358268"/>
            <a:ext cx="7204271" cy="1094733"/>
          </a:xfrm>
        </p:spPr>
        <p:txBody>
          <a:bodyPr>
            <a:normAutofit/>
          </a:bodyPr>
          <a:lstStyle/>
          <a:p>
            <a:r>
              <a:rPr lang="en-US"/>
              <a:t>Introduction</a:t>
            </a:r>
          </a:p>
        </p:txBody>
      </p:sp>
      <p:pic>
        <p:nvPicPr>
          <p:cNvPr id="5" name="Picture 4" descr="A large red sign with white text&#10;&#10;AI-generated content may be incorrect.">
            <a:extLst>
              <a:ext uri="{FF2B5EF4-FFF2-40B4-BE49-F238E27FC236}">
                <a16:creationId xmlns:a16="http://schemas.microsoft.com/office/drawing/2014/main" id="{649627B2-35D8-B887-3354-E518A4635CA8}"/>
              </a:ext>
            </a:extLst>
          </p:cNvPr>
          <p:cNvPicPr>
            <a:picLocks noChangeAspect="1"/>
          </p:cNvPicPr>
          <p:nvPr/>
        </p:nvPicPr>
        <p:blipFill>
          <a:blip r:embed="rId3"/>
          <a:srcRect b="1254"/>
          <a:stretch>
            <a:fillRect/>
          </a:stretch>
        </p:blipFill>
        <p:spPr>
          <a:xfrm>
            <a:off x="419099" y="419102"/>
            <a:ext cx="7129183" cy="4663886"/>
          </a:xfrm>
          <a:prstGeom prst="rect">
            <a:avLst/>
          </a:prstGeom>
        </p:spPr>
      </p:pic>
      <p:sp>
        <p:nvSpPr>
          <p:cNvPr id="3" name="Content Placeholder 2">
            <a:extLst>
              <a:ext uri="{FF2B5EF4-FFF2-40B4-BE49-F238E27FC236}">
                <a16:creationId xmlns:a16="http://schemas.microsoft.com/office/drawing/2014/main" id="{2CC10764-33E0-6870-B707-D17EB670D988}"/>
              </a:ext>
            </a:extLst>
          </p:cNvPr>
          <p:cNvSpPr>
            <a:spLocks noGrp="1"/>
          </p:cNvSpPr>
          <p:nvPr>
            <p:ph idx="1"/>
          </p:nvPr>
        </p:nvSpPr>
        <p:spPr>
          <a:xfrm>
            <a:off x="8047975" y="418916"/>
            <a:ext cx="3434399" cy="6033900"/>
          </a:xfrm>
        </p:spPr>
        <p:txBody>
          <a:bodyPr>
            <a:normAutofit/>
          </a:bodyPr>
          <a:lstStyle/>
          <a:p>
            <a:pPr marL="0" indent="0">
              <a:lnSpc>
                <a:spcPct val="125000"/>
              </a:lnSpc>
              <a:buNone/>
            </a:pPr>
            <a:r>
              <a:rPr lang="en-US" sz="1300" dirty="0">
                <a:solidFill>
                  <a:schemeClr val="tx1">
                    <a:lumMod val="65000"/>
                    <a:lumOff val="35000"/>
                  </a:schemeClr>
                </a:solidFill>
              </a:rPr>
              <a:t>You’re about to explore a series of striking images taken from advertising campaigns, protest movements, awareness drives, and art installations, all of which rely on shock factor and provocation to grab attention and highlight urgent issues.</a:t>
            </a:r>
          </a:p>
          <a:p>
            <a:pPr marL="0" indent="0">
              <a:lnSpc>
                <a:spcPct val="125000"/>
              </a:lnSpc>
              <a:buNone/>
            </a:pPr>
            <a:r>
              <a:rPr lang="en-US" sz="1300" dirty="0">
                <a:solidFill>
                  <a:schemeClr val="tx1">
                    <a:lumMod val="65000"/>
                    <a:lumOff val="35000"/>
                  </a:schemeClr>
                </a:solidFill>
              </a:rPr>
              <a:t>As you examine each image, look closely at the details and ask yourself what issue the creator is concerned about. Try to decode the strategy behind it: what are the specific shock factor tactics (e.g. nudity, graphic imagery, hyperbole, and so on) being employed?</a:t>
            </a:r>
          </a:p>
          <a:p>
            <a:pPr marL="0" indent="0">
              <a:lnSpc>
                <a:spcPct val="125000"/>
              </a:lnSpc>
              <a:buNone/>
            </a:pPr>
            <a:r>
              <a:rPr lang="en-US" sz="1300" dirty="0">
                <a:solidFill>
                  <a:schemeClr val="tx1">
                    <a:lumMod val="65000"/>
                    <a:lumOff val="35000"/>
                  </a:schemeClr>
                </a:solidFill>
              </a:rPr>
              <a:t>Once you’ve studied the image, make a judgment: Is the image effective? Does it feel like a bold, powerful move that could spark conversation and inspire action? Or does it cross the line into being gratuitous, tacky, or sensational, risking the message being lost in the outrage? In other words, decide whether the image is a ‘masterstroke’ or a ‘misstep’.</a:t>
            </a:r>
          </a:p>
        </p:txBody>
      </p:sp>
    </p:spTree>
    <p:extLst>
      <p:ext uri="{BB962C8B-B14F-4D97-AF65-F5344CB8AC3E}">
        <p14:creationId xmlns:p14="http://schemas.microsoft.com/office/powerpoint/2010/main" val="775738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DCF00-9870-E458-16C9-86700FF186A7}"/>
            </a:ext>
          </a:extLst>
        </p:cNvPr>
        <p:cNvGrpSpPr/>
        <p:nvPr/>
      </p:nvGrpSpPr>
      <p:grpSpPr>
        <a:xfrm>
          <a:off x="0" y="0"/>
          <a:ext cx="0" cy="0"/>
          <a:chOff x="0" y="0"/>
          <a:chExt cx="0" cy="0"/>
        </a:xfrm>
      </p:grpSpPr>
      <p:pic>
        <p:nvPicPr>
          <p:cNvPr id="3" name="Picture 2" descr="A hand holding a animal&#10;&#10;AI-generated content may be incorrect.">
            <a:extLst>
              <a:ext uri="{FF2B5EF4-FFF2-40B4-BE49-F238E27FC236}">
                <a16:creationId xmlns:a16="http://schemas.microsoft.com/office/drawing/2014/main" id="{85FA33EC-CE53-E0AE-8974-002BAF9323CD}"/>
              </a:ext>
            </a:extLst>
          </p:cNvPr>
          <p:cNvPicPr>
            <a:picLocks noChangeAspect="1"/>
          </p:cNvPicPr>
          <p:nvPr/>
        </p:nvPicPr>
        <p:blipFill>
          <a:blip r:embed="rId3"/>
          <a:stretch>
            <a:fillRect/>
          </a:stretch>
        </p:blipFill>
        <p:spPr>
          <a:xfrm>
            <a:off x="4082678" y="322351"/>
            <a:ext cx="4026644" cy="6213298"/>
          </a:xfrm>
          <a:prstGeom prst="rect">
            <a:avLst/>
          </a:prstGeom>
        </p:spPr>
      </p:pic>
      <p:pic>
        <p:nvPicPr>
          <p:cNvPr id="6" name="Graphic 5" descr="Badge 1 with solid fill">
            <a:extLst>
              <a:ext uri="{FF2B5EF4-FFF2-40B4-BE49-F238E27FC236}">
                <a16:creationId xmlns:a16="http://schemas.microsoft.com/office/drawing/2014/main" id="{8003B385-A9C0-4E3D-9255-5D57CA5F07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9872" y="321826"/>
            <a:ext cx="914400" cy="914400"/>
          </a:xfrm>
          <a:prstGeom prst="rect">
            <a:avLst/>
          </a:prstGeom>
        </p:spPr>
      </p:pic>
    </p:spTree>
    <p:extLst>
      <p:ext uri="{BB962C8B-B14F-4D97-AF65-F5344CB8AC3E}">
        <p14:creationId xmlns:p14="http://schemas.microsoft.com/office/powerpoint/2010/main" val="160373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C6EC13-6DF7-607B-5684-52FA3AA0603D}"/>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ACA57B90-B92C-2765-7DEE-ADAF6DEF9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27B55CA-CBC6-0A45-7C6E-10017E35183A}"/>
              </a:ext>
            </a:extLst>
          </p:cNvPr>
          <p:cNvPicPr>
            <a:picLocks noChangeAspect="1"/>
          </p:cNvPicPr>
          <p:nvPr/>
        </p:nvPicPr>
        <p:blipFill>
          <a:blip r:embed="rId3"/>
          <a:srcRect l="6347" r="6347"/>
          <a:stretch/>
        </p:blipFill>
        <p:spPr>
          <a:xfrm>
            <a:off x="1394460" y="419100"/>
            <a:ext cx="9410700" cy="6033902"/>
          </a:xfrm>
          <a:prstGeom prst="rect">
            <a:avLst/>
          </a:prstGeom>
        </p:spPr>
      </p:pic>
      <p:pic>
        <p:nvPicPr>
          <p:cNvPr id="6" name="Graphic 5" descr="Badge with solid fill">
            <a:extLst>
              <a:ext uri="{FF2B5EF4-FFF2-40B4-BE49-F238E27FC236}">
                <a16:creationId xmlns:a16="http://schemas.microsoft.com/office/drawing/2014/main" id="{82A6958B-6555-EC21-36BE-79E28F394E0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9872" y="321826"/>
            <a:ext cx="914400" cy="914400"/>
          </a:xfrm>
          <a:prstGeom prst="rect">
            <a:avLst/>
          </a:prstGeom>
        </p:spPr>
      </p:pic>
    </p:spTree>
    <p:extLst>
      <p:ext uri="{BB962C8B-B14F-4D97-AF65-F5344CB8AC3E}">
        <p14:creationId xmlns:p14="http://schemas.microsoft.com/office/powerpoint/2010/main" val="2702153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955118-984E-DFEE-2410-7C567FFCA87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9A008B6-FCF1-F8E2-1EF1-EF310E8AF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4" name="Rectangle 13">
            <a:extLst>
              <a:ext uri="{FF2B5EF4-FFF2-40B4-BE49-F238E27FC236}">
                <a16:creationId xmlns:a16="http://schemas.microsoft.com/office/drawing/2014/main" id="{ADE76C0F-9C90-A83B-79C8-FD4794C11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7" name="Picture 6" descr="A graffiti of a child sewing on a sewing machine&#10;&#10;AI-generated content may be incorrect.">
            <a:extLst>
              <a:ext uri="{FF2B5EF4-FFF2-40B4-BE49-F238E27FC236}">
                <a16:creationId xmlns:a16="http://schemas.microsoft.com/office/drawing/2014/main" id="{7767C5A7-89CC-9CBA-CDC9-0CFF574D5445}"/>
              </a:ext>
            </a:extLst>
          </p:cNvPr>
          <p:cNvPicPr>
            <a:picLocks noChangeAspect="1"/>
          </p:cNvPicPr>
          <p:nvPr/>
        </p:nvPicPr>
        <p:blipFill>
          <a:blip r:embed="rId3"/>
          <a:srcRect l="5140" r="-1" b="-1"/>
          <a:stretch>
            <a:fillRect/>
          </a:stretch>
        </p:blipFill>
        <p:spPr>
          <a:xfrm>
            <a:off x="2403231" y="412049"/>
            <a:ext cx="7385539" cy="6033902"/>
          </a:xfrm>
          <a:prstGeom prst="rect">
            <a:avLst/>
          </a:prstGeom>
        </p:spPr>
      </p:pic>
      <p:pic>
        <p:nvPicPr>
          <p:cNvPr id="6" name="Graphic 5" descr="Badge 3 with solid fill">
            <a:extLst>
              <a:ext uri="{FF2B5EF4-FFF2-40B4-BE49-F238E27FC236}">
                <a16:creationId xmlns:a16="http://schemas.microsoft.com/office/drawing/2014/main" id="{DD6E5262-BBCD-6675-9D51-CBBEACFA391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9872" y="321826"/>
            <a:ext cx="914400" cy="914400"/>
          </a:xfrm>
          <a:prstGeom prst="rect">
            <a:avLst/>
          </a:prstGeom>
        </p:spPr>
      </p:pic>
    </p:spTree>
    <p:extLst>
      <p:ext uri="{BB962C8B-B14F-4D97-AF65-F5344CB8AC3E}">
        <p14:creationId xmlns:p14="http://schemas.microsoft.com/office/powerpoint/2010/main" val="38083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31C38D-8C9C-7065-9C34-5DFFBBE1212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5D3817B-01DA-DCDA-FA18-49D6FF00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hild in a microwave oven&#10;&#10;AI-generated content may be incorrect.">
            <a:extLst>
              <a:ext uri="{FF2B5EF4-FFF2-40B4-BE49-F238E27FC236}">
                <a16:creationId xmlns:a16="http://schemas.microsoft.com/office/drawing/2014/main" id="{62E432A2-6882-6B60-D1D7-207BCA656553}"/>
              </a:ext>
            </a:extLst>
          </p:cNvPr>
          <p:cNvPicPr>
            <a:picLocks noChangeAspect="1"/>
          </p:cNvPicPr>
          <p:nvPr/>
        </p:nvPicPr>
        <p:blipFill>
          <a:blip r:embed="rId3"/>
          <a:srcRect r="11111"/>
          <a:stretch>
            <a:fillRect/>
          </a:stretch>
        </p:blipFill>
        <p:spPr>
          <a:xfrm>
            <a:off x="20" y="10"/>
            <a:ext cx="12191980" cy="6857990"/>
          </a:xfrm>
          <a:prstGeom prst="rect">
            <a:avLst/>
          </a:prstGeom>
        </p:spPr>
      </p:pic>
      <p:pic>
        <p:nvPicPr>
          <p:cNvPr id="6" name="Graphic 5" descr="Badge 4 with solid fill">
            <a:extLst>
              <a:ext uri="{FF2B5EF4-FFF2-40B4-BE49-F238E27FC236}">
                <a16:creationId xmlns:a16="http://schemas.microsoft.com/office/drawing/2014/main" id="{B7AE7DBE-33DB-772F-2264-6FE541282D7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9872" y="321826"/>
            <a:ext cx="914400" cy="914400"/>
          </a:xfrm>
          <a:prstGeom prst="rect">
            <a:avLst/>
          </a:prstGeom>
        </p:spPr>
      </p:pic>
    </p:spTree>
    <p:extLst>
      <p:ext uri="{BB962C8B-B14F-4D97-AF65-F5344CB8AC3E}">
        <p14:creationId xmlns:p14="http://schemas.microsoft.com/office/powerpoint/2010/main" val="3053947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5DE37-252D-C343-EBFF-9269EEBB10AF}"/>
            </a:ext>
          </a:extLst>
        </p:cNvPr>
        <p:cNvGrpSpPr/>
        <p:nvPr/>
      </p:nvGrpSpPr>
      <p:grpSpPr>
        <a:xfrm>
          <a:off x="0" y="0"/>
          <a:ext cx="0" cy="0"/>
          <a:chOff x="0" y="0"/>
          <a:chExt cx="0" cy="0"/>
        </a:xfrm>
      </p:grpSpPr>
      <p:pic>
        <p:nvPicPr>
          <p:cNvPr id="6" name="Graphic 5" descr="Badge 5 with solid fill">
            <a:extLst>
              <a:ext uri="{FF2B5EF4-FFF2-40B4-BE49-F238E27FC236}">
                <a16:creationId xmlns:a16="http://schemas.microsoft.com/office/drawing/2014/main" id="{DAF73ED7-463D-43A4-BD55-151DD5E4641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9872" y="321826"/>
            <a:ext cx="914400" cy="914400"/>
          </a:xfrm>
          <a:prstGeom prst="rect">
            <a:avLst/>
          </a:prstGeom>
        </p:spPr>
      </p:pic>
      <p:pic>
        <p:nvPicPr>
          <p:cNvPr id="4" name="Picture 3" descr="A person with tattoos on his body&#10;&#10;AI-generated content may be incorrect.">
            <a:extLst>
              <a:ext uri="{FF2B5EF4-FFF2-40B4-BE49-F238E27FC236}">
                <a16:creationId xmlns:a16="http://schemas.microsoft.com/office/drawing/2014/main" id="{493997B0-AEF7-2329-0C3E-44E2A109D531}"/>
              </a:ext>
            </a:extLst>
          </p:cNvPr>
          <p:cNvPicPr>
            <a:picLocks noChangeAspect="1"/>
          </p:cNvPicPr>
          <p:nvPr/>
        </p:nvPicPr>
        <p:blipFill>
          <a:blip r:embed="rId5"/>
          <a:stretch>
            <a:fillRect/>
          </a:stretch>
        </p:blipFill>
        <p:spPr>
          <a:xfrm>
            <a:off x="3556000" y="82550"/>
            <a:ext cx="5080000" cy="6692900"/>
          </a:xfrm>
          <a:prstGeom prst="rect">
            <a:avLst/>
          </a:prstGeom>
        </p:spPr>
      </p:pic>
    </p:spTree>
    <p:extLst>
      <p:ext uri="{BB962C8B-B14F-4D97-AF65-F5344CB8AC3E}">
        <p14:creationId xmlns:p14="http://schemas.microsoft.com/office/powerpoint/2010/main" val="1282261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873C2-712F-D3EC-1437-FCC96FC4969D}"/>
            </a:ext>
          </a:extLst>
        </p:cNvPr>
        <p:cNvGrpSpPr/>
        <p:nvPr/>
      </p:nvGrpSpPr>
      <p:grpSpPr>
        <a:xfrm>
          <a:off x="0" y="0"/>
          <a:ext cx="0" cy="0"/>
          <a:chOff x="0" y="0"/>
          <a:chExt cx="0" cy="0"/>
        </a:xfrm>
      </p:grpSpPr>
      <p:pic>
        <p:nvPicPr>
          <p:cNvPr id="6" name="Graphic 5" descr="Badge 6 with solid fill">
            <a:extLst>
              <a:ext uri="{FF2B5EF4-FFF2-40B4-BE49-F238E27FC236}">
                <a16:creationId xmlns:a16="http://schemas.microsoft.com/office/drawing/2014/main" id="{675D7735-8D4C-7FBF-D5CB-B9F7F8356F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9872" y="321826"/>
            <a:ext cx="914400" cy="914400"/>
          </a:xfrm>
          <a:prstGeom prst="rect">
            <a:avLst/>
          </a:prstGeom>
        </p:spPr>
      </p:pic>
      <p:pic>
        <p:nvPicPr>
          <p:cNvPr id="4" name="Picture 3">
            <a:extLst>
              <a:ext uri="{FF2B5EF4-FFF2-40B4-BE49-F238E27FC236}">
                <a16:creationId xmlns:a16="http://schemas.microsoft.com/office/drawing/2014/main" id="{80DD7A12-01D6-B1E9-4ED2-0A5FCCBC325A}"/>
              </a:ext>
            </a:extLst>
          </p:cNvPr>
          <p:cNvPicPr>
            <a:picLocks noChangeAspect="1"/>
          </p:cNvPicPr>
          <p:nvPr/>
        </p:nvPicPr>
        <p:blipFill>
          <a:blip r:embed="rId5"/>
          <a:srcRect/>
          <a:stretch/>
        </p:blipFill>
        <p:spPr>
          <a:xfrm>
            <a:off x="3670188" y="533276"/>
            <a:ext cx="4925172" cy="5699127"/>
          </a:xfrm>
          <a:prstGeom prst="rect">
            <a:avLst/>
          </a:prstGeom>
        </p:spPr>
      </p:pic>
    </p:spTree>
    <p:extLst>
      <p:ext uri="{BB962C8B-B14F-4D97-AF65-F5344CB8AC3E}">
        <p14:creationId xmlns:p14="http://schemas.microsoft.com/office/powerpoint/2010/main" val="2812393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9C832-6DD8-2697-3A0E-A6BFD7BE2ACF}"/>
            </a:ext>
          </a:extLst>
        </p:cNvPr>
        <p:cNvGrpSpPr/>
        <p:nvPr/>
      </p:nvGrpSpPr>
      <p:grpSpPr>
        <a:xfrm>
          <a:off x="0" y="0"/>
          <a:ext cx="0" cy="0"/>
          <a:chOff x="0" y="0"/>
          <a:chExt cx="0" cy="0"/>
        </a:xfrm>
      </p:grpSpPr>
      <p:pic>
        <p:nvPicPr>
          <p:cNvPr id="6" name="Graphic 5" descr="Badge 7 with solid fill">
            <a:extLst>
              <a:ext uri="{FF2B5EF4-FFF2-40B4-BE49-F238E27FC236}">
                <a16:creationId xmlns:a16="http://schemas.microsoft.com/office/drawing/2014/main" id="{0F5285EA-D836-7034-34DC-206C3AD937F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99872" y="321826"/>
            <a:ext cx="914400" cy="914400"/>
          </a:xfrm>
          <a:prstGeom prst="rect">
            <a:avLst/>
          </a:prstGeom>
        </p:spPr>
      </p:pic>
      <p:pic>
        <p:nvPicPr>
          <p:cNvPr id="2" name="Moment protesters throw soup at Mona Lisa painting in Paris">
            <a:hlinkClick r:id="" action="ppaction://media"/>
            <a:extLst>
              <a:ext uri="{FF2B5EF4-FFF2-40B4-BE49-F238E27FC236}">
                <a16:creationId xmlns:a16="http://schemas.microsoft.com/office/drawing/2014/main" id="{67206B74-F1C6-C63C-6367-4FAF167063E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383595" y="781050"/>
            <a:ext cx="9532055" cy="5361781"/>
          </a:xfrm>
          <a:prstGeom prst="rect">
            <a:avLst/>
          </a:prstGeom>
        </p:spPr>
      </p:pic>
    </p:spTree>
    <p:extLst>
      <p:ext uri="{BB962C8B-B14F-4D97-AF65-F5344CB8AC3E}">
        <p14:creationId xmlns:p14="http://schemas.microsoft.com/office/powerpoint/2010/main" val="383032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F6A7E1-D8C0-CF4A-FA34-0F18912B162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9A008B6-FCF1-F8E2-1EF1-EF310E8AF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8" name="Rectangle 17">
            <a:extLst>
              <a:ext uri="{FF2B5EF4-FFF2-40B4-BE49-F238E27FC236}">
                <a16:creationId xmlns:a16="http://schemas.microsoft.com/office/drawing/2014/main" id="{ADE76C0F-9C90-A83B-79C8-FD4794C11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Picture 4" descr="A cartoon of a ship sailing in the ocean&#10;&#10;AI-generated content may be incorrect.">
            <a:extLst>
              <a:ext uri="{FF2B5EF4-FFF2-40B4-BE49-F238E27FC236}">
                <a16:creationId xmlns:a16="http://schemas.microsoft.com/office/drawing/2014/main" id="{828006F8-9BCB-2EEE-D166-1938F04BA93F}"/>
              </a:ext>
            </a:extLst>
          </p:cNvPr>
          <p:cNvPicPr>
            <a:picLocks noChangeAspect="1"/>
          </p:cNvPicPr>
          <p:nvPr/>
        </p:nvPicPr>
        <p:blipFill>
          <a:blip r:embed="rId3"/>
          <a:srcRect l="4221" r="2" b="2"/>
          <a:stretch>
            <a:fillRect/>
          </a:stretch>
        </p:blipFill>
        <p:spPr>
          <a:xfrm>
            <a:off x="2403231" y="412049"/>
            <a:ext cx="7385539" cy="6033902"/>
          </a:xfrm>
          <a:prstGeom prst="rect">
            <a:avLst/>
          </a:prstGeom>
        </p:spPr>
      </p:pic>
      <p:pic>
        <p:nvPicPr>
          <p:cNvPr id="6" name="Graphic 5" descr="Badge 8 with solid fill">
            <a:extLst>
              <a:ext uri="{FF2B5EF4-FFF2-40B4-BE49-F238E27FC236}">
                <a16:creationId xmlns:a16="http://schemas.microsoft.com/office/drawing/2014/main" id="{C2A93A9B-E568-9906-8FE0-B7AB25680B7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9872" y="321826"/>
            <a:ext cx="914400" cy="914400"/>
          </a:xfrm>
          <a:prstGeom prst="rect">
            <a:avLst/>
          </a:prstGeom>
        </p:spPr>
      </p:pic>
    </p:spTree>
    <p:extLst>
      <p:ext uri="{BB962C8B-B14F-4D97-AF65-F5344CB8AC3E}">
        <p14:creationId xmlns:p14="http://schemas.microsoft.com/office/powerpoint/2010/main" val="662786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4E97A-8422-D227-B750-A2BE93C63D02}"/>
            </a:ext>
          </a:extLst>
        </p:cNvPr>
        <p:cNvGrpSpPr/>
        <p:nvPr/>
      </p:nvGrpSpPr>
      <p:grpSpPr>
        <a:xfrm>
          <a:off x="0" y="0"/>
          <a:ext cx="0" cy="0"/>
          <a:chOff x="0" y="0"/>
          <a:chExt cx="0" cy="0"/>
        </a:xfrm>
      </p:grpSpPr>
      <p:pic>
        <p:nvPicPr>
          <p:cNvPr id="6" name="Graphic 5" descr="Badge 9 with solid fill">
            <a:extLst>
              <a:ext uri="{FF2B5EF4-FFF2-40B4-BE49-F238E27FC236}">
                <a16:creationId xmlns:a16="http://schemas.microsoft.com/office/drawing/2014/main" id="{9D75F0A9-28E6-FE75-0D4D-14DF8F155AE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99872" y="321826"/>
            <a:ext cx="914400" cy="914400"/>
          </a:xfrm>
          <a:prstGeom prst="rect">
            <a:avLst/>
          </a:prstGeom>
        </p:spPr>
      </p:pic>
      <p:pic>
        <p:nvPicPr>
          <p:cNvPr id="2" name="American Eagle commercial Sydney Sweeney Has Great Jeans Biology">
            <a:hlinkClick r:id="" action="ppaction://media"/>
            <a:extLst>
              <a:ext uri="{FF2B5EF4-FFF2-40B4-BE49-F238E27FC236}">
                <a16:creationId xmlns:a16="http://schemas.microsoft.com/office/drawing/2014/main" id="{0E6EA6F7-7284-9AAB-7662-45D817C72E3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14272" y="779026"/>
            <a:ext cx="9728199" cy="5472112"/>
          </a:xfrm>
          <a:prstGeom prst="rect">
            <a:avLst/>
          </a:prstGeom>
        </p:spPr>
      </p:pic>
    </p:spTree>
    <p:extLst>
      <p:ext uri="{BB962C8B-B14F-4D97-AF65-F5344CB8AC3E}">
        <p14:creationId xmlns:p14="http://schemas.microsoft.com/office/powerpoint/2010/main" val="160562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B5CC7A-961C-ADC5-CBC2-9359123C10C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CA57B90-B92C-2765-7DEE-ADAF6DEF9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wearing clothing&#10;&#10;AI-generated content may be incorrect.">
            <a:extLst>
              <a:ext uri="{FF2B5EF4-FFF2-40B4-BE49-F238E27FC236}">
                <a16:creationId xmlns:a16="http://schemas.microsoft.com/office/drawing/2014/main" id="{D8D05DFD-4365-436A-0EBC-B4B8F26F9566}"/>
              </a:ext>
            </a:extLst>
          </p:cNvPr>
          <p:cNvPicPr>
            <a:picLocks noChangeAspect="1"/>
          </p:cNvPicPr>
          <p:nvPr/>
        </p:nvPicPr>
        <p:blipFill>
          <a:blip r:embed="rId3"/>
          <a:srcRect r="1" b="3584"/>
          <a:stretch>
            <a:fillRect/>
          </a:stretch>
        </p:blipFill>
        <p:spPr>
          <a:xfrm>
            <a:off x="1394460" y="419100"/>
            <a:ext cx="9410700" cy="6033902"/>
          </a:xfrm>
          <a:prstGeom prst="rect">
            <a:avLst/>
          </a:prstGeom>
        </p:spPr>
      </p:pic>
      <p:pic>
        <p:nvPicPr>
          <p:cNvPr id="6" name="Graphic 5" descr="Badge 10 with solid fill">
            <a:extLst>
              <a:ext uri="{FF2B5EF4-FFF2-40B4-BE49-F238E27FC236}">
                <a16:creationId xmlns:a16="http://schemas.microsoft.com/office/drawing/2014/main" id="{CCA2F111-9167-8070-0EA1-23E58A3732E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9872" y="321826"/>
            <a:ext cx="914400" cy="914400"/>
          </a:xfrm>
          <a:prstGeom prst="rect">
            <a:avLst/>
          </a:prstGeom>
        </p:spPr>
      </p:pic>
    </p:spTree>
    <p:extLst>
      <p:ext uri="{BB962C8B-B14F-4D97-AF65-F5344CB8AC3E}">
        <p14:creationId xmlns:p14="http://schemas.microsoft.com/office/powerpoint/2010/main" val="1517749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D132F-FBF9-3588-3D05-6812C58743C1}"/>
              </a:ext>
            </a:extLst>
          </p:cNvPr>
          <p:cNvSpPr>
            <a:spLocks noGrp="1"/>
          </p:cNvSpPr>
          <p:nvPr>
            <p:ph type="title"/>
          </p:nvPr>
        </p:nvSpPr>
        <p:spPr>
          <a:xfrm>
            <a:off x="612648" y="0"/>
            <a:ext cx="6035040" cy="1109280"/>
          </a:xfrm>
        </p:spPr>
        <p:txBody>
          <a:bodyPr anchor="b">
            <a:normAutofit/>
          </a:bodyPr>
          <a:lstStyle/>
          <a:p>
            <a:pPr algn="ctr"/>
            <a:r>
              <a:rPr lang="en-US" dirty="0">
                <a:solidFill>
                  <a:schemeClr val="tx1">
                    <a:lumMod val="65000"/>
                    <a:lumOff val="35000"/>
                  </a:schemeClr>
                </a:solidFill>
              </a:rPr>
              <a:t>Follow-up Activity</a:t>
            </a:r>
          </a:p>
        </p:txBody>
      </p:sp>
      <p:sp>
        <p:nvSpPr>
          <p:cNvPr id="3" name="Content Placeholder 2">
            <a:extLst>
              <a:ext uri="{FF2B5EF4-FFF2-40B4-BE49-F238E27FC236}">
                <a16:creationId xmlns:a16="http://schemas.microsoft.com/office/drawing/2014/main" id="{44C7831E-2CD3-9380-280C-05D56E5D7A93}"/>
              </a:ext>
            </a:extLst>
          </p:cNvPr>
          <p:cNvSpPr>
            <a:spLocks noGrp="1"/>
          </p:cNvSpPr>
          <p:nvPr>
            <p:ph idx="1"/>
          </p:nvPr>
        </p:nvSpPr>
        <p:spPr>
          <a:xfrm>
            <a:off x="612648" y="1382231"/>
            <a:ext cx="6213455" cy="5039833"/>
          </a:xfrm>
        </p:spPr>
        <p:txBody>
          <a:bodyPr>
            <a:normAutofit/>
          </a:bodyPr>
          <a:lstStyle/>
          <a:p>
            <a:pPr marL="0" indent="0">
              <a:lnSpc>
                <a:spcPct val="145000"/>
              </a:lnSpc>
              <a:buNone/>
            </a:pPr>
            <a:r>
              <a:rPr lang="en-GB" sz="1700" dirty="0"/>
              <a:t>Now it’s your turn to explore how shock tactics are used to achieve an aim. Your task is to find a real-world campaign that relies on provocation. This could be an advertising campaign, a protest action, an awareness drive, or even an art installation. Once you’ve chosen your example, look closely at what the campaign is trying to accomplish and how it uses shock to do so. Identify the specific techniques at play and think about why the creators might have chosen this approach. Finally, evaluate its impact: did the campaign succeed in raising awareness, sparking conversation, or driving action, or did the shock overshadow the message? Prepare to present your findings and explain whether you believe this was a smart strategy or a step too far.</a:t>
            </a:r>
            <a:endParaRPr lang="en-US" sz="1700" dirty="0"/>
          </a:p>
        </p:txBody>
      </p:sp>
      <p:pic>
        <p:nvPicPr>
          <p:cNvPr id="5" name="Picture 4" descr="A person lying in a bathtub&#10;&#10;AI-generated content may be incorrect.">
            <a:extLst>
              <a:ext uri="{FF2B5EF4-FFF2-40B4-BE49-F238E27FC236}">
                <a16:creationId xmlns:a16="http://schemas.microsoft.com/office/drawing/2014/main" id="{C7FFFF0A-B250-0320-8C06-29927B9C7CA0}"/>
              </a:ext>
            </a:extLst>
          </p:cNvPr>
          <p:cNvPicPr>
            <a:picLocks noChangeAspect="1"/>
          </p:cNvPicPr>
          <p:nvPr/>
        </p:nvPicPr>
        <p:blipFill>
          <a:blip r:embed="rId2"/>
          <a:srcRect l="1165"/>
          <a:stretch>
            <a:fillRect/>
          </a:stretch>
        </p:blipFill>
        <p:spPr>
          <a:xfrm>
            <a:off x="7345680" y="10"/>
            <a:ext cx="4846320" cy="6857990"/>
          </a:xfrm>
          <a:prstGeom prst="rect">
            <a:avLst/>
          </a:prstGeom>
        </p:spPr>
      </p:pic>
    </p:spTree>
    <p:extLst>
      <p:ext uri="{BB962C8B-B14F-4D97-AF65-F5344CB8AC3E}">
        <p14:creationId xmlns:p14="http://schemas.microsoft.com/office/powerpoint/2010/main" val="522602429"/>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TotalTime>
  <Words>446</Words>
  <Application>Microsoft Macintosh PowerPoint</Application>
  <PresentationFormat>Widescreen</PresentationFormat>
  <Paragraphs>29</Paragraphs>
  <Slides>13</Slides>
  <Notes>11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Arial</vt:lpstr>
      <vt:lpstr>Neue Haas Grotesk Text Pro</vt:lpstr>
      <vt:lpstr>VanillaVTI</vt:lpstr>
      <vt:lpstr>Masterstroke or Misstep?</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Follow-up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4</cp:revision>
  <dcterms:created xsi:type="dcterms:W3CDTF">2025-12-06T07:40:04Z</dcterms:created>
  <dcterms:modified xsi:type="dcterms:W3CDTF">2025-12-06T13:56:18Z</dcterms:modified>
</cp:coreProperties>
</file>