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6" r:id="rId2"/>
    <p:sldId id="257" r:id="rId3"/>
    <p:sldId id="258" r:id="rId4"/>
    <p:sldId id="260" r:id="rId5"/>
    <p:sldId id="259" r:id="rId6"/>
    <p:sldId id="263" r:id="rId7"/>
    <p:sldId id="269" r:id="rId8"/>
    <p:sldId id="262" r:id="rId9"/>
    <p:sldId id="264" r:id="rId10"/>
    <p:sldId id="268" r:id="rId11"/>
    <p:sldId id="265" r:id="rId12"/>
    <p:sldId id="267" r:id="rId13"/>
    <p:sldId id="266"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5"/>
    <p:restoredTop sz="94699"/>
  </p:normalViewPr>
  <p:slideViewPr>
    <p:cSldViewPr snapToGrid="0">
      <p:cViewPr>
        <p:scale>
          <a:sx n="129" d="100"/>
          <a:sy n="129" d="100"/>
        </p:scale>
        <p:origin x="14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A418F5-9CEE-7D49-BB8A-9184BAD6EA86}" type="datetimeFigureOut">
              <a:rPr lang="en-US" smtClean="0"/>
              <a:t>12/9/25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A188F-5D29-1646-8CAC-89E5A1D1AB45}" type="slidenum">
              <a:rPr lang="en-US" smtClean="0"/>
              <a:t>‹#›</a:t>
            </a:fld>
            <a:endParaRPr lang="en-US"/>
          </a:p>
        </p:txBody>
      </p:sp>
    </p:spTree>
    <p:extLst>
      <p:ext uri="{BB962C8B-B14F-4D97-AF65-F5344CB8AC3E}">
        <p14:creationId xmlns:p14="http://schemas.microsoft.com/office/powerpoint/2010/main" val="3522370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A188F-5D29-1646-8CAC-89E5A1D1AB45}" type="slidenum">
              <a:rPr lang="en-US" smtClean="0"/>
              <a:t>5</a:t>
            </a:fld>
            <a:endParaRPr lang="en-US"/>
          </a:p>
        </p:txBody>
      </p:sp>
    </p:spTree>
    <p:extLst>
      <p:ext uri="{BB962C8B-B14F-4D97-AF65-F5344CB8AC3E}">
        <p14:creationId xmlns:p14="http://schemas.microsoft.com/office/powerpoint/2010/main" val="1570322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6AD7A-C794-43E1-21C3-C66CE6782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A911F8-8921-4E9B-9F8C-91CEFE8A74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2E1A60-E578-08C3-21D9-6330F47F3B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FBB11B-3C6E-6C8B-4E74-DC0766FEC01E}"/>
              </a:ext>
            </a:extLst>
          </p:cNvPr>
          <p:cNvSpPr>
            <a:spLocks noGrp="1"/>
          </p:cNvSpPr>
          <p:nvPr>
            <p:ph type="sldNum" sz="quarter" idx="5"/>
          </p:nvPr>
        </p:nvSpPr>
        <p:spPr/>
        <p:txBody>
          <a:bodyPr/>
          <a:lstStyle/>
          <a:p>
            <a:fld id="{0ADA188F-5D29-1646-8CAC-89E5A1D1AB45}" type="slidenum">
              <a:rPr lang="en-US" smtClean="0"/>
              <a:t>6</a:t>
            </a:fld>
            <a:endParaRPr lang="en-US"/>
          </a:p>
        </p:txBody>
      </p:sp>
    </p:spTree>
    <p:extLst>
      <p:ext uri="{BB962C8B-B14F-4D97-AF65-F5344CB8AC3E}">
        <p14:creationId xmlns:p14="http://schemas.microsoft.com/office/powerpoint/2010/main" val="4074810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D2E9F-A957-A330-9A9D-3707057E6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BD832-6CED-3FA1-9879-5B05EBC07C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E9D915-47C4-3B17-9DE1-D48A298C52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8D3501-1FC7-E94D-2695-18BC2C59063B}"/>
              </a:ext>
            </a:extLst>
          </p:cNvPr>
          <p:cNvSpPr>
            <a:spLocks noGrp="1"/>
          </p:cNvSpPr>
          <p:nvPr>
            <p:ph type="sldNum" sz="quarter" idx="5"/>
          </p:nvPr>
        </p:nvSpPr>
        <p:spPr/>
        <p:txBody>
          <a:bodyPr/>
          <a:lstStyle/>
          <a:p>
            <a:fld id="{0ADA188F-5D29-1646-8CAC-89E5A1D1AB45}" type="slidenum">
              <a:rPr lang="en-US" smtClean="0"/>
              <a:t>7</a:t>
            </a:fld>
            <a:endParaRPr lang="en-US"/>
          </a:p>
        </p:txBody>
      </p:sp>
    </p:spTree>
    <p:extLst>
      <p:ext uri="{BB962C8B-B14F-4D97-AF65-F5344CB8AC3E}">
        <p14:creationId xmlns:p14="http://schemas.microsoft.com/office/powerpoint/2010/main" val="3677803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EDA3A-FB9A-E504-055A-D823F8E63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05C3F3-2972-3204-167C-30378F82B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0F1F25-3BA2-58E0-141B-B32B752FF5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F20764-AB34-17C9-645B-05B99E6DC79D}"/>
              </a:ext>
            </a:extLst>
          </p:cNvPr>
          <p:cNvSpPr>
            <a:spLocks noGrp="1"/>
          </p:cNvSpPr>
          <p:nvPr>
            <p:ph type="sldNum" sz="quarter" idx="5"/>
          </p:nvPr>
        </p:nvSpPr>
        <p:spPr/>
        <p:txBody>
          <a:bodyPr/>
          <a:lstStyle/>
          <a:p>
            <a:fld id="{0ADA188F-5D29-1646-8CAC-89E5A1D1AB45}" type="slidenum">
              <a:rPr lang="en-US" smtClean="0"/>
              <a:t>8</a:t>
            </a:fld>
            <a:endParaRPr lang="en-US"/>
          </a:p>
        </p:txBody>
      </p:sp>
    </p:spTree>
    <p:extLst>
      <p:ext uri="{BB962C8B-B14F-4D97-AF65-F5344CB8AC3E}">
        <p14:creationId xmlns:p14="http://schemas.microsoft.com/office/powerpoint/2010/main" val="3347291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388EC-88D9-98B7-E639-D24B49254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E6103-E8F7-16A0-69C4-90EAD909A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F792C1-314C-4A9C-F21C-965FCE42FA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09A96B-6E7E-7F9A-13D0-2118747F0063}"/>
              </a:ext>
            </a:extLst>
          </p:cNvPr>
          <p:cNvSpPr>
            <a:spLocks noGrp="1"/>
          </p:cNvSpPr>
          <p:nvPr>
            <p:ph type="sldNum" sz="quarter" idx="5"/>
          </p:nvPr>
        </p:nvSpPr>
        <p:spPr/>
        <p:txBody>
          <a:bodyPr/>
          <a:lstStyle/>
          <a:p>
            <a:fld id="{0ADA188F-5D29-1646-8CAC-89E5A1D1AB45}" type="slidenum">
              <a:rPr lang="en-US" smtClean="0"/>
              <a:t>9</a:t>
            </a:fld>
            <a:endParaRPr lang="en-US"/>
          </a:p>
        </p:txBody>
      </p:sp>
    </p:spTree>
    <p:extLst>
      <p:ext uri="{BB962C8B-B14F-4D97-AF65-F5344CB8AC3E}">
        <p14:creationId xmlns:p14="http://schemas.microsoft.com/office/powerpoint/2010/main" val="2846463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9B1A5-C464-35B2-E632-D459D8D19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1637AF-C31F-1A72-0DEF-F72D7D50E0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0445DD-0B7A-8CC3-DE99-95FE1FB991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70DCF5-E228-DCBB-0A42-14D062155BB7}"/>
              </a:ext>
            </a:extLst>
          </p:cNvPr>
          <p:cNvSpPr>
            <a:spLocks noGrp="1"/>
          </p:cNvSpPr>
          <p:nvPr>
            <p:ph type="sldNum" sz="quarter" idx="5"/>
          </p:nvPr>
        </p:nvSpPr>
        <p:spPr/>
        <p:txBody>
          <a:bodyPr/>
          <a:lstStyle/>
          <a:p>
            <a:fld id="{0ADA188F-5D29-1646-8CAC-89E5A1D1AB45}" type="slidenum">
              <a:rPr lang="en-US" smtClean="0"/>
              <a:t>10</a:t>
            </a:fld>
            <a:endParaRPr lang="en-US"/>
          </a:p>
        </p:txBody>
      </p:sp>
    </p:spTree>
    <p:extLst>
      <p:ext uri="{BB962C8B-B14F-4D97-AF65-F5344CB8AC3E}">
        <p14:creationId xmlns:p14="http://schemas.microsoft.com/office/powerpoint/2010/main" val="1361993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920F5-81F9-C207-D4C4-E0F0781F4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2E448-1A9A-E31A-F13C-98F4482ADE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5FF22-F95E-F5E4-489D-59E995B550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BF064E-19D1-12D3-45DC-2729883B7D31}"/>
              </a:ext>
            </a:extLst>
          </p:cNvPr>
          <p:cNvSpPr>
            <a:spLocks noGrp="1"/>
          </p:cNvSpPr>
          <p:nvPr>
            <p:ph type="sldNum" sz="quarter" idx="5"/>
          </p:nvPr>
        </p:nvSpPr>
        <p:spPr/>
        <p:txBody>
          <a:bodyPr/>
          <a:lstStyle/>
          <a:p>
            <a:fld id="{0ADA188F-5D29-1646-8CAC-89E5A1D1AB45}" type="slidenum">
              <a:rPr lang="en-US" smtClean="0"/>
              <a:t>11</a:t>
            </a:fld>
            <a:endParaRPr lang="en-US"/>
          </a:p>
        </p:txBody>
      </p:sp>
    </p:spTree>
    <p:extLst>
      <p:ext uri="{BB962C8B-B14F-4D97-AF65-F5344CB8AC3E}">
        <p14:creationId xmlns:p14="http://schemas.microsoft.com/office/powerpoint/2010/main" val="3363425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B97EA-CD23-4405-D30A-D82B07A6E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D233D-A9B7-2199-E242-3943FA56CE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16708A-74EB-F390-91E7-B4C6849871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2B0DC1-3601-43D4-B6AD-99131B5A6171}"/>
              </a:ext>
            </a:extLst>
          </p:cNvPr>
          <p:cNvSpPr>
            <a:spLocks noGrp="1"/>
          </p:cNvSpPr>
          <p:nvPr>
            <p:ph type="sldNum" sz="quarter" idx="5"/>
          </p:nvPr>
        </p:nvSpPr>
        <p:spPr/>
        <p:txBody>
          <a:bodyPr/>
          <a:lstStyle/>
          <a:p>
            <a:fld id="{0ADA188F-5D29-1646-8CAC-89E5A1D1AB45}" type="slidenum">
              <a:rPr lang="en-US" smtClean="0"/>
              <a:t>12</a:t>
            </a:fld>
            <a:endParaRPr lang="en-US"/>
          </a:p>
        </p:txBody>
      </p:sp>
    </p:spTree>
    <p:extLst>
      <p:ext uri="{BB962C8B-B14F-4D97-AF65-F5344CB8AC3E}">
        <p14:creationId xmlns:p14="http://schemas.microsoft.com/office/powerpoint/2010/main" val="2853519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A46FD-1AB0-D122-746E-D3D8EEA625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3F1A6D-6F90-49F9-4376-5BE001CC29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FDA14B-DA7D-2340-AD17-F1AA78314C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72A8CA-11A8-A1B4-5621-245C2B24DEC0}"/>
              </a:ext>
            </a:extLst>
          </p:cNvPr>
          <p:cNvSpPr>
            <a:spLocks noGrp="1"/>
          </p:cNvSpPr>
          <p:nvPr>
            <p:ph type="sldNum" sz="quarter" idx="5"/>
          </p:nvPr>
        </p:nvSpPr>
        <p:spPr/>
        <p:txBody>
          <a:bodyPr/>
          <a:lstStyle/>
          <a:p>
            <a:fld id="{0ADA188F-5D29-1646-8CAC-89E5A1D1AB45}" type="slidenum">
              <a:rPr lang="en-US" smtClean="0"/>
              <a:t>13</a:t>
            </a:fld>
            <a:endParaRPr lang="en-US"/>
          </a:p>
        </p:txBody>
      </p:sp>
    </p:spTree>
    <p:extLst>
      <p:ext uri="{BB962C8B-B14F-4D97-AF65-F5344CB8AC3E}">
        <p14:creationId xmlns:p14="http://schemas.microsoft.com/office/powerpoint/2010/main" val="452807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12/9/25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70889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12/9/25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8640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12/9/25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54054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12/9/25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24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12/9/25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8902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12/9/25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4480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12/9/25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7607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12/9/25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3549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12/9/25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03318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12/9/25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77824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12/9/25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52740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12/9/25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86060890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5473D2-DD46-DFAF-84EC-264D6CE58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44DFFF-5084-3D24-2CFA-381FB67E4A16}"/>
              </a:ext>
            </a:extLst>
          </p:cNvPr>
          <p:cNvSpPr>
            <a:spLocks noGrp="1"/>
          </p:cNvSpPr>
          <p:nvPr>
            <p:ph type="ctrTitle"/>
          </p:nvPr>
        </p:nvSpPr>
        <p:spPr>
          <a:xfrm>
            <a:off x="7843394" y="1585762"/>
            <a:ext cx="3788767" cy="2811737"/>
          </a:xfrm>
        </p:spPr>
        <p:txBody>
          <a:bodyPr>
            <a:normAutofit/>
          </a:bodyPr>
          <a:lstStyle/>
          <a:p>
            <a:pPr algn="l"/>
            <a:r>
              <a:rPr lang="en-US" sz="4400"/>
              <a:t>Exoticizing the East</a:t>
            </a:r>
          </a:p>
        </p:txBody>
      </p:sp>
      <p:sp>
        <p:nvSpPr>
          <p:cNvPr id="3" name="Subtitle 2">
            <a:extLst>
              <a:ext uri="{FF2B5EF4-FFF2-40B4-BE49-F238E27FC236}">
                <a16:creationId xmlns:a16="http://schemas.microsoft.com/office/drawing/2014/main" id="{09CE7C47-BFAF-DB78-4C32-E27AB19A2B86}"/>
              </a:ext>
            </a:extLst>
          </p:cNvPr>
          <p:cNvSpPr>
            <a:spLocks noGrp="1"/>
          </p:cNvSpPr>
          <p:nvPr>
            <p:ph type="subTitle" idx="1"/>
          </p:nvPr>
        </p:nvSpPr>
        <p:spPr>
          <a:xfrm>
            <a:off x="7843395" y="4524046"/>
            <a:ext cx="3614857" cy="1319951"/>
          </a:xfrm>
        </p:spPr>
        <p:txBody>
          <a:bodyPr>
            <a:normAutofit/>
          </a:bodyPr>
          <a:lstStyle/>
          <a:p>
            <a:pPr algn="l"/>
            <a:r>
              <a:rPr lang="en-US" dirty="0"/>
              <a:t>Trends in Western Orientalism</a:t>
            </a:r>
          </a:p>
        </p:txBody>
      </p:sp>
      <p:pic>
        <p:nvPicPr>
          <p:cNvPr id="4" name="Picture 3" descr="Cathedral ceiling in yellow sunlight design">
            <a:extLst>
              <a:ext uri="{FF2B5EF4-FFF2-40B4-BE49-F238E27FC236}">
                <a16:creationId xmlns:a16="http://schemas.microsoft.com/office/drawing/2014/main" id="{D8EF3E6D-DD0D-2228-E820-51EB1763F3FB}"/>
              </a:ext>
            </a:extLst>
          </p:cNvPr>
          <p:cNvPicPr>
            <a:picLocks noChangeAspect="1"/>
          </p:cNvPicPr>
          <p:nvPr/>
        </p:nvPicPr>
        <p:blipFill>
          <a:blip r:embed="rId2"/>
          <a:srcRect l="9307" r="10118"/>
          <a:stretch>
            <a:fillRect/>
          </a:stretch>
        </p:blipFill>
        <p:spPr>
          <a:xfrm>
            <a:off x="2" y="10"/>
            <a:ext cx="7367752" cy="6857990"/>
          </a:xfrm>
          <a:prstGeom prst="rect">
            <a:avLst/>
          </a:prstGeom>
        </p:spPr>
      </p:pic>
    </p:spTree>
    <p:extLst>
      <p:ext uri="{BB962C8B-B14F-4D97-AF65-F5344CB8AC3E}">
        <p14:creationId xmlns:p14="http://schemas.microsoft.com/office/powerpoint/2010/main" val="270764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8EC69C-D294-C20B-8A46-7A9B61596D0E}"/>
              </a:ext>
            </a:extLst>
          </p:cNvPr>
          <p:cNvSpPr>
            <a:spLocks noGrp="1"/>
          </p:cNvSpPr>
          <p:nvPr>
            <p:ph type="title"/>
          </p:nvPr>
        </p:nvSpPr>
        <p:spPr>
          <a:xfrm>
            <a:off x="5568532" y="172681"/>
            <a:ext cx="5916169" cy="751918"/>
          </a:xfrm>
        </p:spPr>
        <p:txBody>
          <a:bodyPr anchor="b">
            <a:normAutofit/>
          </a:bodyPr>
          <a:lstStyle/>
          <a:p>
            <a:pPr algn="ctr"/>
            <a:r>
              <a:rPr lang="en-US" dirty="0">
                <a:solidFill>
                  <a:schemeClr val="tx1">
                    <a:lumMod val="65000"/>
                    <a:lumOff val="35000"/>
                  </a:schemeClr>
                </a:solidFill>
              </a:rPr>
              <a:t>Introduction</a:t>
            </a:r>
          </a:p>
        </p:txBody>
      </p:sp>
      <p:pic>
        <p:nvPicPr>
          <p:cNvPr id="5" name="Content Placeholder 4" descr="A person sitting in a chair with a stack of books&#10;&#10;AI-generated content may be incorrect.">
            <a:extLst>
              <a:ext uri="{FF2B5EF4-FFF2-40B4-BE49-F238E27FC236}">
                <a16:creationId xmlns:a16="http://schemas.microsoft.com/office/drawing/2014/main" id="{A25193EF-EF65-012E-48D5-F4A8B6F955E1}"/>
              </a:ext>
            </a:extLst>
          </p:cNvPr>
          <p:cNvPicPr>
            <a:picLocks noChangeAspect="1"/>
          </p:cNvPicPr>
          <p:nvPr/>
        </p:nvPicPr>
        <p:blipFill>
          <a:blip r:embed="rId2"/>
          <a:srcRect l="20160" r="7760"/>
          <a:stretch>
            <a:fillRect/>
          </a:stretch>
        </p:blipFill>
        <p:spPr>
          <a:xfrm>
            <a:off x="20" y="10"/>
            <a:ext cx="4910308" cy="6857990"/>
          </a:xfrm>
          <a:prstGeom prst="rect">
            <a:avLst/>
          </a:prstGeom>
        </p:spPr>
      </p:pic>
      <p:sp>
        <p:nvSpPr>
          <p:cNvPr id="9" name="Content Placeholder 8">
            <a:extLst>
              <a:ext uri="{FF2B5EF4-FFF2-40B4-BE49-F238E27FC236}">
                <a16:creationId xmlns:a16="http://schemas.microsoft.com/office/drawing/2014/main" id="{C2D9E865-3375-E481-32A6-0CFD9EADA5A5}"/>
              </a:ext>
            </a:extLst>
          </p:cNvPr>
          <p:cNvSpPr>
            <a:spLocks noGrp="1"/>
          </p:cNvSpPr>
          <p:nvPr>
            <p:ph idx="1"/>
          </p:nvPr>
        </p:nvSpPr>
        <p:spPr>
          <a:xfrm>
            <a:off x="5568531" y="1097280"/>
            <a:ext cx="5916169" cy="4366818"/>
          </a:xfrm>
        </p:spPr>
        <p:txBody>
          <a:bodyPr>
            <a:normAutofit fontScale="85000" lnSpcReduction="10000"/>
          </a:bodyPr>
          <a:lstStyle/>
          <a:p>
            <a:pPr marL="0" indent="0">
              <a:lnSpc>
                <a:spcPct val="135000"/>
              </a:lnSpc>
              <a:buNone/>
            </a:pPr>
            <a:r>
              <a:rPr lang="en-GB" dirty="0">
                <a:solidFill>
                  <a:schemeClr val="tx1">
                    <a:lumMod val="65000"/>
                    <a:lumOff val="35000"/>
                  </a:schemeClr>
                </a:solidFill>
              </a:rPr>
              <a:t>Palestinian-American scholar Edward Said defines </a:t>
            </a:r>
            <a:r>
              <a:rPr lang="en-GB" i="1" dirty="0">
                <a:solidFill>
                  <a:schemeClr val="tx1">
                    <a:lumMod val="65000"/>
                    <a:lumOff val="35000"/>
                  </a:schemeClr>
                </a:solidFill>
              </a:rPr>
              <a:t>Orientalism</a:t>
            </a:r>
            <a:r>
              <a:rPr lang="en-GB" dirty="0">
                <a:solidFill>
                  <a:schemeClr val="tx1">
                    <a:lumMod val="65000"/>
                    <a:lumOff val="35000"/>
                  </a:schemeClr>
                </a:solidFill>
              </a:rPr>
              <a:t> as a way in which Western cultures have historically represented the East not as it truly is, but through a lens of stereotypes and power. According to Said, Orientalism is a system that portrays Eastern societies as exotic, backward, and inferior to the West (which is depicted as modern, rational, and progressive). These representations were deeply tied to colonial ambitions, serving to justify domination by framing the East as needing Western control or enlightenment. Said argues that this discourse persists in literature, art, and even modern media, shaping how cultures perceive one another today.</a:t>
            </a:r>
          </a:p>
          <a:p>
            <a:endParaRPr lang="en-US" sz="1800" dirty="0">
              <a:solidFill>
                <a:schemeClr val="tx1">
                  <a:lumMod val="65000"/>
                  <a:lumOff val="35000"/>
                </a:schemeClr>
              </a:solidFill>
            </a:endParaRPr>
          </a:p>
        </p:txBody>
      </p:sp>
      <p:sp>
        <p:nvSpPr>
          <p:cNvPr id="6" name="TextBox 5">
            <a:extLst>
              <a:ext uri="{FF2B5EF4-FFF2-40B4-BE49-F238E27FC236}">
                <a16:creationId xmlns:a16="http://schemas.microsoft.com/office/drawing/2014/main" id="{35EBACAF-7E62-99D9-5392-691E278CE01E}"/>
              </a:ext>
            </a:extLst>
          </p:cNvPr>
          <p:cNvSpPr txBox="1"/>
          <p:nvPr/>
        </p:nvSpPr>
        <p:spPr>
          <a:xfrm>
            <a:off x="5568531" y="5760720"/>
            <a:ext cx="5393118" cy="769441"/>
          </a:xfrm>
          <a:prstGeom prst="rect">
            <a:avLst/>
          </a:prstGeom>
          <a:noFill/>
        </p:spPr>
        <p:txBody>
          <a:bodyPr wrap="square" rtlCol="0">
            <a:spAutoFit/>
          </a:bodyPr>
          <a:lstStyle/>
          <a:p>
            <a:r>
              <a:rPr lang="en-GB" sz="1100" dirty="0">
                <a:solidFill>
                  <a:schemeClr val="tx1">
                    <a:lumMod val="65000"/>
                    <a:lumOff val="35000"/>
                  </a:schemeClr>
                </a:solidFill>
              </a:rPr>
              <a:t>Said is best known for his influential 1978 work, *Orientalism*, which critiqued Western representations of Eastern cultures and laid the foundation for postcolonial studies (https://</a:t>
            </a:r>
            <a:r>
              <a:rPr lang="en-GB" sz="1100" dirty="0" err="1">
                <a:solidFill>
                  <a:schemeClr val="tx1">
                    <a:lumMod val="65000"/>
                    <a:lumOff val="35000"/>
                  </a:schemeClr>
                </a:solidFill>
              </a:rPr>
              <a:t>www.ebsco.com</a:t>
            </a:r>
            <a:r>
              <a:rPr lang="en-GB" sz="1100" dirty="0">
                <a:solidFill>
                  <a:schemeClr val="tx1">
                    <a:lumMod val="65000"/>
                    <a:lumOff val="35000"/>
                  </a:schemeClr>
                </a:solidFill>
              </a:rPr>
              <a:t>/research-starters/biography/</a:t>
            </a:r>
            <a:r>
              <a:rPr lang="en-GB" sz="1100" dirty="0" err="1">
                <a:solidFill>
                  <a:schemeClr val="tx1">
                    <a:lumMod val="65000"/>
                    <a:lumOff val="35000"/>
                  </a:schemeClr>
                </a:solidFill>
              </a:rPr>
              <a:t>edward</a:t>
            </a:r>
            <a:r>
              <a:rPr lang="en-GB" sz="1100" dirty="0">
                <a:solidFill>
                  <a:schemeClr val="tx1">
                    <a:lumMod val="65000"/>
                    <a:lumOff val="35000"/>
                  </a:schemeClr>
                </a:solidFill>
              </a:rPr>
              <a:t>-w-said)</a:t>
            </a:r>
            <a:endParaRPr lang="en-US" sz="1100" dirty="0">
              <a:solidFill>
                <a:schemeClr val="tx1">
                  <a:lumMod val="65000"/>
                  <a:lumOff val="35000"/>
                </a:schemeClr>
              </a:solidFill>
            </a:endParaRPr>
          </a:p>
        </p:txBody>
      </p:sp>
    </p:spTree>
    <p:extLst>
      <p:ext uri="{BB962C8B-B14F-4D97-AF65-F5344CB8AC3E}">
        <p14:creationId xmlns:p14="http://schemas.microsoft.com/office/powerpoint/2010/main" val="3712430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C7DF99-3F20-D8B3-AE8E-D3DAFA4EF02F}"/>
              </a:ext>
            </a:extLst>
          </p:cNvPr>
          <p:cNvSpPr>
            <a:spLocks noGrp="1"/>
          </p:cNvSpPr>
          <p:nvPr>
            <p:ph type="title"/>
          </p:nvPr>
        </p:nvSpPr>
        <p:spPr>
          <a:xfrm>
            <a:off x="612647" y="95581"/>
            <a:ext cx="6035040" cy="906117"/>
          </a:xfrm>
        </p:spPr>
        <p:txBody>
          <a:bodyPr anchor="b">
            <a:normAutofit/>
          </a:bodyPr>
          <a:lstStyle/>
          <a:p>
            <a:pPr algn="ctr"/>
            <a:r>
              <a:rPr lang="en-US" dirty="0">
                <a:solidFill>
                  <a:schemeClr val="tx1">
                    <a:lumMod val="65000"/>
                    <a:lumOff val="35000"/>
                  </a:schemeClr>
                </a:solidFill>
              </a:rPr>
              <a:t>Exoticism</a:t>
            </a:r>
          </a:p>
        </p:txBody>
      </p:sp>
      <p:sp>
        <p:nvSpPr>
          <p:cNvPr id="3" name="Content Placeholder 2">
            <a:extLst>
              <a:ext uri="{FF2B5EF4-FFF2-40B4-BE49-F238E27FC236}">
                <a16:creationId xmlns:a16="http://schemas.microsoft.com/office/drawing/2014/main" id="{52A70EA3-1C9E-2980-B87B-42CEF7E0A277}"/>
              </a:ext>
            </a:extLst>
          </p:cNvPr>
          <p:cNvSpPr>
            <a:spLocks noGrp="1"/>
          </p:cNvSpPr>
          <p:nvPr>
            <p:ph idx="1"/>
          </p:nvPr>
        </p:nvSpPr>
        <p:spPr>
          <a:xfrm>
            <a:off x="612647" y="1266092"/>
            <a:ext cx="6035041" cy="4376425"/>
          </a:xfrm>
        </p:spPr>
        <p:txBody>
          <a:bodyPr>
            <a:normAutofit/>
          </a:bodyPr>
          <a:lstStyle/>
          <a:p>
            <a:pPr marL="0" indent="0">
              <a:lnSpc>
                <a:spcPct val="125000"/>
              </a:lnSpc>
              <a:buNone/>
            </a:pPr>
            <a:r>
              <a:rPr lang="en-US" sz="1400" dirty="0">
                <a:solidFill>
                  <a:schemeClr val="tx1">
                    <a:lumMod val="65000"/>
                    <a:lumOff val="35000"/>
                  </a:schemeClr>
                </a:solidFill>
              </a:rPr>
              <a:t>The most important signifier of Orientalism is the </a:t>
            </a:r>
            <a:r>
              <a:rPr lang="en-US" sz="1400" i="1" dirty="0">
                <a:solidFill>
                  <a:schemeClr val="tx1">
                    <a:lumMod val="65000"/>
                    <a:lumOff val="35000"/>
                  </a:schemeClr>
                </a:solidFill>
              </a:rPr>
              <a:t>exoticism</a:t>
            </a:r>
            <a:r>
              <a:rPr lang="en-US" sz="1400" dirty="0">
                <a:solidFill>
                  <a:schemeClr val="tx1">
                    <a:lumMod val="65000"/>
                    <a:lumOff val="35000"/>
                  </a:schemeClr>
                </a:solidFill>
              </a:rPr>
              <a:t> of language and images describing foreign cultures (especially Asian, North African, and Middle Eastern cultures) portraying them as essentially different to Western cultures. This otherness may be romanticized or fetishized through sensual – or sexual – imagery and sensory overload: bright </a:t>
            </a:r>
            <a:r>
              <a:rPr lang="en-US" sz="1400" dirty="0" err="1">
                <a:solidFill>
                  <a:schemeClr val="tx1">
                    <a:lumMod val="65000"/>
                    <a:lumOff val="35000"/>
                  </a:schemeClr>
                </a:solidFill>
              </a:rPr>
              <a:t>colours</a:t>
            </a:r>
            <a:r>
              <a:rPr lang="en-US" sz="1400" dirty="0">
                <a:solidFill>
                  <a:schemeClr val="tx1">
                    <a:lumMod val="65000"/>
                    <a:lumOff val="35000"/>
                  </a:schemeClr>
                </a:solidFill>
              </a:rPr>
              <a:t>, rich textures, and dramatic landscapes. There should be a focus on the strange or unusual food, architecture, clothing, customs and rituals, and suchlike. Exoticism can run in different directions: places can be made to look like an idealized, idyllic paradise; or demonized into threatening lands of danger and peril. Often this polarization is gendered: women seem alluring, sensual, and inviting. Men, on the other hand, are often depicted as primitive, or even barbaric. Above all, whether through language or imagery, a sense of distance is achieved through the portrayal of a ‘them’ who are different to ‘us’.</a:t>
            </a:r>
          </a:p>
        </p:txBody>
      </p:sp>
      <p:pic>
        <p:nvPicPr>
          <p:cNvPr id="5" name="Picture 4" descr="A magazine cover with two people with her arms up&#10;&#10;AI-generated content may be incorrect.">
            <a:extLst>
              <a:ext uri="{FF2B5EF4-FFF2-40B4-BE49-F238E27FC236}">
                <a16:creationId xmlns:a16="http://schemas.microsoft.com/office/drawing/2014/main" id="{6FF6B474-8953-41AA-40BF-AE766ACCCC83}"/>
              </a:ext>
            </a:extLst>
          </p:cNvPr>
          <p:cNvPicPr>
            <a:picLocks noChangeAspect="1"/>
          </p:cNvPicPr>
          <p:nvPr/>
        </p:nvPicPr>
        <p:blipFill>
          <a:blip r:embed="rId2"/>
          <a:srcRect r="-1" b="4127"/>
          <a:stretch>
            <a:fillRect/>
          </a:stretch>
        </p:blipFill>
        <p:spPr>
          <a:xfrm>
            <a:off x="7345680" y="10"/>
            <a:ext cx="4846320" cy="6857990"/>
          </a:xfrm>
          <a:prstGeom prst="rect">
            <a:avLst/>
          </a:prstGeom>
        </p:spPr>
      </p:pic>
      <p:sp>
        <p:nvSpPr>
          <p:cNvPr id="6" name="TextBox 5">
            <a:extLst>
              <a:ext uri="{FF2B5EF4-FFF2-40B4-BE49-F238E27FC236}">
                <a16:creationId xmlns:a16="http://schemas.microsoft.com/office/drawing/2014/main" id="{286C7289-B9CC-6007-C396-97203FEE8298}"/>
              </a:ext>
            </a:extLst>
          </p:cNvPr>
          <p:cNvSpPr txBox="1"/>
          <p:nvPr/>
        </p:nvSpPr>
        <p:spPr>
          <a:xfrm>
            <a:off x="1235629" y="5927093"/>
            <a:ext cx="5412058" cy="646331"/>
          </a:xfrm>
          <a:prstGeom prst="rect">
            <a:avLst/>
          </a:prstGeom>
          <a:noFill/>
        </p:spPr>
        <p:txBody>
          <a:bodyPr wrap="square" rtlCol="0">
            <a:spAutoFit/>
          </a:bodyPr>
          <a:lstStyle/>
          <a:p>
            <a:pPr algn="r"/>
            <a:r>
              <a:rPr lang="en-US" sz="1200" dirty="0">
                <a:solidFill>
                  <a:schemeClr val="tx1">
                    <a:lumMod val="65000"/>
                    <a:lumOff val="35000"/>
                  </a:schemeClr>
                </a:solidFill>
              </a:rPr>
              <a:t>Cover of Oriental Stories pulp anthology magazine from 1932 (https://</a:t>
            </a:r>
            <a:r>
              <a:rPr lang="en-US" sz="1200" dirty="0" err="1">
                <a:solidFill>
                  <a:schemeClr val="tx1">
                    <a:lumMod val="65000"/>
                    <a:lumOff val="35000"/>
                  </a:schemeClr>
                </a:solidFill>
              </a:rPr>
              <a:t>commons.wikimedia.org</a:t>
            </a:r>
            <a:r>
              <a:rPr lang="en-US" sz="1200" dirty="0">
                <a:solidFill>
                  <a:schemeClr val="tx1">
                    <a:lumMod val="65000"/>
                    <a:lumOff val="35000"/>
                  </a:schemeClr>
                </a:solidFill>
              </a:rPr>
              <a:t>/wiki/File:Oriental_Stories_Spring_1932.jpg?uselang=</a:t>
            </a:r>
            <a:r>
              <a:rPr lang="en-US" sz="1200" dirty="0" err="1">
                <a:solidFill>
                  <a:schemeClr val="tx1">
                    <a:lumMod val="65000"/>
                    <a:lumOff val="35000"/>
                  </a:schemeClr>
                </a:solidFill>
              </a:rPr>
              <a:t>en#Licensing</a:t>
            </a:r>
            <a:endParaRPr lang="en-US" sz="1200" dirty="0">
              <a:solidFill>
                <a:schemeClr val="tx1">
                  <a:lumMod val="65000"/>
                  <a:lumOff val="35000"/>
                </a:schemeClr>
              </a:solidFill>
            </a:endParaRPr>
          </a:p>
        </p:txBody>
      </p:sp>
    </p:spTree>
    <p:extLst>
      <p:ext uri="{BB962C8B-B14F-4D97-AF65-F5344CB8AC3E}">
        <p14:creationId xmlns:p14="http://schemas.microsoft.com/office/powerpoint/2010/main" val="730171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39A567-F0E6-7103-7624-E42328951431}"/>
              </a:ext>
            </a:extLst>
          </p:cNvPr>
          <p:cNvSpPr>
            <a:spLocks noGrp="1"/>
          </p:cNvSpPr>
          <p:nvPr>
            <p:ph type="title"/>
          </p:nvPr>
        </p:nvSpPr>
        <p:spPr>
          <a:xfrm>
            <a:off x="5568533" y="189571"/>
            <a:ext cx="5916169" cy="1353408"/>
          </a:xfrm>
        </p:spPr>
        <p:txBody>
          <a:bodyPr anchor="b">
            <a:normAutofit/>
          </a:bodyPr>
          <a:lstStyle/>
          <a:p>
            <a:r>
              <a:rPr lang="en-US" dirty="0">
                <a:solidFill>
                  <a:schemeClr val="tx1">
                    <a:lumMod val="65000"/>
                    <a:lumOff val="35000"/>
                  </a:schemeClr>
                </a:solidFill>
              </a:rPr>
              <a:t>Spotting Exoticism in Orientalist Art  </a:t>
            </a:r>
          </a:p>
        </p:txBody>
      </p:sp>
      <p:pic>
        <p:nvPicPr>
          <p:cNvPr id="5" name="Picture 4" descr="A painting of women in a room&#10;&#10;AI-generated content may be incorrect.">
            <a:extLst>
              <a:ext uri="{FF2B5EF4-FFF2-40B4-BE49-F238E27FC236}">
                <a16:creationId xmlns:a16="http://schemas.microsoft.com/office/drawing/2014/main" id="{8A35E86C-698D-307B-B09C-35155EE6F58D}"/>
              </a:ext>
            </a:extLst>
          </p:cNvPr>
          <p:cNvPicPr>
            <a:picLocks noChangeAspect="1"/>
          </p:cNvPicPr>
          <p:nvPr/>
        </p:nvPicPr>
        <p:blipFill>
          <a:blip r:embed="rId2"/>
          <a:srcRect t="5726" r="-2" b="-2"/>
          <a:stretch>
            <a:fillRect/>
          </a:stretch>
        </p:blipFill>
        <p:spPr>
          <a:xfrm>
            <a:off x="20" y="10"/>
            <a:ext cx="4910308" cy="6857990"/>
          </a:xfrm>
          <a:prstGeom prst="rect">
            <a:avLst/>
          </a:prstGeom>
        </p:spPr>
      </p:pic>
      <p:sp>
        <p:nvSpPr>
          <p:cNvPr id="3" name="Content Placeholder 2">
            <a:extLst>
              <a:ext uri="{FF2B5EF4-FFF2-40B4-BE49-F238E27FC236}">
                <a16:creationId xmlns:a16="http://schemas.microsoft.com/office/drawing/2014/main" id="{C7301CF5-C8A6-D30C-EC89-61726CE73024}"/>
              </a:ext>
            </a:extLst>
          </p:cNvPr>
          <p:cNvSpPr>
            <a:spLocks noGrp="1"/>
          </p:cNvSpPr>
          <p:nvPr>
            <p:ph idx="1"/>
          </p:nvPr>
        </p:nvSpPr>
        <p:spPr>
          <a:xfrm>
            <a:off x="5568533" y="1732550"/>
            <a:ext cx="5916169" cy="4095078"/>
          </a:xfrm>
        </p:spPr>
        <p:txBody>
          <a:bodyPr>
            <a:normAutofit/>
          </a:bodyPr>
          <a:lstStyle/>
          <a:p>
            <a:pPr marL="0" indent="0">
              <a:buNone/>
            </a:pPr>
            <a:r>
              <a:rPr lang="en-GB" sz="1800" dirty="0">
                <a:solidFill>
                  <a:schemeClr val="tx1">
                    <a:lumMod val="65000"/>
                    <a:lumOff val="35000"/>
                  </a:schemeClr>
                </a:solidFill>
              </a:rPr>
              <a:t>Over the next few slides, you’ll see famous 19th-century Orientalist paintings, all lavish depictions of Eastern settings created by Western artists. These works romanticize foreign cultures, portraying them as mysterious, sensual, and dramatically different from the familiar. Can you identify the exoticized features in each painting? Look for opulent interiors, exaggerated costumes, staged harem scenes, or idealized landscapes. Additionally, notice how colour, composition, and subject matter construct the exotic ‘Other’ and reflect Western fantasies rather than authentic realities.</a:t>
            </a:r>
          </a:p>
        </p:txBody>
      </p:sp>
      <p:sp>
        <p:nvSpPr>
          <p:cNvPr id="6" name="TextBox 5">
            <a:extLst>
              <a:ext uri="{FF2B5EF4-FFF2-40B4-BE49-F238E27FC236}">
                <a16:creationId xmlns:a16="http://schemas.microsoft.com/office/drawing/2014/main" id="{197EA2FC-C07F-01C2-E2B7-B83D11E9304B}"/>
              </a:ext>
            </a:extLst>
          </p:cNvPr>
          <p:cNvSpPr txBox="1"/>
          <p:nvPr/>
        </p:nvSpPr>
        <p:spPr>
          <a:xfrm>
            <a:off x="5568533" y="5929765"/>
            <a:ext cx="5671896" cy="707886"/>
          </a:xfrm>
          <a:prstGeom prst="rect">
            <a:avLst/>
          </a:prstGeom>
          <a:noFill/>
        </p:spPr>
        <p:txBody>
          <a:bodyPr wrap="square" rtlCol="0">
            <a:spAutoFit/>
          </a:bodyPr>
          <a:lstStyle/>
          <a:p>
            <a:r>
              <a:rPr lang="en-GB" sz="1000" dirty="0">
                <a:solidFill>
                  <a:schemeClr val="tx1">
                    <a:lumMod val="65000"/>
                    <a:lumOff val="35000"/>
                  </a:schemeClr>
                </a:solidFill>
              </a:rPr>
              <a:t>Rudolf Ernst – </a:t>
            </a:r>
            <a:r>
              <a:rPr lang="en-GB" sz="1000" i="1" dirty="0">
                <a:solidFill>
                  <a:schemeClr val="tx1">
                    <a:lumMod val="65000"/>
                    <a:lumOff val="35000"/>
                  </a:schemeClr>
                </a:solidFill>
              </a:rPr>
              <a:t>Four Women in the Harem</a:t>
            </a:r>
            <a:r>
              <a:rPr lang="en-GB" sz="1000" dirty="0">
                <a:solidFill>
                  <a:schemeClr val="tx1">
                    <a:lumMod val="65000"/>
                    <a:lumOff val="35000"/>
                  </a:schemeClr>
                </a:solidFill>
              </a:rPr>
              <a:t> (late 19th century) depicts women in a staged harem scene with intricate tile work and bright, vivid lighting and colours. https://</a:t>
            </a:r>
            <a:r>
              <a:rPr lang="en-GB" sz="1000" dirty="0" err="1">
                <a:solidFill>
                  <a:schemeClr val="tx1">
                    <a:lumMod val="65000"/>
                    <a:lumOff val="35000"/>
                  </a:schemeClr>
                </a:solidFill>
              </a:rPr>
              <a:t>www.incollect.com</a:t>
            </a:r>
            <a:r>
              <a:rPr lang="en-GB" sz="1000" dirty="0">
                <a:solidFill>
                  <a:schemeClr val="tx1">
                    <a:lumMod val="65000"/>
                    <a:lumOff val="35000"/>
                  </a:schemeClr>
                </a:solidFill>
              </a:rPr>
              <a:t>/listings/decorative-arts/wall-art/rudolf-ernst-19th-century-italian-orientalist-masterpiece-painting-four-women-in-the-harem-646340</a:t>
            </a:r>
          </a:p>
        </p:txBody>
      </p:sp>
    </p:spTree>
    <p:extLst>
      <p:ext uri="{BB962C8B-B14F-4D97-AF65-F5344CB8AC3E}">
        <p14:creationId xmlns:p14="http://schemas.microsoft.com/office/powerpoint/2010/main" val="3485937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5" name="Content Placeholder 4" descr="A painting of a person with a cat&#10;&#10;AI-generated content may be incorrect.">
            <a:extLst>
              <a:ext uri="{FF2B5EF4-FFF2-40B4-BE49-F238E27FC236}">
                <a16:creationId xmlns:a16="http://schemas.microsoft.com/office/drawing/2014/main" id="{CC38503E-EAC7-B813-DC46-9EA2A091C031}"/>
              </a:ext>
            </a:extLst>
          </p:cNvPr>
          <p:cNvPicPr>
            <a:picLocks noGrp="1" noChangeAspect="1"/>
          </p:cNvPicPr>
          <p:nvPr>
            <p:ph idx="1"/>
          </p:nvPr>
        </p:nvPicPr>
        <p:blipFill>
          <a:blip r:embed="rId3"/>
          <a:srcRect l="9091" t="3768" b="9561"/>
          <a:stretch>
            <a:fill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AA999F-5BBE-7622-3698-9DDE79E3153D}"/>
              </a:ext>
            </a:extLst>
          </p:cNvPr>
          <p:cNvSpPr>
            <a:spLocks noGrp="1"/>
          </p:cNvSpPr>
          <p:nvPr>
            <p:ph type="title"/>
          </p:nvPr>
        </p:nvSpPr>
        <p:spPr>
          <a:xfrm>
            <a:off x="7410015" y="435412"/>
            <a:ext cx="4286054" cy="1661533"/>
          </a:xfrm>
          <a:ln w="38100">
            <a:solidFill>
              <a:schemeClr val="tx2"/>
            </a:solidFill>
          </a:ln>
        </p:spPr>
        <p:txBody>
          <a:bodyPr vert="horz" lIns="91440" tIns="45720" rIns="91440" bIns="45720" rtlCol="0" anchor="b">
            <a:normAutofit/>
          </a:bodyPr>
          <a:lstStyle/>
          <a:p>
            <a:pPr algn="ctr"/>
            <a:r>
              <a:rPr lang="en-US" sz="2200" dirty="0">
                <a:solidFill>
                  <a:schemeClr val="tx2"/>
                </a:solidFill>
              </a:rPr>
              <a:t>Jean-Joseph Benjamin-Constant – </a:t>
            </a:r>
            <a:r>
              <a:rPr lang="en-US" sz="2200" i="1" dirty="0">
                <a:solidFill>
                  <a:schemeClr val="tx2"/>
                </a:solidFill>
              </a:rPr>
              <a:t>A Royal Palace in Morocco (c.1880)</a:t>
            </a:r>
            <a:br>
              <a:rPr lang="en-US" sz="2200" dirty="0"/>
            </a:br>
            <a:endParaRPr lang="en-US" sz="2200" dirty="0"/>
          </a:p>
        </p:txBody>
      </p:sp>
    </p:spTree>
    <p:extLst>
      <p:ext uri="{BB962C8B-B14F-4D97-AF65-F5344CB8AC3E}">
        <p14:creationId xmlns:p14="http://schemas.microsoft.com/office/powerpoint/2010/main" val="405237871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B9551D-E2DB-B1B5-CE4E-17662701728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6F70457-DDBE-6B64-50EA-E7418EDAB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12" name="Rectangle 11">
            <a:extLst>
              <a:ext uri="{FF2B5EF4-FFF2-40B4-BE49-F238E27FC236}">
                <a16:creationId xmlns:a16="http://schemas.microsoft.com/office/drawing/2014/main" id="{1DE6B24B-71C4-020F-7153-585B724C0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F6BCD22-E3AC-8B31-CE22-D5E1AC3E05A4}"/>
              </a:ext>
            </a:extLst>
          </p:cNvPr>
          <p:cNvPicPr>
            <a:picLocks noGrp="1" noChangeAspect="1"/>
          </p:cNvPicPr>
          <p:nvPr>
            <p:ph idx="1"/>
          </p:nvPr>
        </p:nvPicPr>
        <p:blipFill>
          <a:blip r:embed="rId3"/>
          <a:srcRect t="5227" b="5227"/>
          <a:stretch/>
        </p:blipFill>
        <p:spPr>
          <a:xfrm>
            <a:off x="20" y="10"/>
            <a:ext cx="12191980" cy="6857990"/>
          </a:xfrm>
          <a:prstGeom prst="rect">
            <a:avLst/>
          </a:prstGeom>
        </p:spPr>
      </p:pic>
      <p:sp>
        <p:nvSpPr>
          <p:cNvPr id="2" name="Title 1">
            <a:extLst>
              <a:ext uri="{FF2B5EF4-FFF2-40B4-BE49-F238E27FC236}">
                <a16:creationId xmlns:a16="http://schemas.microsoft.com/office/drawing/2014/main" id="{66CDCE08-5932-6C56-0698-43D9A7982B71}"/>
              </a:ext>
            </a:extLst>
          </p:cNvPr>
          <p:cNvSpPr>
            <a:spLocks noGrp="1"/>
          </p:cNvSpPr>
          <p:nvPr>
            <p:ph type="title"/>
          </p:nvPr>
        </p:nvSpPr>
        <p:spPr>
          <a:xfrm>
            <a:off x="7493846" y="5123728"/>
            <a:ext cx="4286054" cy="1371600"/>
          </a:xfrm>
          <a:ln w="38100">
            <a:solidFill>
              <a:schemeClr val="tx2"/>
            </a:solidFill>
          </a:ln>
        </p:spPr>
        <p:txBody>
          <a:bodyPr vert="horz" lIns="91440" tIns="45720" rIns="91440" bIns="45720" rtlCol="0" anchor="b">
            <a:normAutofit/>
          </a:bodyPr>
          <a:lstStyle/>
          <a:p>
            <a:pPr algn="ctr"/>
            <a:r>
              <a:rPr lang="en-US" sz="2200" dirty="0">
                <a:solidFill>
                  <a:schemeClr val="tx2"/>
                </a:solidFill>
              </a:rPr>
              <a:t>Eugene Delacroix – </a:t>
            </a:r>
            <a:r>
              <a:rPr lang="en-US" sz="2200" i="1" dirty="0">
                <a:solidFill>
                  <a:schemeClr val="tx2"/>
                </a:solidFill>
              </a:rPr>
              <a:t>Les </a:t>
            </a:r>
            <a:r>
              <a:rPr lang="en-US" sz="2200" i="1" dirty="0" err="1">
                <a:solidFill>
                  <a:schemeClr val="tx2"/>
                </a:solidFill>
              </a:rPr>
              <a:t>Fanatiques</a:t>
            </a:r>
            <a:r>
              <a:rPr lang="en-US" sz="2200" i="1" dirty="0">
                <a:solidFill>
                  <a:schemeClr val="tx2"/>
                </a:solidFill>
              </a:rPr>
              <a:t> du </a:t>
            </a:r>
            <a:r>
              <a:rPr lang="en-US" sz="2200" i="1" dirty="0" err="1">
                <a:solidFill>
                  <a:schemeClr val="tx2"/>
                </a:solidFill>
              </a:rPr>
              <a:t>Tangers</a:t>
            </a:r>
            <a:r>
              <a:rPr lang="en-US" sz="2200" i="1" dirty="0">
                <a:solidFill>
                  <a:schemeClr val="tx2"/>
                </a:solidFill>
              </a:rPr>
              <a:t> (1838)</a:t>
            </a:r>
            <a:br>
              <a:rPr lang="en-US" sz="2200" dirty="0"/>
            </a:br>
            <a:endParaRPr lang="en-US" sz="2200" dirty="0"/>
          </a:p>
        </p:txBody>
      </p:sp>
    </p:spTree>
    <p:extLst>
      <p:ext uri="{BB962C8B-B14F-4D97-AF65-F5344CB8AC3E}">
        <p14:creationId xmlns:p14="http://schemas.microsoft.com/office/powerpoint/2010/main" val="230526508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468A54-95C5-7FE4-1CE8-5A225E9D4B4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8C3229E-653E-60CC-D204-EC0C656759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12" name="Rectangle 11">
            <a:extLst>
              <a:ext uri="{FF2B5EF4-FFF2-40B4-BE49-F238E27FC236}">
                <a16:creationId xmlns:a16="http://schemas.microsoft.com/office/drawing/2014/main" id="{BA090335-8780-70AC-3AC3-6FD204A5B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D556F2B-3166-54A0-C262-CC596E3D50FD}"/>
              </a:ext>
            </a:extLst>
          </p:cNvPr>
          <p:cNvPicPr>
            <a:picLocks noGrp="1" noChangeAspect="1"/>
          </p:cNvPicPr>
          <p:nvPr>
            <p:ph idx="1"/>
          </p:nvPr>
        </p:nvPicPr>
        <p:blipFill>
          <a:blip r:embed="rId3"/>
          <a:srcRect t="4200" b="4200"/>
          <a:stretch/>
        </p:blipFill>
        <p:spPr>
          <a:xfrm>
            <a:off x="20" y="10"/>
            <a:ext cx="12191980" cy="6857990"/>
          </a:xfrm>
          <a:prstGeom prst="rect">
            <a:avLst/>
          </a:prstGeom>
        </p:spPr>
      </p:pic>
      <p:sp>
        <p:nvSpPr>
          <p:cNvPr id="2" name="Title 1">
            <a:extLst>
              <a:ext uri="{FF2B5EF4-FFF2-40B4-BE49-F238E27FC236}">
                <a16:creationId xmlns:a16="http://schemas.microsoft.com/office/drawing/2014/main" id="{313FC76F-BEF4-BAAB-3AC6-0183EC1FECCE}"/>
              </a:ext>
            </a:extLst>
          </p:cNvPr>
          <p:cNvSpPr>
            <a:spLocks noGrp="1"/>
          </p:cNvSpPr>
          <p:nvPr>
            <p:ph type="title"/>
          </p:nvPr>
        </p:nvSpPr>
        <p:spPr>
          <a:xfrm>
            <a:off x="403729" y="453254"/>
            <a:ext cx="4286054" cy="1371600"/>
          </a:xfrm>
          <a:ln w="38100">
            <a:solidFill>
              <a:schemeClr val="tx2"/>
            </a:solidFill>
          </a:ln>
        </p:spPr>
        <p:txBody>
          <a:bodyPr vert="horz" lIns="91440" tIns="45720" rIns="91440" bIns="45720" rtlCol="0" anchor="b">
            <a:normAutofit/>
          </a:bodyPr>
          <a:lstStyle/>
          <a:p>
            <a:pPr algn="ctr"/>
            <a:r>
              <a:rPr lang="en-US" sz="2200" dirty="0">
                <a:solidFill>
                  <a:schemeClr val="tx2"/>
                </a:solidFill>
              </a:rPr>
              <a:t>Jean-Leon Gerome – </a:t>
            </a:r>
            <a:r>
              <a:rPr lang="en-US" sz="2200" i="1" dirty="0">
                <a:solidFill>
                  <a:schemeClr val="tx2"/>
                </a:solidFill>
              </a:rPr>
              <a:t>La Grand </a:t>
            </a:r>
            <a:r>
              <a:rPr lang="en-US" sz="2200" i="1" dirty="0" err="1">
                <a:solidFill>
                  <a:schemeClr val="tx2"/>
                </a:solidFill>
              </a:rPr>
              <a:t>Piscen</a:t>
            </a:r>
            <a:r>
              <a:rPr lang="en-US" sz="2200" i="1" dirty="0">
                <a:solidFill>
                  <a:schemeClr val="tx2"/>
                </a:solidFill>
              </a:rPr>
              <a:t> de Brousse </a:t>
            </a:r>
            <a:r>
              <a:rPr lang="en-US" sz="2200" i="1" dirty="0" err="1">
                <a:solidFill>
                  <a:schemeClr val="tx2"/>
                </a:solidFill>
              </a:rPr>
              <a:t>Fanatiques</a:t>
            </a:r>
            <a:r>
              <a:rPr lang="en-US" sz="2200" i="1" dirty="0">
                <a:solidFill>
                  <a:schemeClr val="tx2"/>
                </a:solidFill>
              </a:rPr>
              <a:t> du </a:t>
            </a:r>
            <a:r>
              <a:rPr lang="en-US" sz="2200" i="1" dirty="0" err="1">
                <a:solidFill>
                  <a:schemeClr val="tx2"/>
                </a:solidFill>
              </a:rPr>
              <a:t>Tangers</a:t>
            </a:r>
            <a:r>
              <a:rPr lang="en-US" sz="2200" i="1" dirty="0">
                <a:solidFill>
                  <a:schemeClr val="tx2"/>
                </a:solidFill>
              </a:rPr>
              <a:t> (1885)</a:t>
            </a:r>
            <a:br>
              <a:rPr lang="en-US" sz="2200" dirty="0"/>
            </a:br>
            <a:endParaRPr lang="en-US" sz="2200" dirty="0"/>
          </a:p>
        </p:txBody>
      </p:sp>
    </p:spTree>
    <p:extLst>
      <p:ext uri="{BB962C8B-B14F-4D97-AF65-F5344CB8AC3E}">
        <p14:creationId xmlns:p14="http://schemas.microsoft.com/office/powerpoint/2010/main" val="150229514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D0022D-EAA1-9464-B0C4-F4C2055BFA7D}"/>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49000">
                <a:srgbClr val="000000">
                  <a:alpha val="47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ainting of a person in a room with people sitting around&#10;&#10;AI-generated content may be incorrect.">
            <a:extLst>
              <a:ext uri="{FF2B5EF4-FFF2-40B4-BE49-F238E27FC236}">
                <a16:creationId xmlns:a16="http://schemas.microsoft.com/office/drawing/2014/main" id="{A6CE4D9C-363B-1DB3-E216-52192AC04B61}"/>
              </a:ext>
            </a:extLst>
          </p:cNvPr>
          <p:cNvPicPr>
            <a:picLocks noGrp="1" noChangeAspect="1"/>
          </p:cNvPicPr>
          <p:nvPr>
            <p:ph idx="1"/>
          </p:nvPr>
        </p:nvPicPr>
        <p:blipFill>
          <a:blip r:embed="rId3"/>
          <a:srcRect t="23608" r="9091" b="914"/>
          <a:stretch>
            <a:fillRect/>
          </a:stretch>
        </p:blipFill>
        <p:spPr>
          <a:xfrm>
            <a:off x="0" y="10"/>
            <a:ext cx="12191980" cy="6857990"/>
          </a:xfrm>
          <a:prstGeom prst="rect">
            <a:avLst/>
          </a:prstGeom>
        </p:spPr>
      </p:pic>
      <p:sp>
        <p:nvSpPr>
          <p:cNvPr id="6" name="Title 1">
            <a:extLst>
              <a:ext uri="{FF2B5EF4-FFF2-40B4-BE49-F238E27FC236}">
                <a16:creationId xmlns:a16="http://schemas.microsoft.com/office/drawing/2014/main" id="{6220A211-D170-4218-12C1-A78EB6D1EBDD}"/>
              </a:ext>
            </a:extLst>
          </p:cNvPr>
          <p:cNvSpPr>
            <a:spLocks noGrp="1"/>
          </p:cNvSpPr>
          <p:nvPr>
            <p:ph type="title"/>
          </p:nvPr>
        </p:nvSpPr>
        <p:spPr>
          <a:xfrm>
            <a:off x="291762" y="5150835"/>
            <a:ext cx="4286054" cy="1363364"/>
          </a:xfrm>
          <a:ln w="38100">
            <a:solidFill>
              <a:schemeClr val="tx2"/>
            </a:solidFill>
          </a:ln>
        </p:spPr>
        <p:txBody>
          <a:bodyPr vert="horz" lIns="91440" tIns="45720" rIns="91440" bIns="45720" rtlCol="0" anchor="b">
            <a:normAutofit/>
          </a:bodyPr>
          <a:lstStyle/>
          <a:p>
            <a:pPr algn="ctr"/>
            <a:r>
              <a:rPr lang="en-US" sz="2200" dirty="0">
                <a:solidFill>
                  <a:schemeClr val="tx2"/>
                </a:solidFill>
              </a:rPr>
              <a:t>Jean-Leon Gerome – </a:t>
            </a:r>
            <a:r>
              <a:rPr lang="en-US" sz="2200" i="1" dirty="0">
                <a:solidFill>
                  <a:schemeClr val="tx2"/>
                </a:solidFill>
              </a:rPr>
              <a:t>The Snake Charmer (1879)</a:t>
            </a:r>
            <a:br>
              <a:rPr lang="en-US" sz="2200" dirty="0"/>
            </a:br>
            <a:endParaRPr lang="en-US" sz="2200" dirty="0"/>
          </a:p>
        </p:txBody>
      </p:sp>
    </p:spTree>
    <p:extLst>
      <p:ext uri="{BB962C8B-B14F-4D97-AF65-F5344CB8AC3E}">
        <p14:creationId xmlns:p14="http://schemas.microsoft.com/office/powerpoint/2010/main" val="223227922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070267-2135-E8BD-02B2-5328673F69EC}"/>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2B0565D6-FD2C-11A1-5D06-A453BA1DAF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49000">
                <a:srgbClr val="000000">
                  <a:alpha val="47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AFF4E99F-A619-7323-1F7D-D7635985B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718F484E-1E0F-9A1A-9031-69D6742E7B55}"/>
              </a:ext>
            </a:extLst>
          </p:cNvPr>
          <p:cNvPicPr>
            <a:picLocks noGrp="1" noChangeAspect="1"/>
          </p:cNvPicPr>
          <p:nvPr>
            <p:ph idx="1"/>
          </p:nvPr>
        </p:nvPicPr>
        <p:blipFill>
          <a:blip r:embed="rId3"/>
          <a:srcRect t="12253" b="12253"/>
          <a:stretch/>
        </p:blipFill>
        <p:spPr>
          <a:xfrm>
            <a:off x="0" y="10"/>
            <a:ext cx="12191980" cy="6857990"/>
          </a:xfrm>
          <a:prstGeom prst="rect">
            <a:avLst/>
          </a:prstGeom>
        </p:spPr>
      </p:pic>
      <p:sp>
        <p:nvSpPr>
          <p:cNvPr id="6" name="Title 1">
            <a:extLst>
              <a:ext uri="{FF2B5EF4-FFF2-40B4-BE49-F238E27FC236}">
                <a16:creationId xmlns:a16="http://schemas.microsoft.com/office/drawing/2014/main" id="{AB36E4F9-4BFC-ADD0-1133-6B5F01F40AD3}"/>
              </a:ext>
            </a:extLst>
          </p:cNvPr>
          <p:cNvSpPr>
            <a:spLocks noGrp="1"/>
          </p:cNvSpPr>
          <p:nvPr>
            <p:ph type="title"/>
          </p:nvPr>
        </p:nvSpPr>
        <p:spPr>
          <a:xfrm>
            <a:off x="7498367" y="5118410"/>
            <a:ext cx="4286054" cy="1363364"/>
          </a:xfrm>
          <a:ln w="38100">
            <a:solidFill>
              <a:schemeClr val="tx2"/>
            </a:solidFill>
          </a:ln>
        </p:spPr>
        <p:txBody>
          <a:bodyPr vert="horz" lIns="91440" tIns="45720" rIns="91440" bIns="45720" rtlCol="0" anchor="b">
            <a:normAutofit/>
          </a:bodyPr>
          <a:lstStyle/>
          <a:p>
            <a:pPr algn="ctr"/>
            <a:r>
              <a:rPr lang="en-US" sz="2200" dirty="0">
                <a:solidFill>
                  <a:schemeClr val="tx2"/>
                </a:solidFill>
              </a:rPr>
              <a:t>Horace Vernet – </a:t>
            </a:r>
            <a:r>
              <a:rPr lang="en-US" sz="2200" i="1" dirty="0">
                <a:solidFill>
                  <a:schemeClr val="tx2"/>
                </a:solidFill>
              </a:rPr>
              <a:t>The Arab Tale Teller (1833)</a:t>
            </a:r>
            <a:br>
              <a:rPr lang="en-US" sz="2200" dirty="0"/>
            </a:br>
            <a:endParaRPr lang="en-US" sz="2200" dirty="0"/>
          </a:p>
        </p:txBody>
      </p:sp>
    </p:spTree>
    <p:extLst>
      <p:ext uri="{BB962C8B-B14F-4D97-AF65-F5344CB8AC3E}">
        <p14:creationId xmlns:p14="http://schemas.microsoft.com/office/powerpoint/2010/main" val="19276789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513AA0-8ED1-0117-CD83-11471347F4BD}"/>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BFA7DF01-723D-1516-5495-6969766A4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49000">
                <a:srgbClr val="000000">
                  <a:alpha val="47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3BC18243-F2F1-55B9-8912-35FFD8132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645FA3B-A3D6-40FD-9936-8F7C9D466C7A}"/>
              </a:ext>
            </a:extLst>
          </p:cNvPr>
          <p:cNvPicPr>
            <a:picLocks noGrp="1" noChangeAspect="1"/>
          </p:cNvPicPr>
          <p:nvPr>
            <p:ph idx="1"/>
          </p:nvPr>
        </p:nvPicPr>
        <p:blipFill>
          <a:blip r:embed="rId3"/>
          <a:srcRect t="15086" b="15086"/>
          <a:stretch/>
        </p:blipFill>
        <p:spPr>
          <a:xfrm>
            <a:off x="0" y="10"/>
            <a:ext cx="12191980" cy="6857990"/>
          </a:xfrm>
          <a:prstGeom prst="rect">
            <a:avLst/>
          </a:prstGeom>
        </p:spPr>
      </p:pic>
      <p:sp>
        <p:nvSpPr>
          <p:cNvPr id="6" name="Title 1">
            <a:extLst>
              <a:ext uri="{FF2B5EF4-FFF2-40B4-BE49-F238E27FC236}">
                <a16:creationId xmlns:a16="http://schemas.microsoft.com/office/drawing/2014/main" id="{852C77F4-B493-E9E8-ECA0-FF5F3C1396BE}"/>
              </a:ext>
            </a:extLst>
          </p:cNvPr>
          <p:cNvSpPr>
            <a:spLocks noGrp="1"/>
          </p:cNvSpPr>
          <p:nvPr>
            <p:ph type="title"/>
          </p:nvPr>
        </p:nvSpPr>
        <p:spPr>
          <a:xfrm>
            <a:off x="366047" y="462003"/>
            <a:ext cx="4286054" cy="1363364"/>
          </a:xfrm>
          <a:ln w="38100">
            <a:solidFill>
              <a:schemeClr val="tx2"/>
            </a:solidFill>
          </a:ln>
        </p:spPr>
        <p:txBody>
          <a:bodyPr vert="horz" lIns="91440" tIns="45720" rIns="91440" bIns="45720" rtlCol="0" anchor="b">
            <a:normAutofit/>
          </a:bodyPr>
          <a:lstStyle/>
          <a:p>
            <a:pPr algn="ctr"/>
            <a:r>
              <a:rPr lang="en-US" sz="2200" dirty="0">
                <a:solidFill>
                  <a:schemeClr val="tx2"/>
                </a:solidFill>
              </a:rPr>
              <a:t>Alexandre-Gabriel Decamps – </a:t>
            </a:r>
            <a:r>
              <a:rPr lang="en-US" sz="2200" i="1" dirty="0">
                <a:solidFill>
                  <a:schemeClr val="tx2"/>
                </a:solidFill>
              </a:rPr>
              <a:t>The Turkish Patrol (1831)</a:t>
            </a:r>
            <a:br>
              <a:rPr lang="en-US" sz="2200" dirty="0"/>
            </a:br>
            <a:endParaRPr lang="en-US" sz="2200" dirty="0"/>
          </a:p>
        </p:txBody>
      </p:sp>
    </p:spTree>
    <p:extLst>
      <p:ext uri="{BB962C8B-B14F-4D97-AF65-F5344CB8AC3E}">
        <p14:creationId xmlns:p14="http://schemas.microsoft.com/office/powerpoint/2010/main" val="171867545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B2D455-461A-D3B4-2C0A-9BF6EBB7C8E4}"/>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297B9D00-413E-EE22-2E05-77D4EEFA2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49000">
                <a:srgbClr val="000000">
                  <a:alpha val="47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103C9A38-7152-DAB8-87A0-35D8DC170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1ECCACC-085B-11C8-AFAE-685AD7C6A35B}"/>
              </a:ext>
            </a:extLst>
          </p:cNvPr>
          <p:cNvPicPr>
            <a:picLocks noGrp="1" noChangeAspect="1"/>
          </p:cNvPicPr>
          <p:nvPr>
            <p:ph idx="1"/>
          </p:nvPr>
        </p:nvPicPr>
        <p:blipFill>
          <a:blip r:embed="rId3"/>
          <a:srcRect t="21781" b="21781"/>
          <a:stretch/>
        </p:blipFill>
        <p:spPr>
          <a:xfrm>
            <a:off x="0" y="10"/>
            <a:ext cx="12191980" cy="6857990"/>
          </a:xfrm>
          <a:prstGeom prst="rect">
            <a:avLst/>
          </a:prstGeom>
        </p:spPr>
      </p:pic>
      <p:sp>
        <p:nvSpPr>
          <p:cNvPr id="6" name="Title 1">
            <a:extLst>
              <a:ext uri="{FF2B5EF4-FFF2-40B4-BE49-F238E27FC236}">
                <a16:creationId xmlns:a16="http://schemas.microsoft.com/office/drawing/2014/main" id="{54D2998E-0D62-5768-A073-44D8C6E18CB7}"/>
              </a:ext>
            </a:extLst>
          </p:cNvPr>
          <p:cNvSpPr>
            <a:spLocks noGrp="1"/>
          </p:cNvSpPr>
          <p:nvPr>
            <p:ph type="title"/>
          </p:nvPr>
        </p:nvSpPr>
        <p:spPr>
          <a:xfrm>
            <a:off x="638480" y="4981507"/>
            <a:ext cx="4641594" cy="1363364"/>
          </a:xfrm>
          <a:ln w="38100">
            <a:solidFill>
              <a:schemeClr val="tx2"/>
            </a:solidFill>
          </a:ln>
        </p:spPr>
        <p:txBody>
          <a:bodyPr vert="horz" lIns="91440" tIns="45720" rIns="91440" bIns="45720" rtlCol="0" anchor="b">
            <a:normAutofit/>
          </a:bodyPr>
          <a:lstStyle/>
          <a:p>
            <a:pPr algn="ctr"/>
            <a:r>
              <a:rPr lang="en-US" sz="2200" dirty="0">
                <a:solidFill>
                  <a:schemeClr val="tx2"/>
                </a:solidFill>
              </a:rPr>
              <a:t>Jean Auguste Dominique Ingres - </a:t>
            </a:r>
            <a:r>
              <a:rPr lang="en-US" sz="2200" i="1" dirty="0">
                <a:solidFill>
                  <a:schemeClr val="tx2"/>
                </a:solidFill>
              </a:rPr>
              <a:t>The Turkish Bath (1862)</a:t>
            </a:r>
            <a:br>
              <a:rPr lang="en-US" sz="2200" dirty="0"/>
            </a:br>
            <a:endParaRPr lang="en-US" sz="2200" dirty="0"/>
          </a:p>
        </p:txBody>
      </p:sp>
    </p:spTree>
    <p:extLst>
      <p:ext uri="{BB962C8B-B14F-4D97-AF65-F5344CB8AC3E}">
        <p14:creationId xmlns:p14="http://schemas.microsoft.com/office/powerpoint/2010/main" val="55081463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000C0A-98F0-2FB7-AE70-B9EFAAF728CA}"/>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210F6DB0-BF12-1661-E959-492E9EDA5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49000">
                <a:srgbClr val="000000">
                  <a:alpha val="47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6E0BCDC9-206A-4ECD-4338-4CCF75924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486E9F9-238B-2D73-72E0-962566C948CF}"/>
              </a:ext>
            </a:extLst>
          </p:cNvPr>
          <p:cNvPicPr>
            <a:picLocks noGrp="1" noChangeAspect="1"/>
          </p:cNvPicPr>
          <p:nvPr>
            <p:ph idx="1"/>
          </p:nvPr>
        </p:nvPicPr>
        <p:blipFill>
          <a:blip r:embed="rId3"/>
          <a:srcRect l="139" t="26709" r="-139" b="26709"/>
          <a:stretch>
            <a:fillRect/>
          </a:stretch>
        </p:blipFill>
        <p:spPr>
          <a:xfrm>
            <a:off x="0" y="10"/>
            <a:ext cx="12191980" cy="6857990"/>
          </a:xfrm>
          <a:prstGeom prst="rect">
            <a:avLst/>
          </a:prstGeom>
        </p:spPr>
      </p:pic>
      <p:sp>
        <p:nvSpPr>
          <p:cNvPr id="6" name="Title 1">
            <a:extLst>
              <a:ext uri="{FF2B5EF4-FFF2-40B4-BE49-F238E27FC236}">
                <a16:creationId xmlns:a16="http://schemas.microsoft.com/office/drawing/2014/main" id="{EEB31694-E0D4-7C8C-26B8-82014F2CF821}"/>
              </a:ext>
            </a:extLst>
          </p:cNvPr>
          <p:cNvSpPr>
            <a:spLocks noGrp="1"/>
          </p:cNvSpPr>
          <p:nvPr>
            <p:ph type="title"/>
          </p:nvPr>
        </p:nvSpPr>
        <p:spPr>
          <a:xfrm>
            <a:off x="6924337" y="477616"/>
            <a:ext cx="4641594" cy="1363364"/>
          </a:xfrm>
          <a:ln w="38100">
            <a:solidFill>
              <a:schemeClr val="tx2"/>
            </a:solidFill>
          </a:ln>
        </p:spPr>
        <p:txBody>
          <a:bodyPr vert="horz" lIns="91440" tIns="45720" rIns="91440" bIns="45720" rtlCol="0" anchor="b">
            <a:normAutofit/>
          </a:bodyPr>
          <a:lstStyle/>
          <a:p>
            <a:pPr algn="ctr"/>
            <a:r>
              <a:rPr lang="en-US" sz="2200" dirty="0">
                <a:solidFill>
                  <a:schemeClr val="tx2"/>
                </a:solidFill>
              </a:rPr>
              <a:t>Jean-Leon Gerome - </a:t>
            </a:r>
            <a:r>
              <a:rPr lang="en-US" sz="2200" i="1" dirty="0">
                <a:solidFill>
                  <a:schemeClr val="tx2"/>
                </a:solidFill>
              </a:rPr>
              <a:t>The Carpet Merchant (1887)</a:t>
            </a:r>
            <a:br>
              <a:rPr lang="en-US" sz="2200" dirty="0"/>
            </a:br>
            <a:endParaRPr lang="en-US" sz="2200" dirty="0"/>
          </a:p>
        </p:txBody>
      </p:sp>
    </p:spTree>
    <p:extLst>
      <p:ext uri="{BB962C8B-B14F-4D97-AF65-F5344CB8AC3E}">
        <p14:creationId xmlns:p14="http://schemas.microsoft.com/office/powerpoint/2010/main" val="75627241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C8751C-4291-BDAF-EFAF-74B0E040552D}"/>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F8EC56B7-6192-C50B-7005-64E8062A8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49000">
                <a:srgbClr val="000000">
                  <a:alpha val="47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1B14334D-17E5-2670-6774-25BE0C96A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505C8DD-ACD8-41F9-1ADA-B80954422C56}"/>
              </a:ext>
            </a:extLst>
          </p:cNvPr>
          <p:cNvPicPr>
            <a:picLocks noGrp="1" noChangeAspect="1"/>
          </p:cNvPicPr>
          <p:nvPr>
            <p:ph idx="1"/>
          </p:nvPr>
        </p:nvPicPr>
        <p:blipFill>
          <a:blip r:embed="rId3"/>
          <a:srcRect l="7954" r="7954"/>
          <a:stretch/>
        </p:blipFill>
        <p:spPr>
          <a:xfrm>
            <a:off x="0" y="10"/>
            <a:ext cx="12191980" cy="6857990"/>
          </a:xfrm>
          <a:prstGeom prst="rect">
            <a:avLst/>
          </a:prstGeom>
        </p:spPr>
      </p:pic>
      <p:sp>
        <p:nvSpPr>
          <p:cNvPr id="6" name="Title 1">
            <a:extLst>
              <a:ext uri="{FF2B5EF4-FFF2-40B4-BE49-F238E27FC236}">
                <a16:creationId xmlns:a16="http://schemas.microsoft.com/office/drawing/2014/main" id="{6D76EEA1-5B2D-4D8D-F27B-7EF29A54FAD5}"/>
              </a:ext>
            </a:extLst>
          </p:cNvPr>
          <p:cNvSpPr>
            <a:spLocks noGrp="1"/>
          </p:cNvSpPr>
          <p:nvPr>
            <p:ph type="title"/>
          </p:nvPr>
        </p:nvSpPr>
        <p:spPr>
          <a:xfrm>
            <a:off x="495401" y="457200"/>
            <a:ext cx="4641594" cy="1363364"/>
          </a:xfrm>
          <a:ln w="38100">
            <a:solidFill>
              <a:schemeClr val="bg1">
                <a:lumMod val="50000"/>
                <a:lumOff val="50000"/>
              </a:schemeClr>
            </a:solidFill>
          </a:ln>
        </p:spPr>
        <p:txBody>
          <a:bodyPr vert="horz" lIns="91440" tIns="45720" rIns="91440" bIns="45720" rtlCol="0" anchor="b">
            <a:normAutofit/>
          </a:bodyPr>
          <a:lstStyle/>
          <a:p>
            <a:pPr algn="ctr"/>
            <a:r>
              <a:rPr lang="en-US" sz="2200" dirty="0">
                <a:solidFill>
                  <a:schemeClr val="bg1">
                    <a:lumMod val="50000"/>
                    <a:lumOff val="50000"/>
                  </a:schemeClr>
                </a:solidFill>
              </a:rPr>
              <a:t>Gustave </a:t>
            </a:r>
            <a:r>
              <a:rPr lang="en-US" sz="2200" dirty="0" err="1">
                <a:solidFill>
                  <a:schemeClr val="bg1">
                    <a:lumMod val="50000"/>
                    <a:lumOff val="50000"/>
                  </a:schemeClr>
                </a:solidFill>
              </a:rPr>
              <a:t>Guillaumet</a:t>
            </a:r>
            <a:r>
              <a:rPr lang="en-US" sz="2200" dirty="0">
                <a:solidFill>
                  <a:schemeClr val="bg1">
                    <a:lumMod val="50000"/>
                    <a:lumOff val="50000"/>
                  </a:schemeClr>
                </a:solidFill>
              </a:rPr>
              <a:t> – </a:t>
            </a:r>
            <a:r>
              <a:rPr lang="en-US" sz="2200" i="1" dirty="0">
                <a:solidFill>
                  <a:schemeClr val="bg1">
                    <a:lumMod val="50000"/>
                    <a:lumOff val="50000"/>
                  </a:schemeClr>
                </a:solidFill>
              </a:rPr>
              <a:t>Evening Prayer in the Sahara (1863)</a:t>
            </a:r>
            <a:br>
              <a:rPr lang="en-US" sz="2200" dirty="0"/>
            </a:br>
            <a:endParaRPr lang="en-US" sz="2200" dirty="0"/>
          </a:p>
        </p:txBody>
      </p:sp>
    </p:spTree>
    <p:extLst>
      <p:ext uri="{BB962C8B-B14F-4D97-AF65-F5344CB8AC3E}">
        <p14:creationId xmlns:p14="http://schemas.microsoft.com/office/powerpoint/2010/main" val="322400758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B9B8B4-6AA0-6EC2-5180-35BA3CFC2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67C19E-CC7C-AF04-7AB0-7797045884BF}"/>
              </a:ext>
            </a:extLst>
          </p:cNvPr>
          <p:cNvSpPr>
            <a:spLocks noGrp="1"/>
          </p:cNvSpPr>
          <p:nvPr>
            <p:ph type="title"/>
          </p:nvPr>
        </p:nvSpPr>
        <p:spPr>
          <a:xfrm>
            <a:off x="612647" y="548640"/>
            <a:ext cx="10872216" cy="1132258"/>
          </a:xfrm>
        </p:spPr>
        <p:txBody>
          <a:bodyPr anchor="t">
            <a:normAutofit/>
          </a:bodyPr>
          <a:lstStyle/>
          <a:p>
            <a:pPr algn="ctr"/>
            <a:r>
              <a:rPr lang="en-US" dirty="0">
                <a:solidFill>
                  <a:schemeClr val="tx1">
                    <a:lumMod val="65000"/>
                    <a:lumOff val="35000"/>
                  </a:schemeClr>
                </a:solidFill>
              </a:rPr>
              <a:t>From 19</a:t>
            </a:r>
            <a:r>
              <a:rPr lang="en-US" baseline="30000" dirty="0">
                <a:solidFill>
                  <a:schemeClr val="tx1">
                    <a:lumMod val="65000"/>
                    <a:lumOff val="35000"/>
                  </a:schemeClr>
                </a:solidFill>
              </a:rPr>
              <a:t>th</a:t>
            </a:r>
            <a:r>
              <a:rPr lang="en-US" dirty="0">
                <a:solidFill>
                  <a:schemeClr val="tx1">
                    <a:lumMod val="65000"/>
                    <a:lumOff val="35000"/>
                  </a:schemeClr>
                </a:solidFill>
              </a:rPr>
              <a:t> Century Canvases to 21</a:t>
            </a:r>
            <a:r>
              <a:rPr lang="en-US" baseline="30000" dirty="0">
                <a:solidFill>
                  <a:schemeClr val="tx1">
                    <a:lumMod val="65000"/>
                    <a:lumOff val="35000"/>
                  </a:schemeClr>
                </a:solidFill>
              </a:rPr>
              <a:t>st</a:t>
            </a:r>
            <a:r>
              <a:rPr lang="en-US" dirty="0">
                <a:solidFill>
                  <a:schemeClr val="tx1">
                    <a:lumMod val="65000"/>
                    <a:lumOff val="35000"/>
                  </a:schemeClr>
                </a:solidFill>
              </a:rPr>
              <a:t> Century Instagram Feeds</a:t>
            </a:r>
          </a:p>
        </p:txBody>
      </p:sp>
      <p:pic>
        <p:nvPicPr>
          <p:cNvPr id="5" name="Picture 4" descr="A group of people in orange robes sitting on steps in front of a stone building&#10;&#10;AI-generated content may be incorrect.">
            <a:extLst>
              <a:ext uri="{FF2B5EF4-FFF2-40B4-BE49-F238E27FC236}">
                <a16:creationId xmlns:a16="http://schemas.microsoft.com/office/drawing/2014/main" id="{C4AFDE49-5C51-6D93-5449-2C6D060510F3}"/>
              </a:ext>
            </a:extLst>
          </p:cNvPr>
          <p:cNvPicPr>
            <a:picLocks noChangeAspect="1"/>
          </p:cNvPicPr>
          <p:nvPr/>
        </p:nvPicPr>
        <p:blipFill>
          <a:blip r:embed="rId2"/>
          <a:srcRect t="4189" r="-4" b="-4"/>
          <a:stretch>
            <a:fillRect/>
          </a:stretch>
        </p:blipFill>
        <p:spPr>
          <a:xfrm>
            <a:off x="731520" y="1775012"/>
            <a:ext cx="3158993" cy="4534348"/>
          </a:xfrm>
          <a:prstGeom prst="rect">
            <a:avLst/>
          </a:prstGeom>
        </p:spPr>
      </p:pic>
      <p:pic>
        <p:nvPicPr>
          <p:cNvPr id="7" name="Picture 6" descr="A group of people in a pool of water&#10;&#10;AI-generated content may be incorrect.">
            <a:extLst>
              <a:ext uri="{FF2B5EF4-FFF2-40B4-BE49-F238E27FC236}">
                <a16:creationId xmlns:a16="http://schemas.microsoft.com/office/drawing/2014/main" id="{C9B674FD-580F-48AD-26F9-49DB3D77001C}"/>
              </a:ext>
            </a:extLst>
          </p:cNvPr>
          <p:cNvPicPr>
            <a:picLocks noChangeAspect="1"/>
          </p:cNvPicPr>
          <p:nvPr/>
        </p:nvPicPr>
        <p:blipFill>
          <a:blip r:embed="rId3"/>
          <a:srcRect l="43392" r="10045" b="2"/>
          <a:stretch>
            <a:fillRect/>
          </a:stretch>
        </p:blipFill>
        <p:spPr>
          <a:xfrm>
            <a:off x="3973987" y="1773936"/>
            <a:ext cx="3163824" cy="4535424"/>
          </a:xfrm>
          <a:prstGeom prst="rect">
            <a:avLst/>
          </a:prstGeom>
        </p:spPr>
      </p:pic>
      <p:sp>
        <p:nvSpPr>
          <p:cNvPr id="3" name="Content Placeholder 2">
            <a:extLst>
              <a:ext uri="{FF2B5EF4-FFF2-40B4-BE49-F238E27FC236}">
                <a16:creationId xmlns:a16="http://schemas.microsoft.com/office/drawing/2014/main" id="{6D13A2A2-BF92-A54F-B1AB-9215AB1BE957}"/>
              </a:ext>
            </a:extLst>
          </p:cNvPr>
          <p:cNvSpPr>
            <a:spLocks noGrp="1"/>
          </p:cNvSpPr>
          <p:nvPr>
            <p:ph idx="1"/>
          </p:nvPr>
        </p:nvSpPr>
        <p:spPr>
          <a:xfrm>
            <a:off x="7485528" y="1775012"/>
            <a:ext cx="4148453" cy="4738330"/>
          </a:xfrm>
        </p:spPr>
        <p:txBody>
          <a:bodyPr>
            <a:normAutofit fontScale="92500"/>
          </a:bodyPr>
          <a:lstStyle/>
          <a:p>
            <a:pPr marL="0" indent="0">
              <a:lnSpc>
                <a:spcPct val="125000"/>
              </a:lnSpc>
              <a:buNone/>
            </a:pPr>
            <a:r>
              <a:rPr lang="en-GB" sz="1400" dirty="0">
                <a:solidFill>
                  <a:schemeClr val="tx1">
                    <a:lumMod val="65000"/>
                    <a:lumOff val="35000"/>
                  </a:schemeClr>
                </a:solidFill>
              </a:rPr>
              <a:t>In the 19th century, European artists painted lavish interiors, bustling bazaars, and imagined harems – images that were less reality and more fantasies of otherness. These works idealized distant cultures and turned them into spectacles for Western consumption. They presented the East as timeless, sensual, and exotic, reinforcing stereotypes while ignoring everyday life. Fast forward to the 21st century, and the medium has changed, but the impulse remains strikingly similar. Today’s Instagram travel aesthetic often performs the same work: curating idealized snapshots of faraway places, stripped of complexity and framed as paradises for consumption. Both practices transform real cultures into visual commodities, inviting viewers not to understand, but to admire and desire. In this way, the romanticized Orient of oil paintings finds its echo in the filtered landscapes of social media.</a:t>
            </a:r>
          </a:p>
          <a:p>
            <a:pPr>
              <a:lnSpc>
                <a:spcPct val="110000"/>
              </a:lnSpc>
            </a:pPr>
            <a:endParaRPr lang="en-US" sz="1100" dirty="0"/>
          </a:p>
        </p:txBody>
      </p:sp>
    </p:spTree>
    <p:extLst>
      <p:ext uri="{BB962C8B-B14F-4D97-AF65-F5344CB8AC3E}">
        <p14:creationId xmlns:p14="http://schemas.microsoft.com/office/powerpoint/2010/main" val="3198056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2AFC67-0973-EC0D-F14E-710D701B2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3F4B73-93A2-4C2F-01D8-D98C756D5B28}"/>
              </a:ext>
            </a:extLst>
          </p:cNvPr>
          <p:cNvSpPr>
            <a:spLocks noGrp="1"/>
          </p:cNvSpPr>
          <p:nvPr>
            <p:ph type="title"/>
          </p:nvPr>
        </p:nvSpPr>
        <p:spPr>
          <a:xfrm>
            <a:off x="599569" y="0"/>
            <a:ext cx="3553412" cy="1527048"/>
          </a:xfrm>
        </p:spPr>
        <p:txBody>
          <a:bodyPr anchor="b">
            <a:normAutofit/>
          </a:bodyPr>
          <a:lstStyle/>
          <a:p>
            <a:pPr algn="ctr"/>
            <a:r>
              <a:rPr lang="en-US" sz="3200" dirty="0">
                <a:solidFill>
                  <a:schemeClr val="tx1">
                    <a:lumMod val="65000"/>
                    <a:lumOff val="35000"/>
                  </a:schemeClr>
                </a:solidFill>
              </a:rPr>
              <a:t>Follow-up Activity</a:t>
            </a:r>
          </a:p>
        </p:txBody>
      </p:sp>
      <p:sp>
        <p:nvSpPr>
          <p:cNvPr id="3" name="Content Placeholder 2">
            <a:extLst>
              <a:ext uri="{FF2B5EF4-FFF2-40B4-BE49-F238E27FC236}">
                <a16:creationId xmlns:a16="http://schemas.microsoft.com/office/drawing/2014/main" id="{342E2C0A-FE78-B0DD-1DBE-C20399E4A2FB}"/>
              </a:ext>
            </a:extLst>
          </p:cNvPr>
          <p:cNvSpPr>
            <a:spLocks noGrp="1"/>
          </p:cNvSpPr>
          <p:nvPr>
            <p:ph idx="1"/>
          </p:nvPr>
        </p:nvSpPr>
        <p:spPr>
          <a:xfrm>
            <a:off x="599569" y="1662545"/>
            <a:ext cx="3764613" cy="4672723"/>
          </a:xfrm>
        </p:spPr>
        <p:txBody>
          <a:bodyPr>
            <a:normAutofit lnSpcReduction="10000"/>
          </a:bodyPr>
          <a:lstStyle/>
          <a:p>
            <a:pPr marL="0" indent="0">
              <a:lnSpc>
                <a:spcPct val="125000"/>
              </a:lnSpc>
              <a:buNone/>
            </a:pPr>
            <a:r>
              <a:rPr lang="en-GB" sz="1400" dirty="0">
                <a:solidFill>
                  <a:schemeClr val="tx1">
                    <a:lumMod val="65000"/>
                    <a:lumOff val="35000"/>
                  </a:schemeClr>
                </a:solidFill>
              </a:rPr>
              <a:t>Now that you’ve explored Orientalist art, examine how similar ideas appear in today’s digital culture. Curate a gallery of travel photographs that you believe exoticize faraway places, using Instagram posts or images from popular travel blogs. To guide your choices, consider these parallels between Orientalist exoticism and modern Instagram aesthetics: </a:t>
            </a:r>
          </a:p>
          <a:p>
            <a:pPr lvl="1">
              <a:lnSpc>
                <a:spcPct val="125000"/>
              </a:lnSpc>
            </a:pPr>
            <a:r>
              <a:rPr lang="en-GB" sz="1200" dirty="0">
                <a:solidFill>
                  <a:schemeClr val="tx1">
                    <a:lumMod val="65000"/>
                    <a:lumOff val="35000"/>
                  </a:schemeClr>
                </a:solidFill>
              </a:rPr>
              <a:t>Ideation and Fantasy – romanticized settings presenting an imagined paradise rather than reality </a:t>
            </a:r>
          </a:p>
          <a:p>
            <a:pPr lvl="1">
              <a:lnSpc>
                <a:spcPct val="125000"/>
              </a:lnSpc>
            </a:pPr>
            <a:r>
              <a:rPr lang="en-GB" sz="1200" dirty="0">
                <a:solidFill>
                  <a:schemeClr val="tx1">
                    <a:lumMod val="65000"/>
                    <a:lumOff val="35000"/>
                  </a:schemeClr>
                </a:solidFill>
              </a:rPr>
              <a:t>Selective Representation – highlighting photogenic scenes while ignoring inconvenient life</a:t>
            </a:r>
          </a:p>
          <a:p>
            <a:pPr lvl="1">
              <a:lnSpc>
                <a:spcPct val="125000"/>
              </a:lnSpc>
            </a:pPr>
            <a:r>
              <a:rPr lang="en-GB" sz="1200" dirty="0">
                <a:solidFill>
                  <a:schemeClr val="tx1">
                    <a:lumMod val="65000"/>
                    <a:lumOff val="35000"/>
                  </a:schemeClr>
                </a:solidFill>
              </a:rPr>
              <a:t>Otherness – marketing cultural difference as fascinating, alluring, exotic</a:t>
            </a:r>
          </a:p>
          <a:p>
            <a:pPr lvl="1">
              <a:lnSpc>
                <a:spcPct val="125000"/>
              </a:lnSpc>
            </a:pPr>
            <a:r>
              <a:rPr lang="en-GB" sz="1200" dirty="0">
                <a:solidFill>
                  <a:schemeClr val="tx1">
                    <a:lumMod val="65000"/>
                    <a:lumOff val="35000"/>
                  </a:schemeClr>
                </a:solidFill>
              </a:rPr>
              <a:t>Commodification – turning places into products</a:t>
            </a:r>
          </a:p>
          <a:p>
            <a:pPr>
              <a:lnSpc>
                <a:spcPct val="110000"/>
              </a:lnSpc>
            </a:pPr>
            <a:endParaRPr lang="en-US" sz="1100" dirty="0"/>
          </a:p>
        </p:txBody>
      </p:sp>
      <p:pic>
        <p:nvPicPr>
          <p:cNvPr id="5" name="Picture 4" descr="A person in a red dress and hat standing in front of a blue door&#10;&#10;AI-generated content may be incorrect.">
            <a:extLst>
              <a:ext uri="{FF2B5EF4-FFF2-40B4-BE49-F238E27FC236}">
                <a16:creationId xmlns:a16="http://schemas.microsoft.com/office/drawing/2014/main" id="{AC371437-EE84-9AF4-C914-4EEDF3D506A7}"/>
              </a:ext>
            </a:extLst>
          </p:cNvPr>
          <p:cNvPicPr>
            <a:picLocks noChangeAspect="1"/>
          </p:cNvPicPr>
          <p:nvPr/>
        </p:nvPicPr>
        <p:blipFill>
          <a:blip r:embed="rId2"/>
          <a:srcRect t="26060" r="-1" b="192"/>
          <a:stretch>
            <a:fillRect/>
          </a:stretch>
        </p:blipFill>
        <p:spPr>
          <a:xfrm>
            <a:off x="4752550" y="10"/>
            <a:ext cx="7439450" cy="6857990"/>
          </a:xfrm>
          <a:prstGeom prst="rect">
            <a:avLst/>
          </a:prstGeom>
        </p:spPr>
      </p:pic>
    </p:spTree>
    <p:extLst>
      <p:ext uri="{BB962C8B-B14F-4D97-AF65-F5344CB8AC3E}">
        <p14:creationId xmlns:p14="http://schemas.microsoft.com/office/powerpoint/2010/main" val="4180593628"/>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253</TotalTime>
  <Words>903</Words>
  <Application>Microsoft Macintosh PowerPoint</Application>
  <PresentationFormat>Widescreen</PresentationFormat>
  <Paragraphs>37</Paragraphs>
  <Slides>15</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Arial</vt:lpstr>
      <vt:lpstr>Neue Haas Grotesk Text Pro</vt:lpstr>
      <vt:lpstr>VanillaVTI</vt:lpstr>
      <vt:lpstr>Exoticizing the East</vt:lpstr>
      <vt:lpstr>Introduction</vt:lpstr>
      <vt:lpstr>Exoticism</vt:lpstr>
      <vt:lpstr>Spotting Exoticism in Orientalist Art  </vt:lpstr>
      <vt:lpstr>Jean-Joseph Benjamin-Constant – A Royal Palace in Morocco (c.1880) </vt:lpstr>
      <vt:lpstr>Eugene Delacroix – Les Fanatiques du Tangers (1838) </vt:lpstr>
      <vt:lpstr>Jean-Leon Gerome – La Grand Piscen de Brousse Fanatiques du Tangers (1885) </vt:lpstr>
      <vt:lpstr>Jean-Leon Gerome – The Snake Charmer (1879) </vt:lpstr>
      <vt:lpstr>Horace Vernet – The Arab Tale Teller (1833) </vt:lpstr>
      <vt:lpstr>Alexandre-Gabriel Decamps – The Turkish Patrol (1831) </vt:lpstr>
      <vt:lpstr>Jean Auguste Dominique Ingres - The Turkish Bath (1862) </vt:lpstr>
      <vt:lpstr>Jean-Leon Gerome - The Carpet Merchant (1887) </vt:lpstr>
      <vt:lpstr>Gustave Guillaumet – Evening Prayer in the Sahara (1863) </vt:lpstr>
      <vt:lpstr>From 19th Century Canvases to 21st Century Instagram Feeds</vt:lpstr>
      <vt:lpstr>Follow-up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2025-12-08T13:21:24Z</dcterms:created>
  <dcterms:modified xsi:type="dcterms:W3CDTF">2025-12-09T12:35:06Z</dcterms:modified>
</cp:coreProperties>
</file>