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8"/>
    <p:restoredTop sz="94699"/>
  </p:normalViewPr>
  <p:slideViewPr>
    <p:cSldViewPr snapToGrid="0">
      <p:cViewPr>
        <p:scale>
          <a:sx n="119" d="100"/>
          <a:sy n="119" d="100"/>
        </p:scale>
        <p:origin x="336"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FD019-A16D-EC82-2A68-5206DBE29C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403B6CE-B699-DA6B-E5A8-4EB4E447EF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AB4453-DEB2-E08B-965C-A0C0C54598D1}"/>
              </a:ext>
            </a:extLst>
          </p:cNvPr>
          <p:cNvSpPr>
            <a:spLocks noGrp="1"/>
          </p:cNvSpPr>
          <p:nvPr>
            <p:ph type="dt" sz="half" idx="10"/>
          </p:nvPr>
        </p:nvSpPr>
        <p:spPr/>
        <p:txBody>
          <a:bodyPr/>
          <a:lstStyle/>
          <a:p>
            <a:fld id="{0BE1AF89-A490-B940-8D9B-C85D1480EA81}" type="datetimeFigureOut">
              <a:rPr lang="en-US" smtClean="0"/>
              <a:t>11/4/25</a:t>
            </a:fld>
            <a:endParaRPr lang="en-US"/>
          </a:p>
        </p:txBody>
      </p:sp>
      <p:sp>
        <p:nvSpPr>
          <p:cNvPr id="5" name="Footer Placeholder 4">
            <a:extLst>
              <a:ext uri="{FF2B5EF4-FFF2-40B4-BE49-F238E27FC236}">
                <a16:creationId xmlns:a16="http://schemas.microsoft.com/office/drawing/2014/main" id="{4FBAE111-E483-CD59-1845-C2CEC644C4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F774AE-9FF2-350D-623D-A150AFA0D105}"/>
              </a:ext>
            </a:extLst>
          </p:cNvPr>
          <p:cNvSpPr>
            <a:spLocks noGrp="1"/>
          </p:cNvSpPr>
          <p:nvPr>
            <p:ph type="sldNum" sz="quarter" idx="12"/>
          </p:nvPr>
        </p:nvSpPr>
        <p:spPr/>
        <p:txBody>
          <a:bodyPr/>
          <a:lstStyle/>
          <a:p>
            <a:fld id="{91F3358E-FEBB-0D49-83FF-CB2CE30D73AB}" type="slidenum">
              <a:rPr lang="en-US" smtClean="0"/>
              <a:t>‹#›</a:t>
            </a:fld>
            <a:endParaRPr lang="en-US"/>
          </a:p>
        </p:txBody>
      </p:sp>
    </p:spTree>
    <p:extLst>
      <p:ext uri="{BB962C8B-B14F-4D97-AF65-F5344CB8AC3E}">
        <p14:creationId xmlns:p14="http://schemas.microsoft.com/office/powerpoint/2010/main" val="3898914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BFF12-EACC-3592-DFB9-51A5D40A1E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75B73E-0EA1-1C44-0E88-41AFE48AC98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29CFBC-D190-516E-F416-1741C9327137}"/>
              </a:ext>
            </a:extLst>
          </p:cNvPr>
          <p:cNvSpPr>
            <a:spLocks noGrp="1"/>
          </p:cNvSpPr>
          <p:nvPr>
            <p:ph type="dt" sz="half" idx="10"/>
          </p:nvPr>
        </p:nvSpPr>
        <p:spPr/>
        <p:txBody>
          <a:bodyPr/>
          <a:lstStyle/>
          <a:p>
            <a:fld id="{0BE1AF89-A490-B940-8D9B-C85D1480EA81}" type="datetimeFigureOut">
              <a:rPr lang="en-US" smtClean="0"/>
              <a:t>11/4/25</a:t>
            </a:fld>
            <a:endParaRPr lang="en-US"/>
          </a:p>
        </p:txBody>
      </p:sp>
      <p:sp>
        <p:nvSpPr>
          <p:cNvPr id="5" name="Footer Placeholder 4">
            <a:extLst>
              <a:ext uri="{FF2B5EF4-FFF2-40B4-BE49-F238E27FC236}">
                <a16:creationId xmlns:a16="http://schemas.microsoft.com/office/drawing/2014/main" id="{D10F681E-C7C8-F6B8-DA88-53D6802AB5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2A589F-812B-D38F-1018-1411BFBBFECE}"/>
              </a:ext>
            </a:extLst>
          </p:cNvPr>
          <p:cNvSpPr>
            <a:spLocks noGrp="1"/>
          </p:cNvSpPr>
          <p:nvPr>
            <p:ph type="sldNum" sz="quarter" idx="12"/>
          </p:nvPr>
        </p:nvSpPr>
        <p:spPr/>
        <p:txBody>
          <a:bodyPr/>
          <a:lstStyle/>
          <a:p>
            <a:fld id="{91F3358E-FEBB-0D49-83FF-CB2CE30D73AB}" type="slidenum">
              <a:rPr lang="en-US" smtClean="0"/>
              <a:t>‹#›</a:t>
            </a:fld>
            <a:endParaRPr lang="en-US"/>
          </a:p>
        </p:txBody>
      </p:sp>
    </p:spTree>
    <p:extLst>
      <p:ext uri="{BB962C8B-B14F-4D97-AF65-F5344CB8AC3E}">
        <p14:creationId xmlns:p14="http://schemas.microsoft.com/office/powerpoint/2010/main" val="3594789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76714-1FF0-CD86-0948-630D9CB8E4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D385903-E914-B87D-CAE3-9F948834D10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7F1733-CC78-2E8E-F883-3C768CB75F8F}"/>
              </a:ext>
            </a:extLst>
          </p:cNvPr>
          <p:cNvSpPr>
            <a:spLocks noGrp="1"/>
          </p:cNvSpPr>
          <p:nvPr>
            <p:ph type="dt" sz="half" idx="10"/>
          </p:nvPr>
        </p:nvSpPr>
        <p:spPr/>
        <p:txBody>
          <a:bodyPr/>
          <a:lstStyle/>
          <a:p>
            <a:fld id="{0BE1AF89-A490-B940-8D9B-C85D1480EA81}" type="datetimeFigureOut">
              <a:rPr lang="en-US" smtClean="0"/>
              <a:t>11/4/25</a:t>
            </a:fld>
            <a:endParaRPr lang="en-US"/>
          </a:p>
        </p:txBody>
      </p:sp>
      <p:sp>
        <p:nvSpPr>
          <p:cNvPr id="5" name="Footer Placeholder 4">
            <a:extLst>
              <a:ext uri="{FF2B5EF4-FFF2-40B4-BE49-F238E27FC236}">
                <a16:creationId xmlns:a16="http://schemas.microsoft.com/office/drawing/2014/main" id="{ED53D009-5E0E-513A-447D-51B9E009A4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E833C5-3773-F395-5810-492ACD8E66BD}"/>
              </a:ext>
            </a:extLst>
          </p:cNvPr>
          <p:cNvSpPr>
            <a:spLocks noGrp="1"/>
          </p:cNvSpPr>
          <p:nvPr>
            <p:ph type="sldNum" sz="quarter" idx="12"/>
          </p:nvPr>
        </p:nvSpPr>
        <p:spPr/>
        <p:txBody>
          <a:bodyPr/>
          <a:lstStyle/>
          <a:p>
            <a:fld id="{91F3358E-FEBB-0D49-83FF-CB2CE30D73AB}" type="slidenum">
              <a:rPr lang="en-US" smtClean="0"/>
              <a:t>‹#›</a:t>
            </a:fld>
            <a:endParaRPr lang="en-US"/>
          </a:p>
        </p:txBody>
      </p:sp>
    </p:spTree>
    <p:extLst>
      <p:ext uri="{BB962C8B-B14F-4D97-AF65-F5344CB8AC3E}">
        <p14:creationId xmlns:p14="http://schemas.microsoft.com/office/powerpoint/2010/main" val="329237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5BC90-40EA-768B-DDF4-14EFA7F0A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19FBBC-BBEB-004A-5BCD-8BC3729D9C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760371-3582-0C73-9E73-066021F401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3025892-82D0-8C63-722B-ABEE3E03831E}"/>
              </a:ext>
            </a:extLst>
          </p:cNvPr>
          <p:cNvSpPr>
            <a:spLocks noGrp="1"/>
          </p:cNvSpPr>
          <p:nvPr>
            <p:ph type="dt" sz="half" idx="10"/>
          </p:nvPr>
        </p:nvSpPr>
        <p:spPr/>
        <p:txBody>
          <a:bodyPr/>
          <a:lstStyle/>
          <a:p>
            <a:fld id="{0BE1AF89-A490-B940-8D9B-C85D1480EA81}" type="datetimeFigureOut">
              <a:rPr lang="en-US" smtClean="0"/>
              <a:t>11/4/25</a:t>
            </a:fld>
            <a:endParaRPr lang="en-US"/>
          </a:p>
        </p:txBody>
      </p:sp>
      <p:sp>
        <p:nvSpPr>
          <p:cNvPr id="6" name="Footer Placeholder 5">
            <a:extLst>
              <a:ext uri="{FF2B5EF4-FFF2-40B4-BE49-F238E27FC236}">
                <a16:creationId xmlns:a16="http://schemas.microsoft.com/office/drawing/2014/main" id="{137B58DE-BA5F-66F5-B6C8-A483FA014F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315705-ABDE-D3B7-BB38-ADE0B9C8A85B}"/>
              </a:ext>
            </a:extLst>
          </p:cNvPr>
          <p:cNvSpPr>
            <a:spLocks noGrp="1"/>
          </p:cNvSpPr>
          <p:nvPr>
            <p:ph type="sldNum" sz="quarter" idx="12"/>
          </p:nvPr>
        </p:nvSpPr>
        <p:spPr/>
        <p:txBody>
          <a:bodyPr/>
          <a:lstStyle/>
          <a:p>
            <a:fld id="{91F3358E-FEBB-0D49-83FF-CB2CE30D73AB}" type="slidenum">
              <a:rPr lang="en-US" smtClean="0"/>
              <a:t>‹#›</a:t>
            </a:fld>
            <a:endParaRPr lang="en-US"/>
          </a:p>
        </p:txBody>
      </p:sp>
    </p:spTree>
    <p:extLst>
      <p:ext uri="{BB962C8B-B14F-4D97-AF65-F5344CB8AC3E}">
        <p14:creationId xmlns:p14="http://schemas.microsoft.com/office/powerpoint/2010/main" val="709736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906E2-71A8-30F5-EC88-2EA392D1FC0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D99AF5-D123-8825-2C3C-3493DDE376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B64F81-0FA1-886B-70C2-C774D512F8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B10915-5FFD-E579-1E02-2E4BA10C3A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C494A0-58AA-E92B-8515-3112AABAE40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5648C44-BCC1-CB19-E247-1F1644749DDE}"/>
              </a:ext>
            </a:extLst>
          </p:cNvPr>
          <p:cNvSpPr>
            <a:spLocks noGrp="1"/>
          </p:cNvSpPr>
          <p:nvPr>
            <p:ph type="dt" sz="half" idx="10"/>
          </p:nvPr>
        </p:nvSpPr>
        <p:spPr/>
        <p:txBody>
          <a:bodyPr/>
          <a:lstStyle/>
          <a:p>
            <a:fld id="{0BE1AF89-A490-B940-8D9B-C85D1480EA81}" type="datetimeFigureOut">
              <a:rPr lang="en-US" smtClean="0"/>
              <a:t>11/4/25</a:t>
            </a:fld>
            <a:endParaRPr lang="en-US"/>
          </a:p>
        </p:txBody>
      </p:sp>
      <p:sp>
        <p:nvSpPr>
          <p:cNvPr id="8" name="Footer Placeholder 7">
            <a:extLst>
              <a:ext uri="{FF2B5EF4-FFF2-40B4-BE49-F238E27FC236}">
                <a16:creationId xmlns:a16="http://schemas.microsoft.com/office/drawing/2014/main" id="{D04EB0CA-008B-35F7-C4F4-7A5F4A0903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67BE67B-6DD4-6090-379F-080FD80BE23C}"/>
              </a:ext>
            </a:extLst>
          </p:cNvPr>
          <p:cNvSpPr>
            <a:spLocks noGrp="1"/>
          </p:cNvSpPr>
          <p:nvPr>
            <p:ph type="sldNum" sz="quarter" idx="12"/>
          </p:nvPr>
        </p:nvSpPr>
        <p:spPr/>
        <p:txBody>
          <a:bodyPr/>
          <a:lstStyle/>
          <a:p>
            <a:fld id="{91F3358E-FEBB-0D49-83FF-CB2CE30D73AB}" type="slidenum">
              <a:rPr lang="en-US" smtClean="0"/>
              <a:t>‹#›</a:t>
            </a:fld>
            <a:endParaRPr lang="en-US"/>
          </a:p>
        </p:txBody>
      </p:sp>
    </p:spTree>
    <p:extLst>
      <p:ext uri="{BB962C8B-B14F-4D97-AF65-F5344CB8AC3E}">
        <p14:creationId xmlns:p14="http://schemas.microsoft.com/office/powerpoint/2010/main" val="4029014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5B4D5-7DE6-0C2E-287C-46F621F7A3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06D858-49A6-D3BE-8942-C9B4B2D9C7DE}"/>
              </a:ext>
            </a:extLst>
          </p:cNvPr>
          <p:cNvSpPr>
            <a:spLocks noGrp="1"/>
          </p:cNvSpPr>
          <p:nvPr>
            <p:ph type="dt" sz="half" idx="10"/>
          </p:nvPr>
        </p:nvSpPr>
        <p:spPr/>
        <p:txBody>
          <a:bodyPr/>
          <a:lstStyle/>
          <a:p>
            <a:fld id="{0BE1AF89-A490-B940-8D9B-C85D1480EA81}" type="datetimeFigureOut">
              <a:rPr lang="en-US" smtClean="0"/>
              <a:t>11/4/25</a:t>
            </a:fld>
            <a:endParaRPr lang="en-US"/>
          </a:p>
        </p:txBody>
      </p:sp>
      <p:sp>
        <p:nvSpPr>
          <p:cNvPr id="4" name="Footer Placeholder 3">
            <a:extLst>
              <a:ext uri="{FF2B5EF4-FFF2-40B4-BE49-F238E27FC236}">
                <a16:creationId xmlns:a16="http://schemas.microsoft.com/office/drawing/2014/main" id="{315E7C88-0D03-6FBF-299A-2D8C960615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ECBD91-901C-1559-13EA-F0CF480ED832}"/>
              </a:ext>
            </a:extLst>
          </p:cNvPr>
          <p:cNvSpPr>
            <a:spLocks noGrp="1"/>
          </p:cNvSpPr>
          <p:nvPr>
            <p:ph type="sldNum" sz="quarter" idx="12"/>
          </p:nvPr>
        </p:nvSpPr>
        <p:spPr/>
        <p:txBody>
          <a:bodyPr/>
          <a:lstStyle/>
          <a:p>
            <a:fld id="{91F3358E-FEBB-0D49-83FF-CB2CE30D73AB}" type="slidenum">
              <a:rPr lang="en-US" smtClean="0"/>
              <a:t>‹#›</a:t>
            </a:fld>
            <a:endParaRPr lang="en-US"/>
          </a:p>
        </p:txBody>
      </p:sp>
    </p:spTree>
    <p:extLst>
      <p:ext uri="{BB962C8B-B14F-4D97-AF65-F5344CB8AC3E}">
        <p14:creationId xmlns:p14="http://schemas.microsoft.com/office/powerpoint/2010/main" val="3602690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DF820A-719C-8355-F4C4-7E0C28FA8282}"/>
              </a:ext>
            </a:extLst>
          </p:cNvPr>
          <p:cNvSpPr>
            <a:spLocks noGrp="1"/>
          </p:cNvSpPr>
          <p:nvPr>
            <p:ph type="dt" sz="half" idx="10"/>
          </p:nvPr>
        </p:nvSpPr>
        <p:spPr/>
        <p:txBody>
          <a:bodyPr/>
          <a:lstStyle/>
          <a:p>
            <a:fld id="{0BE1AF89-A490-B940-8D9B-C85D1480EA81}" type="datetimeFigureOut">
              <a:rPr lang="en-US" smtClean="0"/>
              <a:t>11/4/25</a:t>
            </a:fld>
            <a:endParaRPr lang="en-US"/>
          </a:p>
        </p:txBody>
      </p:sp>
      <p:sp>
        <p:nvSpPr>
          <p:cNvPr id="3" name="Footer Placeholder 2">
            <a:extLst>
              <a:ext uri="{FF2B5EF4-FFF2-40B4-BE49-F238E27FC236}">
                <a16:creationId xmlns:a16="http://schemas.microsoft.com/office/drawing/2014/main" id="{9FAA0CD7-14B4-01A2-775D-EB1E1F2E50A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E23357B-3B96-82EE-B8C6-8FD2B6E708FD}"/>
              </a:ext>
            </a:extLst>
          </p:cNvPr>
          <p:cNvSpPr>
            <a:spLocks noGrp="1"/>
          </p:cNvSpPr>
          <p:nvPr>
            <p:ph type="sldNum" sz="quarter" idx="12"/>
          </p:nvPr>
        </p:nvSpPr>
        <p:spPr/>
        <p:txBody>
          <a:bodyPr/>
          <a:lstStyle/>
          <a:p>
            <a:fld id="{91F3358E-FEBB-0D49-83FF-CB2CE30D73AB}" type="slidenum">
              <a:rPr lang="en-US" smtClean="0"/>
              <a:t>‹#›</a:t>
            </a:fld>
            <a:endParaRPr lang="en-US"/>
          </a:p>
        </p:txBody>
      </p:sp>
    </p:spTree>
    <p:extLst>
      <p:ext uri="{BB962C8B-B14F-4D97-AF65-F5344CB8AC3E}">
        <p14:creationId xmlns:p14="http://schemas.microsoft.com/office/powerpoint/2010/main" val="2879915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3051C-7251-C736-2C9E-15AA61497E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7C3C65-778E-942E-651C-75E1398E8A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25FD733-C565-A139-2E48-0C1F352466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1AC7E8-C863-8105-6C98-C7804B0984AB}"/>
              </a:ext>
            </a:extLst>
          </p:cNvPr>
          <p:cNvSpPr>
            <a:spLocks noGrp="1"/>
          </p:cNvSpPr>
          <p:nvPr>
            <p:ph type="dt" sz="half" idx="10"/>
          </p:nvPr>
        </p:nvSpPr>
        <p:spPr/>
        <p:txBody>
          <a:bodyPr/>
          <a:lstStyle/>
          <a:p>
            <a:fld id="{0BE1AF89-A490-B940-8D9B-C85D1480EA81}" type="datetimeFigureOut">
              <a:rPr lang="en-US" smtClean="0"/>
              <a:t>11/4/25</a:t>
            </a:fld>
            <a:endParaRPr lang="en-US"/>
          </a:p>
        </p:txBody>
      </p:sp>
      <p:sp>
        <p:nvSpPr>
          <p:cNvPr id="6" name="Footer Placeholder 5">
            <a:extLst>
              <a:ext uri="{FF2B5EF4-FFF2-40B4-BE49-F238E27FC236}">
                <a16:creationId xmlns:a16="http://schemas.microsoft.com/office/drawing/2014/main" id="{34E7CCA2-FEF3-C3DC-395E-EB5DF6439A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CB0AF4-418A-5F33-7AD2-8C10ED8A7B1D}"/>
              </a:ext>
            </a:extLst>
          </p:cNvPr>
          <p:cNvSpPr>
            <a:spLocks noGrp="1"/>
          </p:cNvSpPr>
          <p:nvPr>
            <p:ph type="sldNum" sz="quarter" idx="12"/>
          </p:nvPr>
        </p:nvSpPr>
        <p:spPr/>
        <p:txBody>
          <a:bodyPr/>
          <a:lstStyle/>
          <a:p>
            <a:fld id="{91F3358E-FEBB-0D49-83FF-CB2CE30D73AB}" type="slidenum">
              <a:rPr lang="en-US" smtClean="0"/>
              <a:t>‹#›</a:t>
            </a:fld>
            <a:endParaRPr lang="en-US"/>
          </a:p>
        </p:txBody>
      </p:sp>
    </p:spTree>
    <p:extLst>
      <p:ext uri="{BB962C8B-B14F-4D97-AF65-F5344CB8AC3E}">
        <p14:creationId xmlns:p14="http://schemas.microsoft.com/office/powerpoint/2010/main" val="2565858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D47ED-7863-915B-55E6-8EBA2CAB4F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D4E6E0-16EC-C499-DDEE-5D0D5C4D4A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3ED187-367F-80EF-4FED-7269E65728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75BB6C-6557-90AE-37B2-CECCA6E5F9C4}"/>
              </a:ext>
            </a:extLst>
          </p:cNvPr>
          <p:cNvSpPr>
            <a:spLocks noGrp="1"/>
          </p:cNvSpPr>
          <p:nvPr>
            <p:ph type="dt" sz="half" idx="10"/>
          </p:nvPr>
        </p:nvSpPr>
        <p:spPr/>
        <p:txBody>
          <a:bodyPr/>
          <a:lstStyle/>
          <a:p>
            <a:fld id="{0BE1AF89-A490-B940-8D9B-C85D1480EA81}" type="datetimeFigureOut">
              <a:rPr lang="en-US" smtClean="0"/>
              <a:t>11/4/25</a:t>
            </a:fld>
            <a:endParaRPr lang="en-US"/>
          </a:p>
        </p:txBody>
      </p:sp>
      <p:sp>
        <p:nvSpPr>
          <p:cNvPr id="6" name="Footer Placeholder 5">
            <a:extLst>
              <a:ext uri="{FF2B5EF4-FFF2-40B4-BE49-F238E27FC236}">
                <a16:creationId xmlns:a16="http://schemas.microsoft.com/office/drawing/2014/main" id="{C21D06AB-0D21-5E18-F73F-04ABB96B71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2E5628-A2D5-B052-35F8-A06EE71093DF}"/>
              </a:ext>
            </a:extLst>
          </p:cNvPr>
          <p:cNvSpPr>
            <a:spLocks noGrp="1"/>
          </p:cNvSpPr>
          <p:nvPr>
            <p:ph type="sldNum" sz="quarter" idx="12"/>
          </p:nvPr>
        </p:nvSpPr>
        <p:spPr/>
        <p:txBody>
          <a:bodyPr/>
          <a:lstStyle/>
          <a:p>
            <a:fld id="{91F3358E-FEBB-0D49-83FF-CB2CE30D73AB}" type="slidenum">
              <a:rPr lang="en-US" smtClean="0"/>
              <a:t>‹#›</a:t>
            </a:fld>
            <a:endParaRPr lang="en-US"/>
          </a:p>
        </p:txBody>
      </p:sp>
    </p:spTree>
    <p:extLst>
      <p:ext uri="{BB962C8B-B14F-4D97-AF65-F5344CB8AC3E}">
        <p14:creationId xmlns:p14="http://schemas.microsoft.com/office/powerpoint/2010/main" val="2189203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9E5B1-8497-6F6B-20B3-9D8EB337000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3D2EE6-8E4E-4DFE-525D-99E1C2E069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59D8B7-6473-9A0A-14AF-F929B0967880}"/>
              </a:ext>
            </a:extLst>
          </p:cNvPr>
          <p:cNvSpPr>
            <a:spLocks noGrp="1"/>
          </p:cNvSpPr>
          <p:nvPr>
            <p:ph type="dt" sz="half" idx="10"/>
          </p:nvPr>
        </p:nvSpPr>
        <p:spPr/>
        <p:txBody>
          <a:bodyPr/>
          <a:lstStyle/>
          <a:p>
            <a:fld id="{0BE1AF89-A490-B940-8D9B-C85D1480EA81}" type="datetimeFigureOut">
              <a:rPr lang="en-US" smtClean="0"/>
              <a:t>11/4/25</a:t>
            </a:fld>
            <a:endParaRPr lang="en-US"/>
          </a:p>
        </p:txBody>
      </p:sp>
      <p:sp>
        <p:nvSpPr>
          <p:cNvPr id="5" name="Footer Placeholder 4">
            <a:extLst>
              <a:ext uri="{FF2B5EF4-FFF2-40B4-BE49-F238E27FC236}">
                <a16:creationId xmlns:a16="http://schemas.microsoft.com/office/drawing/2014/main" id="{06D8D3FA-D3CA-BDC1-D63E-42F0030EAE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D83E2B-1FD4-6E00-FB32-61E14BA3A9D5}"/>
              </a:ext>
            </a:extLst>
          </p:cNvPr>
          <p:cNvSpPr>
            <a:spLocks noGrp="1"/>
          </p:cNvSpPr>
          <p:nvPr>
            <p:ph type="sldNum" sz="quarter" idx="12"/>
          </p:nvPr>
        </p:nvSpPr>
        <p:spPr/>
        <p:txBody>
          <a:bodyPr/>
          <a:lstStyle/>
          <a:p>
            <a:fld id="{91F3358E-FEBB-0D49-83FF-CB2CE30D73AB}" type="slidenum">
              <a:rPr lang="en-US" smtClean="0"/>
              <a:t>‹#›</a:t>
            </a:fld>
            <a:endParaRPr lang="en-US"/>
          </a:p>
        </p:txBody>
      </p:sp>
    </p:spTree>
    <p:extLst>
      <p:ext uri="{BB962C8B-B14F-4D97-AF65-F5344CB8AC3E}">
        <p14:creationId xmlns:p14="http://schemas.microsoft.com/office/powerpoint/2010/main" val="767481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F3D6E-01FD-44CA-5AA1-236C4550153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2882AD-F95C-9B00-1F43-D6A9BBE84C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FA5211-322E-B408-DE5A-07BAA165FF00}"/>
              </a:ext>
            </a:extLst>
          </p:cNvPr>
          <p:cNvSpPr>
            <a:spLocks noGrp="1"/>
          </p:cNvSpPr>
          <p:nvPr>
            <p:ph type="dt" sz="half" idx="10"/>
          </p:nvPr>
        </p:nvSpPr>
        <p:spPr/>
        <p:txBody>
          <a:bodyPr/>
          <a:lstStyle/>
          <a:p>
            <a:fld id="{0BE1AF89-A490-B940-8D9B-C85D1480EA81}" type="datetimeFigureOut">
              <a:rPr lang="en-US" smtClean="0"/>
              <a:t>11/4/25</a:t>
            </a:fld>
            <a:endParaRPr lang="en-US"/>
          </a:p>
        </p:txBody>
      </p:sp>
      <p:sp>
        <p:nvSpPr>
          <p:cNvPr id="5" name="Footer Placeholder 4">
            <a:extLst>
              <a:ext uri="{FF2B5EF4-FFF2-40B4-BE49-F238E27FC236}">
                <a16:creationId xmlns:a16="http://schemas.microsoft.com/office/drawing/2014/main" id="{EDC35211-FF3B-6CDB-CED3-B813A93F58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485E21-12D5-A642-973A-8EF8C18DEB8A}"/>
              </a:ext>
            </a:extLst>
          </p:cNvPr>
          <p:cNvSpPr>
            <a:spLocks noGrp="1"/>
          </p:cNvSpPr>
          <p:nvPr>
            <p:ph type="sldNum" sz="quarter" idx="12"/>
          </p:nvPr>
        </p:nvSpPr>
        <p:spPr/>
        <p:txBody>
          <a:bodyPr/>
          <a:lstStyle/>
          <a:p>
            <a:fld id="{91F3358E-FEBB-0D49-83FF-CB2CE30D73AB}" type="slidenum">
              <a:rPr lang="en-US" smtClean="0"/>
              <a:t>‹#›</a:t>
            </a:fld>
            <a:endParaRPr lang="en-US"/>
          </a:p>
        </p:txBody>
      </p:sp>
    </p:spTree>
    <p:extLst>
      <p:ext uri="{BB962C8B-B14F-4D97-AF65-F5344CB8AC3E}">
        <p14:creationId xmlns:p14="http://schemas.microsoft.com/office/powerpoint/2010/main" val="1273524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6E7DD1-ABEE-661D-6C91-F372B6F11D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39EFFB-2E3D-B9E1-D82E-C84B53EA6D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CF5665-8DBB-61C4-C48D-1D89C4EE37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BE1AF89-A490-B940-8D9B-C85D1480EA81}" type="datetimeFigureOut">
              <a:rPr lang="en-US" smtClean="0"/>
              <a:t>11/4/25</a:t>
            </a:fld>
            <a:endParaRPr lang="en-US"/>
          </a:p>
        </p:txBody>
      </p:sp>
      <p:sp>
        <p:nvSpPr>
          <p:cNvPr id="5" name="Footer Placeholder 4">
            <a:extLst>
              <a:ext uri="{FF2B5EF4-FFF2-40B4-BE49-F238E27FC236}">
                <a16:creationId xmlns:a16="http://schemas.microsoft.com/office/drawing/2014/main" id="{872F9EE0-334C-4FD2-3756-9A6552DFCE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F01928D-413B-F272-8A57-21A74DA4C5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F3358E-FEBB-0D49-83FF-CB2CE30D73AB}" type="slidenum">
              <a:rPr lang="en-US" smtClean="0"/>
              <a:t>‹#›</a:t>
            </a:fld>
            <a:endParaRPr lang="en-US"/>
          </a:p>
        </p:txBody>
      </p:sp>
    </p:spTree>
    <p:extLst>
      <p:ext uri="{BB962C8B-B14F-4D97-AF65-F5344CB8AC3E}">
        <p14:creationId xmlns:p14="http://schemas.microsoft.com/office/powerpoint/2010/main" val="1253720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erson leaning on a railing&#10;&#10;AI-generated content may be incorrect.">
            <a:extLst>
              <a:ext uri="{FF2B5EF4-FFF2-40B4-BE49-F238E27FC236}">
                <a16:creationId xmlns:a16="http://schemas.microsoft.com/office/drawing/2014/main" id="{E058CEB1-7F10-1B76-A36D-7A8322B0DD32}"/>
              </a:ext>
            </a:extLst>
          </p:cNvPr>
          <p:cNvPicPr>
            <a:picLocks noChangeAspect="1"/>
          </p:cNvPicPr>
          <p:nvPr/>
        </p:nvPicPr>
        <p:blipFill>
          <a:blip r:embed="rId2">
            <a:alphaModFix amt="50000"/>
          </a:blip>
          <a:srcRect t="5479" r="-1" b="11473"/>
          <a:stretch>
            <a:fillRect/>
          </a:stretch>
        </p:blipFill>
        <p:spPr>
          <a:xfrm>
            <a:off x="20" y="10"/>
            <a:ext cx="12188930" cy="6857990"/>
          </a:xfrm>
          <a:prstGeom prst="rect">
            <a:avLst/>
          </a:prstGeom>
        </p:spPr>
      </p:pic>
      <p:sp>
        <p:nvSpPr>
          <p:cNvPr id="2" name="Title 1">
            <a:extLst>
              <a:ext uri="{FF2B5EF4-FFF2-40B4-BE49-F238E27FC236}">
                <a16:creationId xmlns:a16="http://schemas.microsoft.com/office/drawing/2014/main" id="{E09F330C-A954-7077-D4CC-FF08182B71D9}"/>
              </a:ext>
            </a:extLst>
          </p:cNvPr>
          <p:cNvSpPr>
            <a:spLocks noGrp="1"/>
          </p:cNvSpPr>
          <p:nvPr>
            <p:ph type="ctrTitle"/>
          </p:nvPr>
        </p:nvSpPr>
        <p:spPr>
          <a:xfrm>
            <a:off x="1524000" y="1122363"/>
            <a:ext cx="9144000" cy="3063240"/>
          </a:xfrm>
        </p:spPr>
        <p:txBody>
          <a:bodyPr>
            <a:normAutofit/>
          </a:bodyPr>
          <a:lstStyle/>
          <a:p>
            <a:r>
              <a:rPr lang="en-US" sz="6600">
                <a:solidFill>
                  <a:schemeClr val="bg1"/>
                </a:solidFill>
              </a:rPr>
              <a:t>Visual Narratives in Advertising</a:t>
            </a:r>
          </a:p>
        </p:txBody>
      </p:sp>
      <p:sp>
        <p:nvSpPr>
          <p:cNvPr id="3" name="Subtitle 2">
            <a:extLst>
              <a:ext uri="{FF2B5EF4-FFF2-40B4-BE49-F238E27FC236}">
                <a16:creationId xmlns:a16="http://schemas.microsoft.com/office/drawing/2014/main" id="{2DF46E23-1FA0-0CFA-F6A2-BBCEDF50DE4D}"/>
              </a:ext>
            </a:extLst>
          </p:cNvPr>
          <p:cNvSpPr>
            <a:spLocks noGrp="1"/>
          </p:cNvSpPr>
          <p:nvPr>
            <p:ph type="subTitle" idx="1"/>
          </p:nvPr>
        </p:nvSpPr>
        <p:spPr>
          <a:xfrm>
            <a:off x="1527048" y="4599432"/>
            <a:ext cx="9144000" cy="1536192"/>
          </a:xfrm>
        </p:spPr>
        <p:txBody>
          <a:bodyPr>
            <a:normAutofit/>
          </a:bodyPr>
          <a:lstStyle/>
          <a:p>
            <a:r>
              <a:rPr lang="en-US">
                <a:solidFill>
                  <a:schemeClr val="bg1"/>
                </a:solidFill>
              </a:rPr>
              <a:t>Case Study: Wallis Dress to Kill</a:t>
            </a:r>
          </a:p>
        </p:txBody>
      </p:sp>
      <p:sp>
        <p:nvSpPr>
          <p:cNvPr id="13"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5570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B8708-6379-8D05-ED8D-BF73A70769DE}"/>
              </a:ext>
            </a:extLst>
          </p:cNvPr>
          <p:cNvSpPr>
            <a:spLocks noGrp="1"/>
          </p:cNvSpPr>
          <p:nvPr>
            <p:ph type="title"/>
          </p:nvPr>
        </p:nvSpPr>
        <p:spPr>
          <a:xfrm>
            <a:off x="776937" y="351692"/>
            <a:ext cx="4597747" cy="1063366"/>
          </a:xfrm>
        </p:spPr>
        <p:txBody>
          <a:bodyPr anchor="b">
            <a:normAutofit/>
          </a:bodyPr>
          <a:lstStyle/>
          <a:p>
            <a:pPr algn="ctr"/>
            <a:r>
              <a:rPr lang="en-US" sz="3200" dirty="0">
                <a:solidFill>
                  <a:schemeClr val="tx1">
                    <a:lumMod val="65000"/>
                    <a:lumOff val="35000"/>
                  </a:schemeClr>
                </a:solidFill>
              </a:rPr>
              <a:t>Context</a:t>
            </a:r>
          </a:p>
        </p:txBody>
      </p:sp>
      <p:sp>
        <p:nvSpPr>
          <p:cNvPr id="3" name="Content Placeholder 2">
            <a:extLst>
              <a:ext uri="{FF2B5EF4-FFF2-40B4-BE49-F238E27FC236}">
                <a16:creationId xmlns:a16="http://schemas.microsoft.com/office/drawing/2014/main" id="{06BE7007-C281-14AF-7CA0-5A6B72A5D46B}"/>
              </a:ext>
            </a:extLst>
          </p:cNvPr>
          <p:cNvSpPr>
            <a:spLocks noGrp="1"/>
          </p:cNvSpPr>
          <p:nvPr>
            <p:ph idx="1"/>
          </p:nvPr>
        </p:nvSpPr>
        <p:spPr>
          <a:xfrm>
            <a:off x="776937" y="1602924"/>
            <a:ext cx="4597746" cy="4361778"/>
          </a:xfrm>
        </p:spPr>
        <p:txBody>
          <a:bodyPr anchor="t">
            <a:normAutofit lnSpcReduction="10000"/>
          </a:bodyPr>
          <a:lstStyle/>
          <a:p>
            <a:pPr marL="0" indent="0">
              <a:lnSpc>
                <a:spcPct val="125000"/>
              </a:lnSpc>
              <a:buNone/>
            </a:pPr>
            <a:r>
              <a:rPr lang="en-GB" sz="1300" dirty="0">
                <a:solidFill>
                  <a:schemeClr val="tx1">
                    <a:lumMod val="65000"/>
                    <a:lumOff val="35000"/>
                  </a:schemeClr>
                </a:solidFill>
              </a:rPr>
              <a:t>The </a:t>
            </a:r>
            <a:r>
              <a:rPr lang="en-GB" sz="1300" i="1" dirty="0">
                <a:solidFill>
                  <a:schemeClr val="tx1">
                    <a:lumMod val="65000"/>
                    <a:lumOff val="35000"/>
                  </a:schemeClr>
                </a:solidFill>
              </a:rPr>
              <a:t>Wallis Dress to Kill</a:t>
            </a:r>
            <a:r>
              <a:rPr lang="en-GB" sz="1300" dirty="0">
                <a:solidFill>
                  <a:schemeClr val="tx1">
                    <a:lumMod val="65000"/>
                    <a:lumOff val="35000"/>
                  </a:schemeClr>
                </a:solidFill>
              </a:rPr>
              <a:t> advertising campaign, launched in 1998, was a landmark in fashion marketing. Created by Bartle Bogle Hegarty (BBH), the campaign was a complete rebrand for the British womenswear retailer Wallis. At the heart of the campaign was a play on the phrase 'Dress to Kill.' More than a metaphor for stylish dressing, the campaign took the idea literally, portraying women in striking outfits in scenes ripped from an imaginary noir-</a:t>
            </a:r>
            <a:r>
              <a:rPr lang="en-GB" sz="1300" dirty="0" err="1">
                <a:solidFill>
                  <a:schemeClr val="tx1">
                    <a:lumMod val="65000"/>
                    <a:lumOff val="35000"/>
                  </a:schemeClr>
                </a:solidFill>
              </a:rPr>
              <a:t>ish</a:t>
            </a:r>
            <a:r>
              <a:rPr lang="en-GB" sz="1300" dirty="0">
                <a:solidFill>
                  <a:schemeClr val="tx1">
                    <a:lumMod val="65000"/>
                    <a:lumOff val="35000"/>
                  </a:schemeClr>
                </a:solidFill>
              </a:rPr>
              <a:t> world. In these ads, women are powerful femme fatales and men are in deadly danger of being imminently dispatched...</a:t>
            </a:r>
          </a:p>
          <a:p>
            <a:pPr marL="0" indent="0">
              <a:lnSpc>
                <a:spcPct val="125000"/>
              </a:lnSpc>
              <a:buNone/>
            </a:pPr>
            <a:r>
              <a:rPr lang="en-GB" sz="1300" dirty="0">
                <a:solidFill>
                  <a:schemeClr val="tx1">
                    <a:lumMod val="65000"/>
                    <a:lumOff val="35000"/>
                  </a:schemeClr>
                </a:solidFill>
              </a:rPr>
              <a:t>Shot in dramatic black and white by photographer Bob Carlos Clarke, the ads were edgy, laced with dark humour. Images of unapologetically confident women resonated with a younger, fashion-conscious audience. The campaign achieved remarkable success, revitalising the struggling the Wallis brand as daring and forward-thinking. The campaign’s impact was cemented by two Cannes Gold Lions and three prestigious D&amp;AD Pencil awards.</a:t>
            </a:r>
          </a:p>
          <a:p>
            <a:endParaRPr lang="en-US" sz="1300" dirty="0"/>
          </a:p>
        </p:txBody>
      </p:sp>
      <p:pic>
        <p:nvPicPr>
          <p:cNvPr id="5" name="Picture 4" descr="A person shaving a person's face&#10;&#10;AI-generated content may be incorrect.">
            <a:extLst>
              <a:ext uri="{FF2B5EF4-FFF2-40B4-BE49-F238E27FC236}">
                <a16:creationId xmlns:a16="http://schemas.microsoft.com/office/drawing/2014/main" id="{7EAE61D7-5DCE-8C6B-598A-A1F45613ECE8}"/>
              </a:ext>
            </a:extLst>
          </p:cNvPr>
          <p:cNvPicPr>
            <a:picLocks noChangeAspect="1"/>
          </p:cNvPicPr>
          <p:nvPr/>
        </p:nvPicPr>
        <p:blipFill>
          <a:blip r:embed="rId2"/>
          <a:stretch>
            <a:fillRect/>
          </a:stretch>
        </p:blipFill>
        <p:spPr>
          <a:xfrm>
            <a:off x="6096000" y="1602924"/>
            <a:ext cx="5741523" cy="3861174"/>
          </a:xfrm>
          <a:prstGeom prst="rect">
            <a:avLst/>
          </a:prstGeom>
        </p:spPr>
      </p:pic>
      <p:grpSp>
        <p:nvGrpSpPr>
          <p:cNvPr id="10" name="Group 9">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1" name="Rectangle 10">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22058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EC4523C-EF46-5F8B-2FB5-86E91038F9E4}"/>
              </a:ext>
            </a:extLst>
          </p:cNvPr>
          <p:cNvSpPr>
            <a:spLocks noGrp="1"/>
          </p:cNvSpPr>
          <p:nvPr>
            <p:ph type="title"/>
          </p:nvPr>
        </p:nvSpPr>
        <p:spPr>
          <a:xfrm>
            <a:off x="3173506" y="-103403"/>
            <a:ext cx="7602417" cy="1158857"/>
          </a:xfrm>
        </p:spPr>
        <p:txBody>
          <a:bodyPr vert="horz" lIns="91440" tIns="45720" rIns="91440" bIns="45720" rtlCol="0" anchor="b">
            <a:normAutofit/>
          </a:bodyPr>
          <a:lstStyle/>
          <a:p>
            <a:r>
              <a:rPr lang="en-US" sz="3700" kern="1200" dirty="0">
                <a:solidFill>
                  <a:schemeClr val="bg1"/>
                </a:solidFill>
                <a:latin typeface="+mj-lt"/>
                <a:ea typeface="+mj-ea"/>
                <a:cs typeface="+mj-cs"/>
              </a:rPr>
              <a:t>Elements of Visual Narratives</a:t>
            </a:r>
          </a:p>
        </p:txBody>
      </p:sp>
      <p:grpSp>
        <p:nvGrpSpPr>
          <p:cNvPr id="57" name="Graphic 38">
            <a:extLst>
              <a:ext uri="{FF2B5EF4-FFF2-40B4-BE49-F238E27FC236}">
                <a16:creationId xmlns:a16="http://schemas.microsoft.com/office/drawing/2014/main" id="{9742E72B-7FDB-4BC3-84CE-9A86756476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96583" y="975545"/>
            <a:ext cx="1910252" cy="709660"/>
            <a:chOff x="2267504" y="2540250"/>
            <a:chExt cx="1990951" cy="739640"/>
          </a:xfrm>
          <a:solidFill>
            <a:schemeClr val="bg1"/>
          </a:solidFill>
        </p:grpSpPr>
        <p:sp>
          <p:nvSpPr>
            <p:cNvPr id="58" name="Freeform: Shape 57">
              <a:extLst>
                <a:ext uri="{FF2B5EF4-FFF2-40B4-BE49-F238E27FC236}">
                  <a16:creationId xmlns:a16="http://schemas.microsoft.com/office/drawing/2014/main" id="{9E41CB4E-1ACC-413B-9806-FF276C0F01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59" name="Freeform: Shape 58">
              <a:extLst>
                <a:ext uri="{FF2B5EF4-FFF2-40B4-BE49-F238E27FC236}">
                  <a16:creationId xmlns:a16="http://schemas.microsoft.com/office/drawing/2014/main" id="{29B54E44-06C0-461C-A803-0F535321AD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sp>
        <p:nvSpPr>
          <p:cNvPr id="61" name="Oval 60">
            <a:extLst>
              <a:ext uri="{FF2B5EF4-FFF2-40B4-BE49-F238E27FC236}">
                <a16:creationId xmlns:a16="http://schemas.microsoft.com/office/drawing/2014/main" id="{09645E15-CD1B-4EAA-B2F2-D41E53CA4E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475220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3" name="Oval 62">
            <a:extLst>
              <a:ext uri="{FF2B5EF4-FFF2-40B4-BE49-F238E27FC236}">
                <a16:creationId xmlns:a16="http://schemas.microsoft.com/office/drawing/2014/main" id="{0C571069-A359-469A-98CD-9458DBAA0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4752208"/>
            <a:ext cx="365021" cy="36502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9" name="Content Placeholder 8" descr="A person walking in a tunnel&#10;&#10;AI-generated content may be incorrect.">
            <a:extLst>
              <a:ext uri="{FF2B5EF4-FFF2-40B4-BE49-F238E27FC236}">
                <a16:creationId xmlns:a16="http://schemas.microsoft.com/office/drawing/2014/main" id="{FB8ACABB-F32E-F115-3017-A89255FEF414}"/>
              </a:ext>
            </a:extLst>
          </p:cNvPr>
          <p:cNvPicPr>
            <a:picLocks noGrp="1" noChangeAspect="1"/>
          </p:cNvPicPr>
          <p:nvPr>
            <p:ph sz="half" idx="2"/>
          </p:nvPr>
        </p:nvPicPr>
        <p:blipFill>
          <a:blip r:embed="rId2"/>
          <a:stretch>
            <a:fillRect/>
          </a:stretch>
        </p:blipFill>
        <p:spPr>
          <a:xfrm>
            <a:off x="1526293" y="2229173"/>
            <a:ext cx="3555043" cy="2399654"/>
          </a:xfrm>
          <a:prstGeom prst="rect">
            <a:avLst/>
          </a:prstGeom>
        </p:spPr>
      </p:pic>
      <p:grpSp>
        <p:nvGrpSpPr>
          <p:cNvPr id="65" name="Graphic 4">
            <a:extLst>
              <a:ext uri="{FF2B5EF4-FFF2-40B4-BE49-F238E27FC236}">
                <a16:creationId xmlns:a16="http://schemas.microsoft.com/office/drawing/2014/main" id="{A61BDD87-32CE-4DE2-AAE1-62C2F479388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09667" y="4903343"/>
            <a:ext cx="975169" cy="975171"/>
            <a:chOff x="5829300" y="3162300"/>
            <a:chExt cx="532256" cy="532257"/>
          </a:xfrm>
          <a:solidFill>
            <a:schemeClr val="bg1"/>
          </a:solidFill>
        </p:grpSpPr>
        <p:sp>
          <p:nvSpPr>
            <p:cNvPr id="66" name="Freeform: Shape 65">
              <a:extLst>
                <a:ext uri="{FF2B5EF4-FFF2-40B4-BE49-F238E27FC236}">
                  <a16:creationId xmlns:a16="http://schemas.microsoft.com/office/drawing/2014/main" id="{EF0F3645-6645-44FD-A4C7-06D41C0991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65458736-D4A2-40D4-9420-C40AEB2AB5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768FA6A4-209B-443A-9CF2-FFDC90EC3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EEB0A6C9-E0F4-403E-8FB7-5FF4F1F64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6DA5950E-75DA-4E34-99EB-8982548700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6F609E6F-709D-42D6-8E54-91E37E2B1B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0C4707FB-9E68-4EBA-A4E0-4516F15061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A799771A-5CA8-4CCE-B4F5-FE8C20379A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461D636C-9A38-466B-BD92-39795F493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399F3BD6-49A2-4D64-A3C0-8EFCEF9D9D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ABC753B-C028-4FCD-9D53-2BDBB26446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DA8F316F-3B46-4F37-AB8C-E69368303B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2636F8A8-BD35-4E0B-901B-1589A0534D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sp>
        <p:nvSpPr>
          <p:cNvPr id="3" name="Content Placeholder 2">
            <a:extLst>
              <a:ext uri="{FF2B5EF4-FFF2-40B4-BE49-F238E27FC236}">
                <a16:creationId xmlns:a16="http://schemas.microsoft.com/office/drawing/2014/main" id="{122EB0FA-8523-CA91-F74C-6B9C973E9853}"/>
              </a:ext>
            </a:extLst>
          </p:cNvPr>
          <p:cNvSpPr>
            <a:spLocks noGrp="1"/>
          </p:cNvSpPr>
          <p:nvPr>
            <p:ph sz="half" idx="1"/>
          </p:nvPr>
        </p:nvSpPr>
        <p:spPr>
          <a:xfrm>
            <a:off x="5956783" y="1250173"/>
            <a:ext cx="5973448" cy="5355022"/>
          </a:xfrm>
        </p:spPr>
        <p:txBody>
          <a:bodyPr vert="horz" lIns="91440" tIns="45720" rIns="91440" bIns="45720" rtlCol="0">
            <a:normAutofit/>
          </a:bodyPr>
          <a:lstStyle/>
          <a:p>
            <a:pPr marL="0" indent="0">
              <a:lnSpc>
                <a:spcPct val="125000"/>
              </a:lnSpc>
              <a:buNone/>
            </a:pPr>
            <a:r>
              <a:rPr lang="en-US" sz="1400" dirty="0">
                <a:solidFill>
                  <a:schemeClr val="bg1">
                    <a:lumMod val="85000"/>
                  </a:schemeClr>
                </a:solidFill>
              </a:rPr>
              <a:t>A visual narrative is a story told primarily through visual elements rather than words. In advertising, this means using images, composition, </a:t>
            </a:r>
            <a:r>
              <a:rPr lang="en-US" sz="1400" dirty="0" err="1">
                <a:solidFill>
                  <a:schemeClr val="bg1">
                    <a:lumMod val="85000"/>
                  </a:schemeClr>
                </a:solidFill>
              </a:rPr>
              <a:t>colour</a:t>
            </a:r>
            <a:r>
              <a:rPr lang="en-US" sz="1400" dirty="0">
                <a:solidFill>
                  <a:schemeClr val="bg1">
                    <a:lumMod val="85000"/>
                  </a:schemeClr>
                </a:solidFill>
              </a:rPr>
              <a:t>, and design to guide the viewer through a sequence of ideas or emotions. More specifically, the elements of a visual narrative are:</a:t>
            </a:r>
          </a:p>
          <a:p>
            <a:pPr marL="0" indent="0">
              <a:lnSpc>
                <a:spcPct val="125000"/>
              </a:lnSpc>
              <a:buNone/>
            </a:pPr>
            <a:endParaRPr lang="en-US" sz="1300" dirty="0">
              <a:solidFill>
                <a:schemeClr val="bg1">
                  <a:lumMod val="85000"/>
                </a:schemeClr>
              </a:solidFill>
            </a:endParaRPr>
          </a:p>
          <a:p>
            <a:pPr marL="457200" lvl="1" indent="0" fontAlgn="base">
              <a:lnSpc>
                <a:spcPct val="125000"/>
              </a:lnSpc>
              <a:spcBef>
                <a:spcPct val="0"/>
              </a:spcBef>
              <a:spcAft>
                <a:spcPct val="0"/>
              </a:spcAft>
              <a:buNone/>
            </a:pPr>
            <a:r>
              <a:rPr lang="en-US" altLang="en-US" sz="1300" b="1" dirty="0">
                <a:solidFill>
                  <a:schemeClr val="bg1">
                    <a:lumMod val="85000"/>
                  </a:schemeClr>
                </a:solidFill>
              </a:rPr>
              <a:t>1. Characters or figures</a:t>
            </a:r>
            <a:r>
              <a:rPr lang="en-US" altLang="en-US" sz="1300" dirty="0">
                <a:solidFill>
                  <a:schemeClr val="bg1">
                    <a:lumMod val="85000"/>
                  </a:schemeClr>
                </a:solidFill>
              </a:rPr>
              <a:t> that represent the target audience or brand identity. </a:t>
            </a:r>
          </a:p>
          <a:p>
            <a:pPr marL="457200" lvl="1" indent="0" fontAlgn="base">
              <a:lnSpc>
                <a:spcPct val="125000"/>
              </a:lnSpc>
              <a:spcBef>
                <a:spcPct val="0"/>
              </a:spcBef>
              <a:spcAft>
                <a:spcPct val="0"/>
              </a:spcAft>
              <a:buNone/>
            </a:pPr>
            <a:r>
              <a:rPr lang="en-US" altLang="en-US" sz="1300" b="1" dirty="0">
                <a:solidFill>
                  <a:schemeClr val="bg1">
                    <a:lumMod val="85000"/>
                  </a:schemeClr>
                </a:solidFill>
              </a:rPr>
              <a:t>2.Setting and context</a:t>
            </a:r>
            <a:r>
              <a:rPr lang="en-US" altLang="en-US" sz="1300" dirty="0">
                <a:solidFill>
                  <a:schemeClr val="bg1">
                    <a:lumMod val="85000"/>
                  </a:schemeClr>
                </a:solidFill>
              </a:rPr>
              <a:t> that situate the product or message in a relatable or aspirational / imaginary world. </a:t>
            </a:r>
          </a:p>
          <a:p>
            <a:pPr marL="457200" lvl="1" indent="0" fontAlgn="base">
              <a:lnSpc>
                <a:spcPct val="125000"/>
              </a:lnSpc>
              <a:spcBef>
                <a:spcPct val="0"/>
              </a:spcBef>
              <a:spcAft>
                <a:spcPct val="0"/>
              </a:spcAft>
              <a:buNone/>
            </a:pPr>
            <a:r>
              <a:rPr lang="en-US" altLang="en-US" sz="1300" b="1" dirty="0">
                <a:solidFill>
                  <a:schemeClr val="bg1">
                    <a:lumMod val="85000"/>
                  </a:schemeClr>
                </a:solidFill>
              </a:rPr>
              <a:t>3. Sequence or progression</a:t>
            </a:r>
            <a:r>
              <a:rPr lang="en-US" altLang="en-US" sz="1300" dirty="0">
                <a:solidFill>
                  <a:schemeClr val="bg1">
                    <a:lumMod val="85000"/>
                  </a:schemeClr>
                </a:solidFill>
              </a:rPr>
              <a:t> that implies change, movement, or cause-and-effect in a single image. </a:t>
            </a:r>
          </a:p>
          <a:p>
            <a:pPr marL="457200" lvl="1" indent="0" fontAlgn="base">
              <a:lnSpc>
                <a:spcPct val="125000"/>
              </a:lnSpc>
              <a:spcBef>
                <a:spcPct val="0"/>
              </a:spcBef>
              <a:spcAft>
                <a:spcPct val="0"/>
              </a:spcAft>
              <a:buNone/>
            </a:pPr>
            <a:r>
              <a:rPr lang="en-US" altLang="en-US" sz="1300" b="1" dirty="0">
                <a:solidFill>
                  <a:schemeClr val="bg1">
                    <a:lumMod val="85000"/>
                  </a:schemeClr>
                </a:solidFill>
              </a:rPr>
              <a:t>4. Symbolism and metaphor</a:t>
            </a:r>
            <a:r>
              <a:rPr lang="en-US" altLang="en-US" sz="1300" dirty="0">
                <a:solidFill>
                  <a:schemeClr val="bg1">
                    <a:lumMod val="85000"/>
                  </a:schemeClr>
                </a:solidFill>
              </a:rPr>
              <a:t> to deepen meaning or create emotional resonance. </a:t>
            </a:r>
          </a:p>
          <a:p>
            <a:pPr marL="457200" lvl="1" indent="0" fontAlgn="base">
              <a:lnSpc>
                <a:spcPct val="125000"/>
              </a:lnSpc>
              <a:spcBef>
                <a:spcPct val="0"/>
              </a:spcBef>
              <a:spcAft>
                <a:spcPct val="0"/>
              </a:spcAft>
              <a:buNone/>
            </a:pPr>
            <a:r>
              <a:rPr lang="en-US" altLang="en-US" sz="1300" b="1" dirty="0">
                <a:solidFill>
                  <a:schemeClr val="bg1">
                    <a:lumMod val="85000"/>
                  </a:schemeClr>
                </a:solidFill>
              </a:rPr>
              <a:t>5. Framing and composition</a:t>
            </a:r>
            <a:r>
              <a:rPr lang="en-US" altLang="en-US" sz="1300" dirty="0">
                <a:solidFill>
                  <a:schemeClr val="bg1">
                    <a:lumMod val="85000"/>
                  </a:schemeClr>
                </a:solidFill>
              </a:rPr>
              <a:t> that guide the viewer’s eye and emphasize key elements. </a:t>
            </a:r>
          </a:p>
          <a:p>
            <a:pPr marL="457200" lvl="1" indent="0" fontAlgn="base">
              <a:lnSpc>
                <a:spcPct val="125000"/>
              </a:lnSpc>
              <a:spcBef>
                <a:spcPct val="0"/>
              </a:spcBef>
              <a:spcAft>
                <a:spcPct val="0"/>
              </a:spcAft>
              <a:buNone/>
            </a:pPr>
            <a:r>
              <a:rPr lang="en-US" altLang="en-US" sz="1300" b="1" dirty="0">
                <a:solidFill>
                  <a:schemeClr val="bg1">
                    <a:lumMod val="85000"/>
                  </a:schemeClr>
                </a:solidFill>
              </a:rPr>
              <a:t>6. </a:t>
            </a:r>
            <a:r>
              <a:rPr lang="en-US" altLang="en-US" sz="1300" b="1" dirty="0" err="1">
                <a:solidFill>
                  <a:schemeClr val="bg1">
                    <a:lumMod val="85000"/>
                  </a:schemeClr>
                </a:solidFill>
              </a:rPr>
              <a:t>Colour</a:t>
            </a:r>
            <a:r>
              <a:rPr lang="en-US" altLang="en-US" sz="1300" b="1" dirty="0">
                <a:solidFill>
                  <a:schemeClr val="bg1">
                    <a:lumMod val="85000"/>
                  </a:schemeClr>
                </a:solidFill>
              </a:rPr>
              <a:t> and style</a:t>
            </a:r>
            <a:r>
              <a:rPr lang="en-US" altLang="en-US" sz="1300" dirty="0">
                <a:solidFill>
                  <a:schemeClr val="bg1">
                    <a:lumMod val="85000"/>
                  </a:schemeClr>
                </a:solidFill>
              </a:rPr>
              <a:t> that evoke mood and brand personality.</a:t>
            </a:r>
          </a:p>
          <a:p>
            <a:pPr marL="457200" lvl="1" indent="0" fontAlgn="base">
              <a:lnSpc>
                <a:spcPct val="125000"/>
              </a:lnSpc>
              <a:spcBef>
                <a:spcPct val="0"/>
              </a:spcBef>
              <a:spcAft>
                <a:spcPct val="0"/>
              </a:spcAft>
              <a:buNone/>
            </a:pPr>
            <a:endParaRPr lang="en-US" sz="1300" dirty="0">
              <a:solidFill>
                <a:schemeClr val="bg1">
                  <a:lumMod val="85000"/>
                </a:schemeClr>
              </a:solidFill>
            </a:endParaRPr>
          </a:p>
          <a:p>
            <a:pPr marL="0" indent="0">
              <a:lnSpc>
                <a:spcPct val="125000"/>
              </a:lnSpc>
              <a:buNone/>
            </a:pPr>
            <a:r>
              <a:rPr lang="en-US" sz="1400" dirty="0">
                <a:solidFill>
                  <a:schemeClr val="bg1">
                    <a:lumMod val="85000"/>
                  </a:schemeClr>
                </a:solidFill>
              </a:rPr>
              <a:t>The following slides will show you how to apply these elements to an advert in the Dress to Kill campaign: </a:t>
            </a:r>
          </a:p>
        </p:txBody>
      </p:sp>
    </p:spTree>
    <p:extLst>
      <p:ext uri="{BB962C8B-B14F-4D97-AF65-F5344CB8AC3E}">
        <p14:creationId xmlns:p14="http://schemas.microsoft.com/office/powerpoint/2010/main" val="3835318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AB804-CF28-24E8-387C-1E1B1BA1F59B}"/>
              </a:ext>
            </a:extLst>
          </p:cNvPr>
          <p:cNvSpPr>
            <a:spLocks noGrp="1"/>
          </p:cNvSpPr>
          <p:nvPr>
            <p:ph type="title"/>
          </p:nvPr>
        </p:nvSpPr>
        <p:spPr>
          <a:xfrm>
            <a:off x="838200" y="753276"/>
            <a:ext cx="10515600" cy="1325563"/>
          </a:xfrm>
        </p:spPr>
        <p:txBody>
          <a:bodyPr/>
          <a:lstStyle/>
          <a:p>
            <a:r>
              <a:rPr lang="en-US" dirty="0">
                <a:solidFill>
                  <a:schemeClr val="tx1">
                    <a:lumMod val="65000"/>
                    <a:lumOff val="35000"/>
                  </a:schemeClr>
                </a:solidFill>
              </a:rPr>
              <a:t>1. Character / Figure</a:t>
            </a:r>
          </a:p>
        </p:txBody>
      </p:sp>
      <p:pic>
        <p:nvPicPr>
          <p:cNvPr id="6" name="Content Placeholder 5" descr="A person leaning on a railing&#10;&#10;AI-generated content may be incorrect.">
            <a:extLst>
              <a:ext uri="{FF2B5EF4-FFF2-40B4-BE49-F238E27FC236}">
                <a16:creationId xmlns:a16="http://schemas.microsoft.com/office/drawing/2014/main" id="{24B28D3D-E156-6571-7FE5-316EB9CA0BB5}"/>
              </a:ext>
            </a:extLst>
          </p:cNvPr>
          <p:cNvPicPr>
            <a:picLocks noGrp="1" noChangeAspect="1"/>
          </p:cNvPicPr>
          <p:nvPr>
            <p:ph sz="half" idx="1"/>
          </p:nvPr>
        </p:nvPicPr>
        <p:blipFill>
          <a:blip r:embed="rId2"/>
          <a:stretch>
            <a:fillRect/>
          </a:stretch>
        </p:blipFill>
        <p:spPr>
          <a:xfrm>
            <a:off x="838200" y="2246107"/>
            <a:ext cx="5181600" cy="3510374"/>
          </a:xfrm>
        </p:spPr>
      </p:pic>
      <p:sp>
        <p:nvSpPr>
          <p:cNvPr id="4" name="Content Placeholder 3">
            <a:extLst>
              <a:ext uri="{FF2B5EF4-FFF2-40B4-BE49-F238E27FC236}">
                <a16:creationId xmlns:a16="http://schemas.microsoft.com/office/drawing/2014/main" id="{BDE0EEE7-66FC-2421-A211-5D324420AA3D}"/>
              </a:ext>
            </a:extLst>
          </p:cNvPr>
          <p:cNvSpPr>
            <a:spLocks noGrp="1"/>
          </p:cNvSpPr>
          <p:nvPr>
            <p:ph sz="half" idx="2"/>
          </p:nvPr>
        </p:nvSpPr>
        <p:spPr>
          <a:xfrm>
            <a:off x="6481689" y="753276"/>
            <a:ext cx="5181600" cy="5714431"/>
          </a:xfrm>
        </p:spPr>
        <p:txBody>
          <a:bodyPr>
            <a:normAutofit fontScale="92500" lnSpcReduction="10000"/>
          </a:bodyPr>
          <a:lstStyle/>
          <a:p>
            <a:pPr marL="0" indent="0">
              <a:lnSpc>
                <a:spcPct val="125000"/>
              </a:lnSpc>
              <a:buNone/>
            </a:pPr>
            <a:r>
              <a:rPr lang="en-GB" dirty="0">
                <a:solidFill>
                  <a:schemeClr val="tx1">
                    <a:lumMod val="65000"/>
                    <a:lumOff val="35000"/>
                  </a:schemeClr>
                </a:solidFill>
              </a:rPr>
              <a:t>The central figure is a stylish, confident woman dressed in a long, elegant black dress. She represents the target audience: modern, fashion-conscious women who are empowered, self-assured, and unafraid to command attention. Her relaxed stance and calm demeanour contrast with the chaos in the background, reinforcing her control and creating allure (attractiveness).</a:t>
            </a:r>
            <a:endParaRPr lang="en-US" dirty="0">
              <a:solidFill>
                <a:schemeClr val="tx1">
                  <a:lumMod val="65000"/>
                  <a:lumOff val="35000"/>
                </a:schemeClr>
              </a:solidFill>
            </a:endParaRPr>
          </a:p>
        </p:txBody>
      </p:sp>
    </p:spTree>
    <p:extLst>
      <p:ext uri="{BB962C8B-B14F-4D97-AF65-F5344CB8AC3E}">
        <p14:creationId xmlns:p14="http://schemas.microsoft.com/office/powerpoint/2010/main" val="2369373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0F9B0-19D6-EBA5-6A48-E849A75ADF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7DF495-A518-7FEF-B161-EAFB67CDF0ED}"/>
              </a:ext>
            </a:extLst>
          </p:cNvPr>
          <p:cNvSpPr>
            <a:spLocks noGrp="1"/>
          </p:cNvSpPr>
          <p:nvPr>
            <p:ph type="title"/>
          </p:nvPr>
        </p:nvSpPr>
        <p:spPr>
          <a:xfrm>
            <a:off x="838200" y="753276"/>
            <a:ext cx="10515600" cy="1325563"/>
          </a:xfrm>
        </p:spPr>
        <p:txBody>
          <a:bodyPr/>
          <a:lstStyle/>
          <a:p>
            <a:r>
              <a:rPr lang="en-US" dirty="0">
                <a:solidFill>
                  <a:schemeClr val="tx1">
                    <a:lumMod val="65000"/>
                    <a:lumOff val="35000"/>
                  </a:schemeClr>
                </a:solidFill>
              </a:rPr>
              <a:t>2. Setting / Context</a:t>
            </a:r>
          </a:p>
        </p:txBody>
      </p:sp>
      <p:pic>
        <p:nvPicPr>
          <p:cNvPr id="6" name="Content Placeholder 5" descr="A person leaning on a railing&#10;&#10;AI-generated content may be incorrect.">
            <a:extLst>
              <a:ext uri="{FF2B5EF4-FFF2-40B4-BE49-F238E27FC236}">
                <a16:creationId xmlns:a16="http://schemas.microsoft.com/office/drawing/2014/main" id="{62C19212-CAA1-E3FB-F577-423D190D600F}"/>
              </a:ext>
            </a:extLst>
          </p:cNvPr>
          <p:cNvPicPr>
            <a:picLocks noGrp="1" noChangeAspect="1"/>
          </p:cNvPicPr>
          <p:nvPr>
            <p:ph sz="half" idx="1"/>
          </p:nvPr>
        </p:nvPicPr>
        <p:blipFill>
          <a:blip r:embed="rId2"/>
          <a:stretch>
            <a:fillRect/>
          </a:stretch>
        </p:blipFill>
        <p:spPr>
          <a:xfrm>
            <a:off x="838200" y="2246107"/>
            <a:ext cx="5181600" cy="3510374"/>
          </a:xfrm>
        </p:spPr>
      </p:pic>
      <p:sp>
        <p:nvSpPr>
          <p:cNvPr id="4" name="Content Placeholder 3">
            <a:extLst>
              <a:ext uri="{FF2B5EF4-FFF2-40B4-BE49-F238E27FC236}">
                <a16:creationId xmlns:a16="http://schemas.microsoft.com/office/drawing/2014/main" id="{A7CB6420-EE6D-F98E-881D-8E6DF48C953E}"/>
              </a:ext>
            </a:extLst>
          </p:cNvPr>
          <p:cNvSpPr>
            <a:spLocks noGrp="1"/>
          </p:cNvSpPr>
          <p:nvPr>
            <p:ph sz="half" idx="2"/>
          </p:nvPr>
        </p:nvSpPr>
        <p:spPr>
          <a:xfrm>
            <a:off x="6481689" y="753276"/>
            <a:ext cx="5181600" cy="5714431"/>
          </a:xfrm>
        </p:spPr>
        <p:txBody>
          <a:bodyPr>
            <a:normAutofit fontScale="92500" lnSpcReduction="20000"/>
          </a:bodyPr>
          <a:lstStyle/>
          <a:p>
            <a:pPr marL="0" indent="0">
              <a:lnSpc>
                <a:spcPct val="125000"/>
              </a:lnSpc>
              <a:buNone/>
            </a:pPr>
            <a:r>
              <a:rPr lang="en-GB" dirty="0">
                <a:solidFill>
                  <a:schemeClr val="tx1">
                    <a:lumMod val="65000"/>
                    <a:lumOff val="35000"/>
                  </a:schemeClr>
                </a:solidFill>
              </a:rPr>
              <a:t>The scene a deserted promenade with the woman leaning casually on a railing as she gazes at the ocean. The setting evokes a sense of mystery, created by the open sea and sky. The crashed car contrasts to the calmness of the scene and the woman’s cool, calm posture. The image suggests a cinematic world, suggesting that wearing Wallis clothes can transform the everyday into the extraordinary. </a:t>
            </a:r>
            <a:endParaRPr lang="en-US" dirty="0">
              <a:solidFill>
                <a:schemeClr val="tx1">
                  <a:lumMod val="65000"/>
                  <a:lumOff val="35000"/>
                </a:schemeClr>
              </a:solidFill>
            </a:endParaRPr>
          </a:p>
        </p:txBody>
      </p:sp>
    </p:spTree>
    <p:extLst>
      <p:ext uri="{BB962C8B-B14F-4D97-AF65-F5344CB8AC3E}">
        <p14:creationId xmlns:p14="http://schemas.microsoft.com/office/powerpoint/2010/main" val="2772231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C9A93-1EBF-518A-36FC-DB7DCFD198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1638AF-4B79-81F0-3B3F-FAF48A00B86D}"/>
              </a:ext>
            </a:extLst>
          </p:cNvPr>
          <p:cNvSpPr>
            <a:spLocks noGrp="1"/>
          </p:cNvSpPr>
          <p:nvPr>
            <p:ph type="title"/>
          </p:nvPr>
        </p:nvSpPr>
        <p:spPr>
          <a:xfrm>
            <a:off x="838200" y="753276"/>
            <a:ext cx="10515600" cy="1325563"/>
          </a:xfrm>
        </p:spPr>
        <p:txBody>
          <a:bodyPr>
            <a:normAutofit/>
          </a:bodyPr>
          <a:lstStyle/>
          <a:p>
            <a:r>
              <a:rPr lang="en-US" sz="3600" dirty="0">
                <a:solidFill>
                  <a:schemeClr val="tx1">
                    <a:lumMod val="65000"/>
                    <a:lumOff val="35000"/>
                  </a:schemeClr>
                </a:solidFill>
              </a:rPr>
              <a:t>3. Sequence / Progression</a:t>
            </a:r>
          </a:p>
        </p:txBody>
      </p:sp>
      <p:pic>
        <p:nvPicPr>
          <p:cNvPr id="6" name="Content Placeholder 5" descr="A person leaning on a railing&#10;&#10;AI-generated content may be incorrect.">
            <a:extLst>
              <a:ext uri="{FF2B5EF4-FFF2-40B4-BE49-F238E27FC236}">
                <a16:creationId xmlns:a16="http://schemas.microsoft.com/office/drawing/2014/main" id="{AFE3CA24-0528-D287-66F4-750F0822FC0B}"/>
              </a:ext>
            </a:extLst>
          </p:cNvPr>
          <p:cNvPicPr>
            <a:picLocks noGrp="1" noChangeAspect="1"/>
          </p:cNvPicPr>
          <p:nvPr>
            <p:ph sz="half" idx="1"/>
          </p:nvPr>
        </p:nvPicPr>
        <p:blipFill>
          <a:blip r:embed="rId2"/>
          <a:stretch>
            <a:fillRect/>
          </a:stretch>
        </p:blipFill>
        <p:spPr>
          <a:xfrm>
            <a:off x="838200" y="2246107"/>
            <a:ext cx="5181600" cy="3510374"/>
          </a:xfrm>
        </p:spPr>
      </p:pic>
      <p:sp>
        <p:nvSpPr>
          <p:cNvPr id="4" name="Content Placeholder 3">
            <a:extLst>
              <a:ext uri="{FF2B5EF4-FFF2-40B4-BE49-F238E27FC236}">
                <a16:creationId xmlns:a16="http://schemas.microsoft.com/office/drawing/2014/main" id="{E54A9EC3-F6ED-DDA3-573E-C1851F55ACAF}"/>
              </a:ext>
            </a:extLst>
          </p:cNvPr>
          <p:cNvSpPr>
            <a:spLocks noGrp="1"/>
          </p:cNvSpPr>
          <p:nvPr>
            <p:ph sz="half" idx="2"/>
          </p:nvPr>
        </p:nvSpPr>
        <p:spPr>
          <a:xfrm>
            <a:off x="6481689" y="753276"/>
            <a:ext cx="5181600" cy="5714431"/>
          </a:xfrm>
        </p:spPr>
        <p:txBody>
          <a:bodyPr>
            <a:normAutofit fontScale="85000" lnSpcReduction="10000"/>
          </a:bodyPr>
          <a:lstStyle/>
          <a:p>
            <a:pPr marL="0" indent="0">
              <a:lnSpc>
                <a:spcPct val="125000"/>
              </a:lnSpc>
              <a:buNone/>
            </a:pPr>
            <a:r>
              <a:rPr lang="en-GB" dirty="0">
                <a:solidFill>
                  <a:schemeClr val="tx1">
                    <a:lumMod val="65000"/>
                    <a:lumOff val="35000"/>
                  </a:schemeClr>
                </a:solidFill>
              </a:rPr>
              <a:t>The still image implies a story: a man, driving along the coast, becomes captivated by the woman’s appearance so he loses control of the car and crashes. The action is implied by the raised position of the car wheel, the skid lines behind the car, debris in the air in front of the car, and the </a:t>
            </a:r>
            <a:r>
              <a:rPr lang="en-GB" dirty="0" err="1">
                <a:solidFill>
                  <a:schemeClr val="tx1">
                    <a:lumMod val="65000"/>
                    <a:lumOff val="35000"/>
                  </a:schemeClr>
                </a:solidFill>
              </a:rPr>
              <a:t>off-center</a:t>
            </a:r>
            <a:r>
              <a:rPr lang="en-GB" dirty="0">
                <a:solidFill>
                  <a:schemeClr val="tx1">
                    <a:lumMod val="65000"/>
                    <a:lumOff val="35000"/>
                  </a:schemeClr>
                </a:solidFill>
              </a:rPr>
              <a:t> framing of the car. The car’s action contrasts with the woman’s stillness suggesting she is in control of herself, unlike the man driving the car.</a:t>
            </a:r>
            <a:endParaRPr lang="en-US" dirty="0">
              <a:solidFill>
                <a:schemeClr val="tx1">
                  <a:lumMod val="65000"/>
                  <a:lumOff val="35000"/>
                </a:schemeClr>
              </a:solidFill>
            </a:endParaRPr>
          </a:p>
        </p:txBody>
      </p:sp>
    </p:spTree>
    <p:extLst>
      <p:ext uri="{BB962C8B-B14F-4D97-AF65-F5344CB8AC3E}">
        <p14:creationId xmlns:p14="http://schemas.microsoft.com/office/powerpoint/2010/main" val="450808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C41EB-9EFE-A6DA-793F-E4723531D3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4FE679-C25E-3DA4-1A99-E0DEED61A52A}"/>
              </a:ext>
            </a:extLst>
          </p:cNvPr>
          <p:cNvSpPr>
            <a:spLocks noGrp="1"/>
          </p:cNvSpPr>
          <p:nvPr>
            <p:ph type="title"/>
          </p:nvPr>
        </p:nvSpPr>
        <p:spPr>
          <a:xfrm>
            <a:off x="838200" y="753276"/>
            <a:ext cx="10515600" cy="1325563"/>
          </a:xfrm>
        </p:spPr>
        <p:txBody>
          <a:bodyPr>
            <a:normAutofit/>
          </a:bodyPr>
          <a:lstStyle/>
          <a:p>
            <a:r>
              <a:rPr lang="en-US" sz="3600" dirty="0">
                <a:solidFill>
                  <a:schemeClr val="tx1">
                    <a:lumMod val="65000"/>
                    <a:lumOff val="35000"/>
                  </a:schemeClr>
                </a:solidFill>
              </a:rPr>
              <a:t>4. Symbolism / Metaphor</a:t>
            </a:r>
          </a:p>
        </p:txBody>
      </p:sp>
      <p:pic>
        <p:nvPicPr>
          <p:cNvPr id="6" name="Content Placeholder 5" descr="A person leaning on a railing&#10;&#10;AI-generated content may be incorrect.">
            <a:extLst>
              <a:ext uri="{FF2B5EF4-FFF2-40B4-BE49-F238E27FC236}">
                <a16:creationId xmlns:a16="http://schemas.microsoft.com/office/drawing/2014/main" id="{F5DE6181-CDFD-08F9-4438-2B1A241B88FF}"/>
              </a:ext>
            </a:extLst>
          </p:cNvPr>
          <p:cNvPicPr>
            <a:picLocks noGrp="1" noChangeAspect="1"/>
          </p:cNvPicPr>
          <p:nvPr>
            <p:ph sz="half" idx="1"/>
          </p:nvPr>
        </p:nvPicPr>
        <p:blipFill>
          <a:blip r:embed="rId2"/>
          <a:stretch>
            <a:fillRect/>
          </a:stretch>
        </p:blipFill>
        <p:spPr>
          <a:xfrm>
            <a:off x="838200" y="2246107"/>
            <a:ext cx="5181600" cy="3510374"/>
          </a:xfrm>
        </p:spPr>
      </p:pic>
      <p:sp>
        <p:nvSpPr>
          <p:cNvPr id="4" name="Content Placeholder 3">
            <a:extLst>
              <a:ext uri="{FF2B5EF4-FFF2-40B4-BE49-F238E27FC236}">
                <a16:creationId xmlns:a16="http://schemas.microsoft.com/office/drawing/2014/main" id="{3CE28912-79F0-AEE4-8BBB-EBE08FF4D4CB}"/>
              </a:ext>
            </a:extLst>
          </p:cNvPr>
          <p:cNvSpPr>
            <a:spLocks noGrp="1"/>
          </p:cNvSpPr>
          <p:nvPr>
            <p:ph sz="half" idx="2"/>
          </p:nvPr>
        </p:nvSpPr>
        <p:spPr>
          <a:xfrm>
            <a:off x="6481689" y="753276"/>
            <a:ext cx="5181600" cy="5714431"/>
          </a:xfrm>
        </p:spPr>
        <p:txBody>
          <a:bodyPr>
            <a:normAutofit fontScale="85000" lnSpcReduction="20000"/>
          </a:bodyPr>
          <a:lstStyle/>
          <a:p>
            <a:pPr marL="0" indent="0">
              <a:lnSpc>
                <a:spcPct val="125000"/>
              </a:lnSpc>
              <a:buNone/>
            </a:pPr>
            <a:r>
              <a:rPr lang="en-GB" dirty="0">
                <a:solidFill>
                  <a:schemeClr val="tx1">
                    <a:lumMod val="65000"/>
                    <a:lumOff val="35000"/>
                  </a:schemeClr>
                </a:solidFill>
              </a:rPr>
              <a:t>The woman is the metaphor for the campaign’s slogan: Dress to Kill. Her clothing gives her a powerful beauty that can disrupt the world around her. The sea is a symbolic reflection of the woman’s calm strength. Like her, it is mysterious and strong. Her impassive gaze is echoed in the water that is undisturbed by the death of the man in the car. The image represents a reversal of the way women are often objectified and disempowered by ads – in this image, the woman is in complete control.</a:t>
            </a:r>
            <a:endParaRPr lang="en-US" dirty="0">
              <a:solidFill>
                <a:schemeClr val="tx1">
                  <a:lumMod val="65000"/>
                  <a:lumOff val="35000"/>
                </a:schemeClr>
              </a:solidFill>
            </a:endParaRPr>
          </a:p>
        </p:txBody>
      </p:sp>
    </p:spTree>
    <p:extLst>
      <p:ext uri="{BB962C8B-B14F-4D97-AF65-F5344CB8AC3E}">
        <p14:creationId xmlns:p14="http://schemas.microsoft.com/office/powerpoint/2010/main" val="1953498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8EB70-30D8-96C6-AD6F-3D40A899D6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9A46EC-750F-A9D7-A39C-AE9F4171FDDC}"/>
              </a:ext>
            </a:extLst>
          </p:cNvPr>
          <p:cNvSpPr>
            <a:spLocks noGrp="1"/>
          </p:cNvSpPr>
          <p:nvPr>
            <p:ph type="title"/>
          </p:nvPr>
        </p:nvSpPr>
        <p:spPr>
          <a:xfrm>
            <a:off x="838200" y="753276"/>
            <a:ext cx="10515600" cy="1325563"/>
          </a:xfrm>
        </p:spPr>
        <p:txBody>
          <a:bodyPr>
            <a:normAutofit/>
          </a:bodyPr>
          <a:lstStyle/>
          <a:p>
            <a:r>
              <a:rPr lang="en-US" sz="3600" dirty="0">
                <a:solidFill>
                  <a:schemeClr val="tx1">
                    <a:lumMod val="65000"/>
                    <a:lumOff val="35000"/>
                  </a:schemeClr>
                </a:solidFill>
              </a:rPr>
              <a:t>5. Composition / Framing</a:t>
            </a:r>
          </a:p>
        </p:txBody>
      </p:sp>
      <p:pic>
        <p:nvPicPr>
          <p:cNvPr id="6" name="Content Placeholder 5" descr="A person leaning on a railing&#10;&#10;AI-generated content may be incorrect.">
            <a:extLst>
              <a:ext uri="{FF2B5EF4-FFF2-40B4-BE49-F238E27FC236}">
                <a16:creationId xmlns:a16="http://schemas.microsoft.com/office/drawing/2014/main" id="{E01FC6A9-F19A-3BA7-D085-788B52E4BB0A}"/>
              </a:ext>
            </a:extLst>
          </p:cNvPr>
          <p:cNvPicPr>
            <a:picLocks noGrp="1" noChangeAspect="1"/>
          </p:cNvPicPr>
          <p:nvPr>
            <p:ph sz="half" idx="1"/>
          </p:nvPr>
        </p:nvPicPr>
        <p:blipFill>
          <a:blip r:embed="rId2"/>
          <a:stretch>
            <a:fillRect/>
          </a:stretch>
        </p:blipFill>
        <p:spPr>
          <a:xfrm>
            <a:off x="838200" y="2246107"/>
            <a:ext cx="5181600" cy="3510374"/>
          </a:xfrm>
        </p:spPr>
      </p:pic>
      <p:sp>
        <p:nvSpPr>
          <p:cNvPr id="4" name="Content Placeholder 3">
            <a:extLst>
              <a:ext uri="{FF2B5EF4-FFF2-40B4-BE49-F238E27FC236}">
                <a16:creationId xmlns:a16="http://schemas.microsoft.com/office/drawing/2014/main" id="{0CAEF1E3-C198-CC0B-3870-DFDC8732170A}"/>
              </a:ext>
            </a:extLst>
          </p:cNvPr>
          <p:cNvSpPr>
            <a:spLocks noGrp="1"/>
          </p:cNvSpPr>
          <p:nvPr>
            <p:ph sz="half" idx="2"/>
          </p:nvPr>
        </p:nvSpPr>
        <p:spPr>
          <a:xfrm>
            <a:off x="6492447" y="497661"/>
            <a:ext cx="5181600" cy="5862677"/>
          </a:xfrm>
        </p:spPr>
        <p:txBody>
          <a:bodyPr>
            <a:normAutofit fontScale="85000" lnSpcReduction="20000"/>
          </a:bodyPr>
          <a:lstStyle/>
          <a:p>
            <a:pPr marL="0" indent="0">
              <a:lnSpc>
                <a:spcPct val="125000"/>
              </a:lnSpc>
              <a:buNone/>
            </a:pPr>
            <a:r>
              <a:rPr lang="en-GB" dirty="0">
                <a:solidFill>
                  <a:schemeClr val="tx1">
                    <a:lumMod val="65000"/>
                    <a:lumOff val="35000"/>
                  </a:schemeClr>
                </a:solidFill>
              </a:rPr>
              <a:t>The woman is in the foreground, drawing attention to her and the Wallis clothes. The lines of the road and railing lead the eye from the woman to the crashing car, implying a cause-and-effect relationship: the car crashed because of her. The woman’s gaze leads out of the picture (extra-</a:t>
            </a:r>
            <a:r>
              <a:rPr lang="en-GB" dirty="0" err="1">
                <a:solidFill>
                  <a:schemeClr val="tx1">
                    <a:lumMod val="65000"/>
                    <a:lumOff val="35000"/>
                  </a:schemeClr>
                </a:solidFill>
              </a:rPr>
              <a:t>digetic</a:t>
            </a:r>
            <a:r>
              <a:rPr lang="en-GB" dirty="0">
                <a:solidFill>
                  <a:schemeClr val="tx1">
                    <a:lumMod val="65000"/>
                    <a:lumOff val="35000"/>
                  </a:schemeClr>
                </a:solidFill>
              </a:rPr>
              <a:t>) implying she is unmoved by the crash. Her poise and calm is highlighted by the negative space around her and the car. The city in the background further implies urban sophistication, a quality the viewer can transfer onto the woman.</a:t>
            </a:r>
            <a:endParaRPr lang="en-US" dirty="0">
              <a:solidFill>
                <a:schemeClr val="tx1">
                  <a:lumMod val="65000"/>
                  <a:lumOff val="35000"/>
                </a:schemeClr>
              </a:solidFill>
            </a:endParaRPr>
          </a:p>
        </p:txBody>
      </p:sp>
    </p:spTree>
    <p:extLst>
      <p:ext uri="{BB962C8B-B14F-4D97-AF65-F5344CB8AC3E}">
        <p14:creationId xmlns:p14="http://schemas.microsoft.com/office/powerpoint/2010/main" val="46018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33296-5D16-6003-4C2B-9863DBF9F6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35D6E0-7D2A-43CB-DF16-BEAA06742C0C}"/>
              </a:ext>
            </a:extLst>
          </p:cNvPr>
          <p:cNvSpPr>
            <a:spLocks noGrp="1"/>
          </p:cNvSpPr>
          <p:nvPr>
            <p:ph type="title"/>
          </p:nvPr>
        </p:nvSpPr>
        <p:spPr>
          <a:xfrm>
            <a:off x="838200" y="753276"/>
            <a:ext cx="10515600" cy="1325563"/>
          </a:xfrm>
        </p:spPr>
        <p:txBody>
          <a:bodyPr>
            <a:normAutofit/>
          </a:bodyPr>
          <a:lstStyle/>
          <a:p>
            <a:r>
              <a:rPr lang="en-US" sz="3600" dirty="0">
                <a:solidFill>
                  <a:schemeClr val="tx1">
                    <a:lumMod val="65000"/>
                    <a:lumOff val="35000"/>
                  </a:schemeClr>
                </a:solidFill>
              </a:rPr>
              <a:t>6. </a:t>
            </a:r>
            <a:r>
              <a:rPr lang="en-US" sz="3600" dirty="0" err="1">
                <a:solidFill>
                  <a:schemeClr val="tx1">
                    <a:lumMod val="65000"/>
                    <a:lumOff val="35000"/>
                  </a:schemeClr>
                </a:solidFill>
              </a:rPr>
              <a:t>Colour</a:t>
            </a:r>
            <a:r>
              <a:rPr lang="en-US" sz="3600" dirty="0">
                <a:solidFill>
                  <a:schemeClr val="tx1">
                    <a:lumMod val="65000"/>
                    <a:lumOff val="35000"/>
                  </a:schemeClr>
                </a:solidFill>
              </a:rPr>
              <a:t> / Style</a:t>
            </a:r>
          </a:p>
        </p:txBody>
      </p:sp>
      <p:pic>
        <p:nvPicPr>
          <p:cNvPr id="6" name="Content Placeholder 5" descr="A person leaning on a railing&#10;&#10;AI-generated content may be incorrect.">
            <a:extLst>
              <a:ext uri="{FF2B5EF4-FFF2-40B4-BE49-F238E27FC236}">
                <a16:creationId xmlns:a16="http://schemas.microsoft.com/office/drawing/2014/main" id="{BDAD9C4F-2323-9A39-A01E-3D49EF41E3B9}"/>
              </a:ext>
            </a:extLst>
          </p:cNvPr>
          <p:cNvPicPr>
            <a:picLocks noGrp="1" noChangeAspect="1"/>
          </p:cNvPicPr>
          <p:nvPr>
            <p:ph sz="half" idx="1"/>
          </p:nvPr>
        </p:nvPicPr>
        <p:blipFill>
          <a:blip r:embed="rId2"/>
          <a:stretch>
            <a:fillRect/>
          </a:stretch>
        </p:blipFill>
        <p:spPr>
          <a:xfrm>
            <a:off x="838200" y="2246107"/>
            <a:ext cx="5181600" cy="3510374"/>
          </a:xfrm>
        </p:spPr>
      </p:pic>
      <p:sp>
        <p:nvSpPr>
          <p:cNvPr id="4" name="Content Placeholder 3">
            <a:extLst>
              <a:ext uri="{FF2B5EF4-FFF2-40B4-BE49-F238E27FC236}">
                <a16:creationId xmlns:a16="http://schemas.microsoft.com/office/drawing/2014/main" id="{1B9E571B-6749-0190-E73C-3C46422C6E63}"/>
              </a:ext>
            </a:extLst>
          </p:cNvPr>
          <p:cNvSpPr>
            <a:spLocks noGrp="1"/>
          </p:cNvSpPr>
          <p:nvPr>
            <p:ph sz="half" idx="2"/>
          </p:nvPr>
        </p:nvSpPr>
        <p:spPr>
          <a:xfrm>
            <a:off x="6492447" y="753276"/>
            <a:ext cx="5181600" cy="5494348"/>
          </a:xfrm>
        </p:spPr>
        <p:txBody>
          <a:bodyPr>
            <a:normAutofit fontScale="85000" lnSpcReduction="10000"/>
          </a:bodyPr>
          <a:lstStyle/>
          <a:p>
            <a:pPr marL="0" indent="0">
              <a:lnSpc>
                <a:spcPct val="145000"/>
              </a:lnSpc>
              <a:buNone/>
            </a:pPr>
            <a:r>
              <a:rPr lang="en-GB" dirty="0">
                <a:solidFill>
                  <a:schemeClr val="tx1">
                    <a:lumMod val="65000"/>
                    <a:lumOff val="35000"/>
                  </a:schemeClr>
                </a:solidFill>
              </a:rPr>
              <a:t>The ad is presented in black and white, a choice that is classy and sophisticated. The image has a vintage, timeless quality. It resembles a film noir still, giving the woman a mysterious femme-fatale aspect that is empowering. The contrast between the woman’s black dress and the white/light grey background ensures she remains the focal point despite the carnage behind her.</a:t>
            </a:r>
            <a:endParaRPr lang="en-US" dirty="0">
              <a:solidFill>
                <a:schemeClr val="tx1">
                  <a:lumMod val="65000"/>
                  <a:lumOff val="35000"/>
                </a:schemeClr>
              </a:solidFill>
            </a:endParaRPr>
          </a:p>
        </p:txBody>
      </p:sp>
    </p:spTree>
    <p:extLst>
      <p:ext uri="{BB962C8B-B14F-4D97-AF65-F5344CB8AC3E}">
        <p14:creationId xmlns:p14="http://schemas.microsoft.com/office/powerpoint/2010/main" val="40878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aphic 38">
            <a:extLst>
              <a:ext uri="{FF2B5EF4-FFF2-40B4-BE49-F238E27FC236}">
                <a16:creationId xmlns:a16="http://schemas.microsoft.com/office/drawing/2014/main" id="{6B67BE95-96EF-433C-9F29-B0732AA6B6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78883"/>
            <a:ext cx="1370098" cy="508993"/>
            <a:chOff x="2267504" y="2540250"/>
            <a:chExt cx="1990951" cy="739640"/>
          </a:xfrm>
          <a:solidFill>
            <a:schemeClr val="bg1"/>
          </a:solidFill>
        </p:grpSpPr>
        <p:sp>
          <p:nvSpPr>
            <p:cNvPr id="18" name="Freeform: Shape 17">
              <a:extLst>
                <a:ext uri="{FF2B5EF4-FFF2-40B4-BE49-F238E27FC236}">
                  <a16:creationId xmlns:a16="http://schemas.microsoft.com/office/drawing/2014/main" id="{AD324976-1596-4B76-A61C-5626816B24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19" name="Freeform: Shape 18">
              <a:extLst>
                <a:ext uri="{FF2B5EF4-FFF2-40B4-BE49-F238E27FC236}">
                  <a16:creationId xmlns:a16="http://schemas.microsoft.com/office/drawing/2014/main" id="{C44DEF24-FB22-48A2-8257-B97AD7E1AA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grpSp>
        <p:nvGrpSpPr>
          <p:cNvPr id="21" name="Group 20">
            <a:extLst>
              <a:ext uri="{FF2B5EF4-FFF2-40B4-BE49-F238E27FC236}">
                <a16:creationId xmlns:a16="http://schemas.microsoft.com/office/drawing/2014/main" id="{C6050274-04F5-403E-93CD-0F33B9B7E8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8200" y="939828"/>
            <a:ext cx="2618796" cy="2388127"/>
            <a:chOff x="1674895" y="1345036"/>
            <a:chExt cx="5428610" cy="4210939"/>
          </a:xfrm>
        </p:grpSpPr>
        <p:sp>
          <p:nvSpPr>
            <p:cNvPr id="22" name="Rectangle 21">
              <a:extLst>
                <a:ext uri="{FF2B5EF4-FFF2-40B4-BE49-F238E27FC236}">
                  <a16:creationId xmlns:a16="http://schemas.microsoft.com/office/drawing/2014/main" id="{E156683D-D795-4D85-846C-9FF61160DC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444340D-4FAB-43E4-A02D-436F9ADC3B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049" y="801359"/>
            <a:ext cx="2695293" cy="2429060"/>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FE06E45-A081-475D-A5B7-69CE3E7A318A}"/>
              </a:ext>
            </a:extLst>
          </p:cNvPr>
          <p:cNvSpPr>
            <a:spLocks noGrp="1"/>
          </p:cNvSpPr>
          <p:nvPr>
            <p:ph type="title"/>
          </p:nvPr>
        </p:nvSpPr>
        <p:spPr>
          <a:xfrm>
            <a:off x="685049" y="920873"/>
            <a:ext cx="2695293" cy="2190031"/>
          </a:xfrm>
        </p:spPr>
        <p:txBody>
          <a:bodyPr vert="horz" lIns="91440" tIns="45720" rIns="91440" bIns="45720" rtlCol="0" anchor="ctr">
            <a:normAutofit/>
          </a:bodyPr>
          <a:lstStyle/>
          <a:p>
            <a:pPr algn="ctr"/>
            <a:r>
              <a:rPr lang="en-US" sz="3200" kern="1200">
                <a:solidFill>
                  <a:schemeClr val="bg1"/>
                </a:solidFill>
                <a:latin typeface="+mj-lt"/>
                <a:ea typeface="+mj-ea"/>
                <a:cs typeface="+mj-cs"/>
              </a:rPr>
              <a:t>Your Turn</a:t>
            </a:r>
          </a:p>
        </p:txBody>
      </p:sp>
      <p:pic>
        <p:nvPicPr>
          <p:cNvPr id="6" name="Content Placeholder 5" descr="A person walking in a tunnel&#10;&#10;AI-generated content may be incorrect.">
            <a:extLst>
              <a:ext uri="{FF2B5EF4-FFF2-40B4-BE49-F238E27FC236}">
                <a16:creationId xmlns:a16="http://schemas.microsoft.com/office/drawing/2014/main" id="{9317277C-8D9E-63AD-0B78-A4CBE7BB08C7}"/>
              </a:ext>
            </a:extLst>
          </p:cNvPr>
          <p:cNvPicPr>
            <a:picLocks noGrp="1" noChangeAspect="1"/>
          </p:cNvPicPr>
          <p:nvPr>
            <p:ph sz="half" idx="2"/>
          </p:nvPr>
        </p:nvPicPr>
        <p:blipFill>
          <a:blip r:embed="rId2"/>
          <a:srcRect r="25106" b="5"/>
          <a:stretch>
            <a:fillRect/>
          </a:stretch>
        </p:blipFill>
        <p:spPr>
          <a:xfrm>
            <a:off x="3642119" y="829701"/>
            <a:ext cx="2695292" cy="2429060"/>
          </a:xfrm>
          <a:prstGeom prst="rect">
            <a:avLst/>
          </a:prstGeom>
        </p:spPr>
      </p:pic>
      <p:pic>
        <p:nvPicPr>
          <p:cNvPr id="10" name="Picture 9" descr="A person and person on a lawn mower&#10;&#10;AI-generated content may be incorrect.">
            <a:extLst>
              <a:ext uri="{FF2B5EF4-FFF2-40B4-BE49-F238E27FC236}">
                <a16:creationId xmlns:a16="http://schemas.microsoft.com/office/drawing/2014/main" id="{D82BA3D5-DB33-DDDB-8CB1-27C49CC4E535}"/>
              </a:ext>
            </a:extLst>
          </p:cNvPr>
          <p:cNvPicPr>
            <a:picLocks noChangeAspect="1"/>
          </p:cNvPicPr>
          <p:nvPr/>
        </p:nvPicPr>
        <p:blipFill>
          <a:blip r:embed="rId3"/>
          <a:srcRect l="9134" r="15710"/>
          <a:stretch>
            <a:fillRect/>
          </a:stretch>
        </p:blipFill>
        <p:spPr>
          <a:xfrm>
            <a:off x="697254" y="3519604"/>
            <a:ext cx="2714619" cy="2429060"/>
          </a:xfrm>
          <a:prstGeom prst="rect">
            <a:avLst/>
          </a:prstGeom>
        </p:spPr>
      </p:pic>
      <p:grpSp>
        <p:nvGrpSpPr>
          <p:cNvPr id="27" name="Graphic 4">
            <a:extLst>
              <a:ext uri="{FF2B5EF4-FFF2-40B4-BE49-F238E27FC236}">
                <a16:creationId xmlns:a16="http://schemas.microsoft.com/office/drawing/2014/main" id="{D6E8B984-55B9-4A62-A043-997D00F0AE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4463108"/>
            <a:ext cx="849365" cy="849366"/>
            <a:chOff x="5829300" y="3162300"/>
            <a:chExt cx="532256" cy="532257"/>
          </a:xfrm>
          <a:solidFill>
            <a:schemeClr val="accent1">
              <a:lumMod val="60000"/>
              <a:lumOff val="40000"/>
            </a:schemeClr>
          </a:solidFill>
        </p:grpSpPr>
        <p:sp>
          <p:nvSpPr>
            <p:cNvPr id="28" name="Freeform: Shape 27">
              <a:extLst>
                <a:ext uri="{FF2B5EF4-FFF2-40B4-BE49-F238E27FC236}">
                  <a16:creationId xmlns:a16="http://schemas.microsoft.com/office/drawing/2014/main" id="{D4FAF4A8-82EB-4F6F-B601-43EBF0BD12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26F2473F-E069-4558-9B41-E285BBE030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FC9A4A76-2C9F-486C-9663-6A30A022DE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88431DC7-D4CB-479A-AFA4-5B0C597A2E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30755DA1-6F28-4612-A4A7-B915468C6D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616ED79-5475-49E6-A5FE-8D9DB12FB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21DCEB47-7140-4682-8DBF-7667BE28F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EA931BD3-5A56-42F2-B6B5-647B28D1CF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820E4C8E-4190-498D-9556-6DA668A81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54B2F30F-0B57-4D60-A087-CD6A471F68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FC5E8C73-ED41-4214-AEE6-3C5F49384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1F94534-FE3E-476C-870B-E714E4A66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8DE6C1B0-4D58-4937-B2B7-B1207CA18F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a:p>
          </p:txBody>
        </p:sp>
      </p:grpSp>
      <p:pic>
        <p:nvPicPr>
          <p:cNvPr id="8" name="Picture 7" descr="A person shaving a person's face&#10;&#10;AI-generated content may be incorrect.">
            <a:extLst>
              <a:ext uri="{FF2B5EF4-FFF2-40B4-BE49-F238E27FC236}">
                <a16:creationId xmlns:a16="http://schemas.microsoft.com/office/drawing/2014/main" id="{EBFCD2B7-1E1C-381D-D625-169D521B9F9A}"/>
              </a:ext>
            </a:extLst>
          </p:cNvPr>
          <p:cNvPicPr>
            <a:picLocks noChangeAspect="1"/>
          </p:cNvPicPr>
          <p:nvPr/>
        </p:nvPicPr>
        <p:blipFill>
          <a:blip r:embed="rId4"/>
          <a:srcRect l="19720" r="7318" b="-2"/>
          <a:stretch>
            <a:fillRect/>
          </a:stretch>
        </p:blipFill>
        <p:spPr>
          <a:xfrm>
            <a:off x="3673653" y="3484243"/>
            <a:ext cx="2675951" cy="2466516"/>
          </a:xfrm>
          <a:prstGeom prst="rect">
            <a:avLst/>
          </a:prstGeom>
        </p:spPr>
      </p:pic>
      <p:sp>
        <p:nvSpPr>
          <p:cNvPr id="3" name="Content Placeholder 2">
            <a:extLst>
              <a:ext uri="{FF2B5EF4-FFF2-40B4-BE49-F238E27FC236}">
                <a16:creationId xmlns:a16="http://schemas.microsoft.com/office/drawing/2014/main" id="{C5EAB2EC-8F83-41D4-73D0-3BFAAEC484AB}"/>
              </a:ext>
            </a:extLst>
          </p:cNvPr>
          <p:cNvSpPr>
            <a:spLocks noGrp="1"/>
          </p:cNvSpPr>
          <p:nvPr>
            <p:ph sz="half" idx="1"/>
          </p:nvPr>
        </p:nvSpPr>
        <p:spPr>
          <a:xfrm>
            <a:off x="6837594" y="850127"/>
            <a:ext cx="4985060" cy="5049769"/>
          </a:xfrm>
        </p:spPr>
        <p:txBody>
          <a:bodyPr vert="horz" lIns="91440" tIns="45720" rIns="91440" bIns="45720" rtlCol="0" anchor="ctr">
            <a:normAutofit/>
          </a:bodyPr>
          <a:lstStyle/>
          <a:p>
            <a:pPr marL="0" indent="0">
              <a:lnSpc>
                <a:spcPct val="130000"/>
              </a:lnSpc>
              <a:buNone/>
            </a:pPr>
            <a:r>
              <a:rPr lang="en-US" dirty="0">
                <a:solidFill>
                  <a:schemeClr val="bg1"/>
                </a:solidFill>
              </a:rPr>
              <a:t>Take another image from the Dress to Kill advertising campaign. Present the image in the center of a large piece of paper. Around the image, write explainers of how the different elements of the visual </a:t>
            </a:r>
            <a:r>
              <a:rPr lang="en-US">
                <a:solidFill>
                  <a:schemeClr val="bg1"/>
                </a:solidFill>
              </a:rPr>
              <a:t>narrative create </a:t>
            </a:r>
            <a:r>
              <a:rPr lang="en-US" dirty="0">
                <a:solidFill>
                  <a:schemeClr val="bg1"/>
                </a:solidFill>
              </a:rPr>
              <a:t>meaning.</a:t>
            </a:r>
          </a:p>
        </p:txBody>
      </p:sp>
    </p:spTree>
    <p:extLst>
      <p:ext uri="{BB962C8B-B14F-4D97-AF65-F5344CB8AC3E}">
        <p14:creationId xmlns:p14="http://schemas.microsoft.com/office/powerpoint/2010/main" val="1843353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603AA-2CEF-6B04-6D9A-65C4BFB22085}"/>
              </a:ext>
            </a:extLst>
          </p:cNvPr>
          <p:cNvSpPr txBox="1">
            <a:spLocks/>
          </p:cNvSpPr>
          <p:nvPr/>
        </p:nvSpPr>
        <p:spPr>
          <a:xfrm>
            <a:off x="5494609" y="769172"/>
            <a:ext cx="6034187" cy="109728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400" dirty="0"/>
              <a:t>Follow- Up Task (choose 1)</a:t>
            </a:r>
          </a:p>
        </p:txBody>
      </p:sp>
      <p:pic>
        <p:nvPicPr>
          <p:cNvPr id="3" name="Picture 2">
            <a:extLst>
              <a:ext uri="{FF2B5EF4-FFF2-40B4-BE49-F238E27FC236}">
                <a16:creationId xmlns:a16="http://schemas.microsoft.com/office/drawing/2014/main" id="{AC499582-10D1-D7E2-EE83-9F979F26E4A9}"/>
              </a:ext>
            </a:extLst>
          </p:cNvPr>
          <p:cNvPicPr>
            <a:picLocks noChangeAspect="1"/>
          </p:cNvPicPr>
          <p:nvPr/>
        </p:nvPicPr>
        <p:blipFill>
          <a:blip r:embed="rId2"/>
          <a:srcRect l="3618" r="3618"/>
          <a:stretch/>
        </p:blipFill>
        <p:spPr>
          <a:xfrm>
            <a:off x="20" y="10"/>
            <a:ext cx="4857871" cy="6857990"/>
          </a:xfrm>
          <a:prstGeom prst="rect">
            <a:avLst/>
          </a:prstGeom>
        </p:spPr>
      </p:pic>
      <p:sp>
        <p:nvSpPr>
          <p:cNvPr id="4" name="Content Placeholder 2">
            <a:extLst>
              <a:ext uri="{FF2B5EF4-FFF2-40B4-BE49-F238E27FC236}">
                <a16:creationId xmlns:a16="http://schemas.microsoft.com/office/drawing/2014/main" id="{9136D97F-9C50-BD6D-E8D7-A84915F52895}"/>
              </a:ext>
            </a:extLst>
          </p:cNvPr>
          <p:cNvSpPr txBox="1">
            <a:spLocks/>
          </p:cNvSpPr>
          <p:nvPr/>
        </p:nvSpPr>
        <p:spPr>
          <a:xfrm>
            <a:off x="5194570" y="1866452"/>
            <a:ext cx="6634264" cy="428017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pPr>
            <a:r>
              <a:rPr lang="en-US" sz="1900" dirty="0"/>
              <a:t>Research a different ad campaign produced by a different brand(such as Nike’s Just Do It) that relies on strong visual narratives to create meaning and emotion. Create a PPT to teach others about visual narratives using this campaign. </a:t>
            </a:r>
          </a:p>
          <a:p>
            <a:pPr>
              <a:lnSpc>
                <a:spcPct val="130000"/>
              </a:lnSpc>
            </a:pPr>
            <a:r>
              <a:rPr lang="en-GB" sz="1800" dirty="0"/>
              <a:t>Practice your Paper 1 skills by studying the advert on the left and answering the guiding question: </a:t>
            </a:r>
            <a:r>
              <a:rPr lang="en-GB" sz="1800" i="1" dirty="0"/>
              <a:t>How are visual narrative techniques used to convey the message of the ad?</a:t>
            </a:r>
          </a:p>
          <a:p>
            <a:pPr>
              <a:lnSpc>
                <a:spcPct val="130000"/>
              </a:lnSpc>
            </a:pPr>
            <a:r>
              <a:rPr lang="en-GB" sz="1800" dirty="0"/>
              <a:t>Sketch an original ad of your own design employing the methods of visual storytelling to hook the reader and convey messages about a product.</a:t>
            </a:r>
            <a:endParaRPr lang="en-US" sz="1900" dirty="0"/>
          </a:p>
        </p:txBody>
      </p:sp>
    </p:spTree>
    <p:extLst>
      <p:ext uri="{BB962C8B-B14F-4D97-AF65-F5344CB8AC3E}">
        <p14:creationId xmlns:p14="http://schemas.microsoft.com/office/powerpoint/2010/main" val="14620067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TotalTime>
  <Words>1037</Words>
  <Application>Microsoft Macintosh PowerPoint</Application>
  <PresentationFormat>Widescreen</PresentationFormat>
  <Paragraphs>34</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Aptos Display</vt:lpstr>
      <vt:lpstr>Arial</vt:lpstr>
      <vt:lpstr>Office Theme</vt:lpstr>
      <vt:lpstr>Visual Narratives in Advertising</vt:lpstr>
      <vt:lpstr>Context</vt:lpstr>
      <vt:lpstr>Elements of Visual Narratives</vt:lpstr>
      <vt:lpstr>1. Character / Figure</vt:lpstr>
      <vt:lpstr>2. Setting / Context</vt:lpstr>
      <vt:lpstr>3. Sequence / Progression</vt:lpstr>
      <vt:lpstr>4. Symbolism / Metaphor</vt:lpstr>
      <vt:lpstr>5. Composition / Framing</vt:lpstr>
      <vt:lpstr>6. Colour / Style</vt:lpstr>
      <vt:lpstr>Your Turn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1</cp:revision>
  <dcterms:created xsi:type="dcterms:W3CDTF">2025-11-03T16:09:35Z</dcterms:created>
  <dcterms:modified xsi:type="dcterms:W3CDTF">2025-11-03T17:16:35Z</dcterms:modified>
</cp:coreProperties>
</file>