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99"/>
    <p:restoredTop sz="94699"/>
  </p:normalViewPr>
  <p:slideViewPr>
    <p:cSldViewPr snapToGrid="0">
      <p:cViewPr>
        <p:scale>
          <a:sx n="75" d="100"/>
          <a:sy n="75" d="100"/>
        </p:scale>
        <p:origin x="1184" y="10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037555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148058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6321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148004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405876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10186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426679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138503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32248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59467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11/22/25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17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11/22/25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7327171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Video 3" descr="Megaphone And Colorful Text Bubbles">
            <a:extLst>
              <a:ext uri="{FF2B5EF4-FFF2-40B4-BE49-F238E27FC236}">
                <a16:creationId xmlns:a16="http://schemas.microsoft.com/office/drawing/2014/main" id="{37FF159F-F054-B071-1D68-00B6837A8F93}"/>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59" r="-1" b="-1"/>
          <a:stretch>
            <a:fillRect/>
          </a:stretch>
        </p:blipFill>
        <p:spPr>
          <a:xfrm>
            <a:off x="20" y="10"/>
            <a:ext cx="12188932" cy="6857990"/>
          </a:xfrm>
          <a:prstGeom prst="rect">
            <a:avLst/>
          </a:prstGeom>
        </p:spPr>
      </p:pic>
      <p:sp>
        <p:nvSpPr>
          <p:cNvPr id="11" name="Rectangle 10">
            <a:extLst>
              <a:ext uri="{FF2B5EF4-FFF2-40B4-BE49-F238E27FC236}">
                <a16:creationId xmlns:a16="http://schemas.microsoft.com/office/drawing/2014/main" id="{7508F7DC-CA28-4ACE-AF79-D7E98ED1B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AB20218-A500-457C-B65C-F3D198B1F7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524" y="0"/>
            <a:ext cx="12188952" cy="3652125"/>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27137F-BC33-F107-D691-1DD6A744D996}"/>
              </a:ext>
            </a:extLst>
          </p:cNvPr>
          <p:cNvSpPr>
            <a:spLocks noGrp="1"/>
          </p:cNvSpPr>
          <p:nvPr>
            <p:ph type="ctrTitle"/>
          </p:nvPr>
        </p:nvSpPr>
        <p:spPr>
          <a:xfrm>
            <a:off x="517870" y="978409"/>
            <a:ext cx="11202062" cy="1196080"/>
          </a:xfrm>
        </p:spPr>
        <p:txBody>
          <a:bodyPr anchor="t">
            <a:normAutofit/>
          </a:bodyPr>
          <a:lstStyle/>
          <a:p>
            <a:r>
              <a:rPr lang="en-US" sz="5400" dirty="0">
                <a:solidFill>
                  <a:srgbClr val="FFFFFF"/>
                </a:solidFill>
              </a:rPr>
              <a:t>Propaganda: the tricks of the trade</a:t>
            </a:r>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686800"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91461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59E887-C88B-7CE6-BC06-C6896F07FF9D}"/>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Historical Context</a:t>
            </a:r>
          </a:p>
        </p:txBody>
      </p:sp>
      <p:sp>
        <p:nvSpPr>
          <p:cNvPr id="15" name="Rectangle 14">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1F3221-D275-DA04-FB28-6F297CF924CF}"/>
              </a:ext>
            </a:extLst>
          </p:cNvPr>
          <p:cNvSpPr>
            <a:spLocks noGrp="1"/>
          </p:cNvSpPr>
          <p:nvPr>
            <p:ph sz="half" idx="1"/>
          </p:nvPr>
        </p:nvSpPr>
        <p:spPr>
          <a:xfrm>
            <a:off x="521208" y="2150533"/>
            <a:ext cx="6300216" cy="4195403"/>
          </a:xfrm>
        </p:spPr>
        <p:txBody>
          <a:bodyPr vert="horz" lIns="91440" tIns="45720" rIns="91440" bIns="45720" rtlCol="0">
            <a:normAutofit/>
          </a:bodyPr>
          <a:lstStyle/>
          <a:p>
            <a:pPr marL="0" indent="0">
              <a:lnSpc>
                <a:spcPct val="130000"/>
              </a:lnSpc>
              <a:buNone/>
            </a:pPr>
            <a:r>
              <a:rPr lang="en-US" dirty="0"/>
              <a:t>In 1937, the Institute for Propaganda Analysis (IPA) was founded to educate Americans about the prevalence of political propaganda. It is best known for identifying seven key propaganda techniques: Name-Calling, Glittering Generalities, Fear, Testimonial, Plain Folks, Card Stacking, and Bandwagon. In </a:t>
            </a:r>
            <a:r>
              <a:rPr lang="en-US" i="1" dirty="0"/>
              <a:t>The Fine Art of Propaganda</a:t>
            </a:r>
            <a:r>
              <a:rPr lang="en-US" dirty="0"/>
              <a:t>, the IPA emphasized: </a:t>
            </a:r>
            <a:r>
              <a:rPr lang="en-US" i="1" dirty="0"/>
              <a:t>“In a democracy, people must learn to think critically and independently, while respecting others’ right to reach different conclusions. The art of democracy is the art of thinking and discussing freely, both alone and together.”</a:t>
            </a:r>
            <a:endParaRPr lang="en-US" dirty="0"/>
          </a:p>
        </p:txBody>
      </p:sp>
      <p:pic>
        <p:nvPicPr>
          <p:cNvPr id="6" name="Content Placeholder 5" descr="A newspaper with a person in a hat pointing his finger&#10;&#10;AI-generated content may be incorrect.">
            <a:extLst>
              <a:ext uri="{FF2B5EF4-FFF2-40B4-BE49-F238E27FC236}">
                <a16:creationId xmlns:a16="http://schemas.microsoft.com/office/drawing/2014/main" id="{88E69574-0E0A-BFAF-1AD9-244C520359CE}"/>
              </a:ext>
            </a:extLst>
          </p:cNvPr>
          <p:cNvPicPr>
            <a:picLocks noGrp="1" noChangeAspect="1"/>
          </p:cNvPicPr>
          <p:nvPr>
            <p:ph sz="half" idx="2"/>
          </p:nvPr>
        </p:nvPicPr>
        <p:blipFill>
          <a:blip r:embed="rId2"/>
          <a:srcRect t="570" r="-2" b="6319"/>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382928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5D68BD8F-A7CB-08AC-620B-E0FE54A2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14D795-A2B4-4F6D-23AA-4248F9A44871}"/>
              </a:ext>
            </a:extLst>
          </p:cNvPr>
          <p:cNvSpPr>
            <a:spLocks noGrp="1"/>
          </p:cNvSpPr>
          <p:nvPr>
            <p:ph type="title"/>
          </p:nvPr>
        </p:nvSpPr>
        <p:spPr>
          <a:xfrm>
            <a:off x="521208" y="978408"/>
            <a:ext cx="11155680" cy="1463040"/>
          </a:xfrm>
        </p:spPr>
        <p:txBody>
          <a:bodyPr vert="horz" lIns="91440" tIns="45720" rIns="91440" bIns="45720" rtlCol="0" anchor="t">
            <a:normAutofit fontScale="90000"/>
          </a:bodyPr>
          <a:lstStyle/>
          <a:p>
            <a:r>
              <a:rPr lang="en-US" b="1" kern="1200" dirty="0">
                <a:solidFill>
                  <a:schemeClr val="tx1"/>
                </a:solidFill>
                <a:latin typeface="+mj-lt"/>
                <a:ea typeface="+mj-ea"/>
                <a:cs typeface="+mj-cs"/>
              </a:rPr>
              <a:t>Name-calling: </a:t>
            </a:r>
            <a:r>
              <a:rPr lang="en-GB" sz="3100" b="0" dirty="0"/>
              <a:t>using a derogatory term with the aims of insulting and creating a negative image of the person, idea, or object.</a:t>
            </a:r>
            <a:br>
              <a:rPr lang="en-US" sz="2700" dirty="0"/>
            </a:br>
            <a:endParaRPr lang="en-US" b="1" kern="1200" dirty="0">
              <a:solidFill>
                <a:schemeClr val="tx1"/>
              </a:solidFill>
              <a:latin typeface="+mj-lt"/>
              <a:ea typeface="+mj-ea"/>
              <a:cs typeface="+mj-cs"/>
            </a:endParaRPr>
          </a:p>
        </p:txBody>
      </p:sp>
      <p:sp>
        <p:nvSpPr>
          <p:cNvPr id="17" name="Freeform: Shape 16">
            <a:extLst>
              <a:ext uri="{FF2B5EF4-FFF2-40B4-BE49-F238E27FC236}">
                <a16:creationId xmlns:a16="http://schemas.microsoft.com/office/drawing/2014/main" id="{CBA2B5CE-D539-B1D4-1108-99666B528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5" descr="A poster of a rat in a mouse trap&#10;&#10;AI-generated content may be incorrect.">
            <a:extLst>
              <a:ext uri="{FF2B5EF4-FFF2-40B4-BE49-F238E27FC236}">
                <a16:creationId xmlns:a16="http://schemas.microsoft.com/office/drawing/2014/main" id="{A74459E1-30AD-A508-64F7-BC5748721CAF}"/>
              </a:ext>
            </a:extLst>
          </p:cNvPr>
          <p:cNvPicPr>
            <a:picLocks noGrp="1" noChangeAspect="1"/>
          </p:cNvPicPr>
          <p:nvPr>
            <p:ph sz="half" idx="1"/>
          </p:nvPr>
        </p:nvPicPr>
        <p:blipFill>
          <a:blip r:embed="rId2"/>
          <a:srcRect l="5" r="7745" b="-1"/>
          <a:stretch>
            <a:fillRect/>
          </a:stretch>
        </p:blipFill>
        <p:spPr>
          <a:xfrm>
            <a:off x="517870" y="2578455"/>
            <a:ext cx="2641791" cy="3826001"/>
          </a:xfrm>
          <a:prstGeom prst="rect">
            <a:avLst/>
          </a:prstGeom>
        </p:spPr>
      </p:pic>
      <p:pic>
        <p:nvPicPr>
          <p:cNvPr id="8" name="Picture 7" descr="A poster of a gorilla holding a person&#10;&#10;AI-generated content may be incorrect.">
            <a:extLst>
              <a:ext uri="{FF2B5EF4-FFF2-40B4-BE49-F238E27FC236}">
                <a16:creationId xmlns:a16="http://schemas.microsoft.com/office/drawing/2014/main" id="{D6EC4FA2-D7B8-0DAD-9AB6-52E19D8431DA}"/>
              </a:ext>
            </a:extLst>
          </p:cNvPr>
          <p:cNvPicPr>
            <a:picLocks noChangeAspect="1"/>
          </p:cNvPicPr>
          <p:nvPr/>
        </p:nvPicPr>
        <p:blipFill>
          <a:blip r:embed="rId3"/>
          <a:srcRect r="-2" b="5047"/>
          <a:stretch>
            <a:fillRect/>
          </a:stretch>
        </p:blipFill>
        <p:spPr>
          <a:xfrm>
            <a:off x="3373527" y="2578608"/>
            <a:ext cx="2641791" cy="3829656"/>
          </a:xfrm>
          <a:prstGeom prst="rect">
            <a:avLst/>
          </a:prstGeom>
        </p:spPr>
      </p:pic>
      <p:sp>
        <p:nvSpPr>
          <p:cNvPr id="4" name="Content Placeholder 3">
            <a:extLst>
              <a:ext uri="{FF2B5EF4-FFF2-40B4-BE49-F238E27FC236}">
                <a16:creationId xmlns:a16="http://schemas.microsoft.com/office/drawing/2014/main" id="{394F8F18-F713-DAA3-35AA-2CAD406EE526}"/>
              </a:ext>
            </a:extLst>
          </p:cNvPr>
          <p:cNvSpPr>
            <a:spLocks noGrp="1"/>
          </p:cNvSpPr>
          <p:nvPr>
            <p:ph sz="half" idx="2"/>
          </p:nvPr>
        </p:nvSpPr>
        <p:spPr>
          <a:xfrm>
            <a:off x="6336792" y="2578608"/>
            <a:ext cx="5330952" cy="3767328"/>
          </a:xfrm>
        </p:spPr>
        <p:txBody>
          <a:bodyPr vert="horz" lIns="91440" tIns="45720" rIns="91440" bIns="45720" rtlCol="0">
            <a:normAutofit/>
          </a:bodyPr>
          <a:lstStyle/>
          <a:p>
            <a:pPr>
              <a:lnSpc>
                <a:spcPct val="130000"/>
              </a:lnSpc>
            </a:pPr>
            <a:r>
              <a:rPr lang="en-US" sz="2000" dirty="0"/>
              <a:t>In a notorious WWII poster, created in the months following the bombing of Pearl Harbor by the Japanese, the Japanese are derogatorily depicted as rats while the words “Jap Trap” are prominently displayed below.</a:t>
            </a:r>
          </a:p>
          <a:p>
            <a:pPr>
              <a:lnSpc>
                <a:spcPct val="130000"/>
              </a:lnSpc>
            </a:pPr>
            <a:r>
              <a:rPr lang="en-US" sz="2000" dirty="0"/>
              <a:t>In the second poster, the word brute combines with the depiction of an ape dehumanizes German soldiers using a slur and animal imagery.</a:t>
            </a:r>
          </a:p>
        </p:txBody>
      </p:sp>
    </p:spTree>
    <p:extLst>
      <p:ext uri="{BB962C8B-B14F-4D97-AF65-F5344CB8AC3E}">
        <p14:creationId xmlns:p14="http://schemas.microsoft.com/office/powerpoint/2010/main" val="201243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 name="Rectangle 26">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1A4545-BBD6-1D42-7AF9-9AFD54D4702B}"/>
              </a:ext>
            </a:extLst>
          </p:cNvPr>
          <p:cNvSpPr>
            <a:spLocks noGrp="1"/>
          </p:cNvSpPr>
          <p:nvPr>
            <p:ph type="title"/>
          </p:nvPr>
        </p:nvSpPr>
        <p:spPr>
          <a:xfrm>
            <a:off x="521208" y="978408"/>
            <a:ext cx="11155680" cy="1463040"/>
          </a:xfrm>
        </p:spPr>
        <p:txBody>
          <a:bodyPr vert="horz" lIns="91440" tIns="45720" rIns="91440" bIns="45720" rtlCol="0" anchor="t">
            <a:normAutofit fontScale="90000"/>
          </a:bodyPr>
          <a:lstStyle/>
          <a:p>
            <a:r>
              <a:rPr lang="en-US" b="1" kern="1200" dirty="0">
                <a:solidFill>
                  <a:schemeClr val="tx1"/>
                </a:solidFill>
                <a:latin typeface="+mj-lt"/>
                <a:ea typeface="+mj-ea"/>
                <a:cs typeface="+mj-cs"/>
              </a:rPr>
              <a:t>Glittering Generalities: </a:t>
            </a:r>
            <a:r>
              <a:rPr lang="en-GB" sz="3100" b="0" dirty="0"/>
              <a:t>vague and empty words are used to evoke positive emotions but don’t provide specific details</a:t>
            </a:r>
            <a:br>
              <a:rPr lang="en-US" sz="3100" dirty="0"/>
            </a:br>
            <a:endParaRPr lang="en-US" b="1" kern="1200" dirty="0">
              <a:solidFill>
                <a:schemeClr val="tx1"/>
              </a:solidFill>
              <a:latin typeface="+mj-lt"/>
              <a:ea typeface="+mj-ea"/>
              <a:cs typeface="+mj-cs"/>
            </a:endParaRPr>
          </a:p>
        </p:txBody>
      </p:sp>
      <p:sp>
        <p:nvSpPr>
          <p:cNvPr id="29" name="Freeform: Shape 28">
            <a:extLst>
              <a:ext uri="{FF2B5EF4-FFF2-40B4-BE49-F238E27FC236}">
                <a16:creationId xmlns:a16="http://schemas.microsoft.com/office/drawing/2014/main" id="{F6C8F56F-DFA1-4C0D-A403-803478FC2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Content Placeholder 6" descr="A poster of a military ship in the sea&#10;&#10;AI-generated content may be incorrect.">
            <a:extLst>
              <a:ext uri="{FF2B5EF4-FFF2-40B4-BE49-F238E27FC236}">
                <a16:creationId xmlns:a16="http://schemas.microsoft.com/office/drawing/2014/main" id="{3C31342E-D65A-8713-7B2C-0E4403B52E5E}"/>
              </a:ext>
            </a:extLst>
          </p:cNvPr>
          <p:cNvPicPr>
            <a:picLocks noChangeAspect="1"/>
          </p:cNvPicPr>
          <p:nvPr/>
        </p:nvPicPr>
        <p:blipFill>
          <a:blip r:embed="rId2"/>
          <a:srcRect t="4249" r="3" b="3"/>
          <a:stretch>
            <a:fillRect/>
          </a:stretch>
        </p:blipFill>
        <p:spPr>
          <a:xfrm>
            <a:off x="642104" y="2578608"/>
            <a:ext cx="2604012" cy="3771301"/>
          </a:xfrm>
          <a:prstGeom prst="rect">
            <a:avLst/>
          </a:prstGeom>
        </p:spPr>
      </p:pic>
      <p:pic>
        <p:nvPicPr>
          <p:cNvPr id="9" name="Content Placeholder 8" descr="A person working on a machine&#10;&#10;AI-generated content may be incorrect.">
            <a:extLst>
              <a:ext uri="{FF2B5EF4-FFF2-40B4-BE49-F238E27FC236}">
                <a16:creationId xmlns:a16="http://schemas.microsoft.com/office/drawing/2014/main" id="{BC480B6E-43C4-283D-4F76-416A78888B3C}"/>
              </a:ext>
            </a:extLst>
          </p:cNvPr>
          <p:cNvPicPr>
            <a:picLocks noGrp="1" noChangeAspect="1"/>
          </p:cNvPicPr>
          <p:nvPr>
            <p:ph sz="half" idx="2"/>
          </p:nvPr>
        </p:nvPicPr>
        <p:blipFill>
          <a:blip r:embed="rId3"/>
          <a:srcRect l="1814" r="2708" b="-1"/>
          <a:stretch>
            <a:fillRect/>
          </a:stretch>
        </p:blipFill>
        <p:spPr>
          <a:xfrm>
            <a:off x="3673542" y="2578608"/>
            <a:ext cx="2601524" cy="3771301"/>
          </a:xfrm>
          <a:prstGeom prst="rect">
            <a:avLst/>
          </a:prstGeom>
        </p:spPr>
      </p:pic>
      <p:sp>
        <p:nvSpPr>
          <p:cNvPr id="13" name="Content Placeholder 12">
            <a:extLst>
              <a:ext uri="{FF2B5EF4-FFF2-40B4-BE49-F238E27FC236}">
                <a16:creationId xmlns:a16="http://schemas.microsoft.com/office/drawing/2014/main" id="{20C7C356-ED3A-A7AA-0D71-539822A51FC8}"/>
              </a:ext>
            </a:extLst>
          </p:cNvPr>
          <p:cNvSpPr>
            <a:spLocks noGrp="1"/>
          </p:cNvSpPr>
          <p:nvPr>
            <p:ph sz="half" idx="1"/>
          </p:nvPr>
        </p:nvSpPr>
        <p:spPr>
          <a:xfrm>
            <a:off x="6702552" y="2578608"/>
            <a:ext cx="4965192" cy="3767328"/>
          </a:xfrm>
        </p:spPr>
        <p:txBody>
          <a:bodyPr vert="horz" lIns="91440" tIns="45720" rIns="91440" bIns="45720" rtlCol="0">
            <a:normAutofit/>
          </a:bodyPr>
          <a:lstStyle/>
          <a:p>
            <a:pPr>
              <a:lnSpc>
                <a:spcPct val="130000"/>
              </a:lnSpc>
            </a:pPr>
            <a:r>
              <a:rPr lang="en-US" dirty="0"/>
              <a:t>A British WWII poster gives a sense of security, promising to guard your freedom  without going into detail about when, where, or how.</a:t>
            </a:r>
          </a:p>
          <a:p>
            <a:pPr>
              <a:lnSpc>
                <a:spcPct val="130000"/>
              </a:lnSpc>
            </a:pPr>
            <a:r>
              <a:rPr lang="en-US" dirty="0"/>
              <a:t>Similarly, an American WWII poster exhorts people to work together to ensure victory, in a vague way that appeals to emotions and patriotism but doesn’t give any more information.</a:t>
            </a:r>
          </a:p>
        </p:txBody>
      </p:sp>
    </p:spTree>
    <p:extLst>
      <p:ext uri="{BB962C8B-B14F-4D97-AF65-F5344CB8AC3E}">
        <p14:creationId xmlns:p14="http://schemas.microsoft.com/office/powerpoint/2010/main" val="1246111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Freeform: Shape 23">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1" name="Rectangle 30">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F50D84-D94C-01CD-D315-62354CF992EF}"/>
              </a:ext>
            </a:extLst>
          </p:cNvPr>
          <p:cNvSpPr>
            <a:spLocks noGrp="1"/>
          </p:cNvSpPr>
          <p:nvPr>
            <p:ph type="title"/>
          </p:nvPr>
        </p:nvSpPr>
        <p:spPr>
          <a:xfrm>
            <a:off x="521208" y="978408"/>
            <a:ext cx="11155680" cy="1463040"/>
          </a:xfrm>
        </p:spPr>
        <p:txBody>
          <a:bodyPr vert="horz" lIns="91440" tIns="45720" rIns="91440" bIns="45720" rtlCol="0" anchor="t">
            <a:normAutofit fontScale="90000"/>
          </a:bodyPr>
          <a:lstStyle/>
          <a:p>
            <a:r>
              <a:rPr lang="en-US" b="1" kern="1200" dirty="0">
                <a:solidFill>
                  <a:schemeClr val="tx1"/>
                </a:solidFill>
                <a:latin typeface="+mj-lt"/>
                <a:ea typeface="+mj-ea"/>
                <a:cs typeface="+mj-cs"/>
              </a:rPr>
              <a:t>Testimonial:</a:t>
            </a:r>
            <a:r>
              <a:rPr lang="zh-CN" altLang="en-US" b="1" kern="1200" dirty="0">
                <a:solidFill>
                  <a:schemeClr val="tx1"/>
                </a:solidFill>
                <a:latin typeface="+mj-lt"/>
                <a:ea typeface="+mj-ea"/>
                <a:cs typeface="+mj-cs"/>
              </a:rPr>
              <a:t> </a:t>
            </a:r>
            <a:r>
              <a:rPr lang="en-GB" altLang="zh-CN" sz="3200" b="0" dirty="0"/>
              <a:t>a</a:t>
            </a:r>
            <a:r>
              <a:rPr lang="en-GB" sz="3200" b="0" dirty="0"/>
              <a:t>n authoritative or famous figure ‘transfers’ their quality to the current situation, evoking reassurance and trust</a:t>
            </a:r>
            <a:endParaRPr lang="en-US" b="1" kern="1200" dirty="0">
              <a:solidFill>
                <a:schemeClr val="tx1"/>
              </a:solidFill>
              <a:latin typeface="+mj-lt"/>
              <a:ea typeface="+mj-ea"/>
              <a:cs typeface="+mj-cs"/>
            </a:endParaRPr>
          </a:p>
        </p:txBody>
      </p:sp>
      <p:sp>
        <p:nvSpPr>
          <p:cNvPr id="32" name="Freeform: Shape 27">
            <a:extLst>
              <a:ext uri="{FF2B5EF4-FFF2-40B4-BE49-F238E27FC236}">
                <a16:creationId xmlns:a16="http://schemas.microsoft.com/office/drawing/2014/main" id="{F6C8F56F-DFA1-4C0D-A403-803478FC2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5">
            <a:extLst>
              <a:ext uri="{FF2B5EF4-FFF2-40B4-BE49-F238E27FC236}">
                <a16:creationId xmlns:a16="http://schemas.microsoft.com/office/drawing/2014/main" id="{8C8E5A76-18B2-5E70-3533-1EAB7DA88FD7}"/>
              </a:ext>
            </a:extLst>
          </p:cNvPr>
          <p:cNvPicPr>
            <a:picLocks noGrp="1" noChangeAspect="1"/>
          </p:cNvPicPr>
          <p:nvPr>
            <p:ph sz="half" idx="2"/>
          </p:nvPr>
        </p:nvPicPr>
        <p:blipFill>
          <a:blip r:embed="rId2"/>
          <a:srcRect/>
          <a:stretch/>
        </p:blipFill>
        <p:spPr>
          <a:xfrm>
            <a:off x="517868" y="2578608"/>
            <a:ext cx="2852485" cy="3731050"/>
          </a:xfrm>
          <a:prstGeom prst="rect">
            <a:avLst/>
          </a:prstGeom>
        </p:spPr>
      </p:pic>
      <p:pic>
        <p:nvPicPr>
          <p:cNvPr id="8" name="Content Placeholder 7">
            <a:extLst>
              <a:ext uri="{FF2B5EF4-FFF2-40B4-BE49-F238E27FC236}">
                <a16:creationId xmlns:a16="http://schemas.microsoft.com/office/drawing/2014/main" id="{871F1BE8-5AD1-5AFA-0A07-B0A21D02000C}"/>
              </a:ext>
            </a:extLst>
          </p:cNvPr>
          <p:cNvPicPr>
            <a:picLocks noChangeAspect="1"/>
          </p:cNvPicPr>
          <p:nvPr/>
        </p:nvPicPr>
        <p:blipFill>
          <a:blip r:embed="rId3"/>
          <a:srcRect/>
          <a:stretch/>
        </p:blipFill>
        <p:spPr>
          <a:xfrm>
            <a:off x="3695880" y="2578608"/>
            <a:ext cx="2556849" cy="3622203"/>
          </a:xfrm>
          <a:prstGeom prst="rect">
            <a:avLst/>
          </a:prstGeom>
        </p:spPr>
      </p:pic>
      <p:sp>
        <p:nvSpPr>
          <p:cNvPr id="12" name="Content Placeholder 11">
            <a:extLst>
              <a:ext uri="{FF2B5EF4-FFF2-40B4-BE49-F238E27FC236}">
                <a16:creationId xmlns:a16="http://schemas.microsoft.com/office/drawing/2014/main" id="{FC4A641B-ACE8-DD42-D8EF-0E147919EF28}"/>
              </a:ext>
            </a:extLst>
          </p:cNvPr>
          <p:cNvSpPr>
            <a:spLocks noGrp="1"/>
          </p:cNvSpPr>
          <p:nvPr>
            <p:ph sz="half" idx="1"/>
          </p:nvPr>
        </p:nvSpPr>
        <p:spPr>
          <a:xfrm>
            <a:off x="6702552" y="2578608"/>
            <a:ext cx="4965192" cy="3767328"/>
          </a:xfrm>
        </p:spPr>
        <p:txBody>
          <a:bodyPr vert="horz" lIns="91440" tIns="45720" rIns="91440" bIns="45720" rtlCol="0">
            <a:normAutofit/>
          </a:bodyPr>
          <a:lstStyle/>
          <a:p>
            <a:pPr>
              <a:lnSpc>
                <a:spcPct val="130000"/>
              </a:lnSpc>
            </a:pPr>
            <a:r>
              <a:rPr lang="en-US" dirty="0"/>
              <a:t>In the lefthand WWII poster, the trust, confidence, and authority of Winston Churchill is transferred into a message of hope and reassurance.</a:t>
            </a:r>
          </a:p>
          <a:p>
            <a:pPr>
              <a:lnSpc>
                <a:spcPct val="130000"/>
              </a:lnSpc>
            </a:pPr>
            <a:r>
              <a:rPr lang="en-US" dirty="0"/>
              <a:t>In the WWII poster on the righthand side, the virtue of the historical soldier is transferred to the present-day through juxtaposition and use of the word ‘always’.</a:t>
            </a:r>
          </a:p>
        </p:txBody>
      </p:sp>
    </p:spTree>
    <p:extLst>
      <p:ext uri="{BB962C8B-B14F-4D97-AF65-F5344CB8AC3E}">
        <p14:creationId xmlns:p14="http://schemas.microsoft.com/office/powerpoint/2010/main" val="4185860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1" name="Rectangle 30">
            <a:extLst>
              <a:ext uri="{FF2B5EF4-FFF2-40B4-BE49-F238E27FC236}">
                <a16:creationId xmlns:a16="http://schemas.microsoft.com/office/drawing/2014/main" id="{5D68BD8F-A7CB-08AC-620B-E0FE54A2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5F5DB2-A7B2-EC21-ECF8-770384C28B3B}"/>
              </a:ext>
            </a:extLst>
          </p:cNvPr>
          <p:cNvSpPr>
            <a:spLocks noGrp="1"/>
          </p:cNvSpPr>
          <p:nvPr>
            <p:ph type="title"/>
          </p:nvPr>
        </p:nvSpPr>
        <p:spPr>
          <a:xfrm>
            <a:off x="521208" y="978408"/>
            <a:ext cx="11155680" cy="1463040"/>
          </a:xfrm>
        </p:spPr>
        <p:txBody>
          <a:bodyPr vert="horz" lIns="91440" tIns="45720" rIns="91440" bIns="45720" rtlCol="0" anchor="t">
            <a:normAutofit/>
          </a:bodyPr>
          <a:lstStyle/>
          <a:p>
            <a:r>
              <a:rPr lang="en-US" b="1" kern="1200" dirty="0">
                <a:solidFill>
                  <a:schemeClr val="tx1"/>
                </a:solidFill>
                <a:latin typeface="+mj-lt"/>
                <a:ea typeface="+mj-ea"/>
                <a:cs typeface="+mj-cs"/>
              </a:rPr>
              <a:t>Bandwagon: </a:t>
            </a:r>
            <a:r>
              <a:rPr lang="en-GB" sz="2700" b="0" dirty="0"/>
              <a:t>attempts to persuade people by implying that others have already joined a cause and are happier for doing so.</a:t>
            </a:r>
            <a:endParaRPr lang="en-US" sz="2700" b="1" kern="1200" dirty="0">
              <a:solidFill>
                <a:schemeClr val="tx1"/>
              </a:solidFill>
              <a:latin typeface="+mj-lt"/>
              <a:ea typeface="+mj-ea"/>
              <a:cs typeface="+mj-cs"/>
            </a:endParaRPr>
          </a:p>
        </p:txBody>
      </p:sp>
      <p:sp>
        <p:nvSpPr>
          <p:cNvPr id="33" name="Freeform: Shape 32">
            <a:extLst>
              <a:ext uri="{FF2B5EF4-FFF2-40B4-BE49-F238E27FC236}">
                <a16:creationId xmlns:a16="http://schemas.microsoft.com/office/drawing/2014/main" id="{CBA2B5CE-D539-B1D4-1108-99666B528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Content Placeholder 7" descr="A poster of a soldier and a person hugging&#10;&#10;AI-generated content may be incorrect.">
            <a:extLst>
              <a:ext uri="{FF2B5EF4-FFF2-40B4-BE49-F238E27FC236}">
                <a16:creationId xmlns:a16="http://schemas.microsoft.com/office/drawing/2014/main" id="{12663DDB-BE5D-C7F7-FA3B-BE500D2D4261}"/>
              </a:ext>
            </a:extLst>
          </p:cNvPr>
          <p:cNvPicPr>
            <a:picLocks noGrp="1" noChangeAspect="1"/>
          </p:cNvPicPr>
          <p:nvPr>
            <p:ph sz="half" idx="2"/>
          </p:nvPr>
        </p:nvPicPr>
        <p:blipFill>
          <a:blip r:embed="rId2"/>
          <a:srcRect l="12873"/>
          <a:stretch>
            <a:fillRect/>
          </a:stretch>
        </p:blipFill>
        <p:spPr>
          <a:xfrm>
            <a:off x="517870" y="2578455"/>
            <a:ext cx="2641791" cy="3826001"/>
          </a:xfrm>
          <a:prstGeom prst="rect">
            <a:avLst/>
          </a:prstGeom>
        </p:spPr>
      </p:pic>
      <p:pic>
        <p:nvPicPr>
          <p:cNvPr id="6" name="Content Placeholder 5">
            <a:extLst>
              <a:ext uri="{FF2B5EF4-FFF2-40B4-BE49-F238E27FC236}">
                <a16:creationId xmlns:a16="http://schemas.microsoft.com/office/drawing/2014/main" id="{3878A230-05E9-4D9F-367C-FD522780607B}"/>
              </a:ext>
            </a:extLst>
          </p:cNvPr>
          <p:cNvPicPr>
            <a:picLocks noChangeAspect="1"/>
          </p:cNvPicPr>
          <p:nvPr/>
        </p:nvPicPr>
        <p:blipFill>
          <a:blip r:embed="rId3"/>
          <a:srcRect l="4740" r="4740"/>
          <a:stretch/>
        </p:blipFill>
        <p:spPr>
          <a:xfrm>
            <a:off x="3373527" y="2578608"/>
            <a:ext cx="2641791" cy="3829656"/>
          </a:xfrm>
          <a:prstGeom prst="rect">
            <a:avLst/>
          </a:prstGeom>
        </p:spPr>
      </p:pic>
      <p:sp>
        <p:nvSpPr>
          <p:cNvPr id="24" name="Content Placeholder 11">
            <a:extLst>
              <a:ext uri="{FF2B5EF4-FFF2-40B4-BE49-F238E27FC236}">
                <a16:creationId xmlns:a16="http://schemas.microsoft.com/office/drawing/2014/main" id="{98669F7C-CF76-AB21-33FA-D38799C5AABC}"/>
              </a:ext>
            </a:extLst>
          </p:cNvPr>
          <p:cNvSpPr>
            <a:spLocks noGrp="1"/>
          </p:cNvSpPr>
          <p:nvPr>
            <p:ph sz="half" idx="1"/>
          </p:nvPr>
        </p:nvSpPr>
        <p:spPr>
          <a:xfrm>
            <a:off x="6336792" y="2578608"/>
            <a:ext cx="5330952" cy="3767328"/>
          </a:xfrm>
        </p:spPr>
        <p:txBody>
          <a:bodyPr vert="horz" lIns="91440" tIns="45720" rIns="91440" bIns="45720" rtlCol="0">
            <a:normAutofit/>
          </a:bodyPr>
          <a:lstStyle/>
          <a:p>
            <a:pPr>
              <a:lnSpc>
                <a:spcPct val="130000"/>
              </a:lnSpc>
            </a:pPr>
            <a:r>
              <a:rPr lang="en-US" dirty="0"/>
              <a:t>He volunteered for service… ‘so you can too’ is the unspoken message of the </a:t>
            </a:r>
            <a:r>
              <a:rPr lang="en-US" dirty="0" err="1"/>
              <a:t>leftside</a:t>
            </a:r>
            <a:r>
              <a:rPr lang="en-US" dirty="0"/>
              <a:t> poster. The sailor is depicted as an ‘everyman’ who can achieve respect and adoration by joining up.</a:t>
            </a:r>
          </a:p>
          <a:p>
            <a:pPr>
              <a:lnSpc>
                <a:spcPct val="130000"/>
              </a:lnSpc>
            </a:pPr>
            <a:r>
              <a:rPr lang="en-US" dirty="0"/>
              <a:t>The bandwagon appeal is strong in this British WWI poster (right) pointing out that all ‘your friends’ have already signed up, so don’t let them down. Their smiles and jaunty waves strengthens the emotional appeal.</a:t>
            </a:r>
          </a:p>
        </p:txBody>
      </p:sp>
    </p:spTree>
    <p:extLst>
      <p:ext uri="{BB962C8B-B14F-4D97-AF65-F5344CB8AC3E}">
        <p14:creationId xmlns:p14="http://schemas.microsoft.com/office/powerpoint/2010/main" val="1480571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1" name="Rectangle 30">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A2E956-D5F9-B062-03B4-28ADA38CB8B7}"/>
              </a:ext>
            </a:extLst>
          </p:cNvPr>
          <p:cNvSpPr>
            <a:spLocks noGrp="1"/>
          </p:cNvSpPr>
          <p:nvPr>
            <p:ph type="title"/>
          </p:nvPr>
        </p:nvSpPr>
        <p:spPr>
          <a:xfrm>
            <a:off x="521208" y="978408"/>
            <a:ext cx="11155680" cy="1463040"/>
          </a:xfrm>
        </p:spPr>
        <p:txBody>
          <a:bodyPr vert="horz" lIns="91440" tIns="45720" rIns="91440" bIns="45720" rtlCol="0" anchor="t">
            <a:normAutofit/>
          </a:bodyPr>
          <a:lstStyle/>
          <a:p>
            <a:pPr>
              <a:lnSpc>
                <a:spcPct val="90000"/>
              </a:lnSpc>
            </a:pPr>
            <a:r>
              <a:rPr lang="en-US" sz="3100" b="1" kern="1200">
                <a:solidFill>
                  <a:schemeClr val="tx1"/>
                </a:solidFill>
                <a:latin typeface="+mj-lt"/>
                <a:ea typeface="+mj-ea"/>
                <a:cs typeface="+mj-cs"/>
              </a:rPr>
              <a:t>Plain Folks:  an important person is brought down to the level of the general public as an ‘average joe’ type, creating the feeling of ‘we’re all in it together’</a:t>
            </a:r>
          </a:p>
        </p:txBody>
      </p:sp>
      <p:sp>
        <p:nvSpPr>
          <p:cNvPr id="33" name="Freeform: Shape 32">
            <a:extLst>
              <a:ext uri="{FF2B5EF4-FFF2-40B4-BE49-F238E27FC236}">
                <a16:creationId xmlns:a16="http://schemas.microsoft.com/office/drawing/2014/main" id="{F6C8F56F-DFA1-4C0D-A403-803478FC2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descr="A person wearing a hat and overalls&#10;&#10;AI-generated content may be incorrect.">
            <a:extLst>
              <a:ext uri="{FF2B5EF4-FFF2-40B4-BE49-F238E27FC236}">
                <a16:creationId xmlns:a16="http://schemas.microsoft.com/office/drawing/2014/main" id="{32BF43B9-4111-9D6D-1A34-80D36E97E4B0}"/>
              </a:ext>
            </a:extLst>
          </p:cNvPr>
          <p:cNvPicPr>
            <a:picLocks noChangeAspect="1"/>
          </p:cNvPicPr>
          <p:nvPr/>
        </p:nvPicPr>
        <p:blipFill>
          <a:blip r:embed="rId2"/>
          <a:stretch>
            <a:fillRect/>
          </a:stretch>
        </p:blipFill>
        <p:spPr>
          <a:xfrm>
            <a:off x="643012" y="2578608"/>
            <a:ext cx="2602197" cy="3771301"/>
          </a:xfrm>
          <a:prstGeom prst="rect">
            <a:avLst/>
          </a:prstGeom>
        </p:spPr>
      </p:pic>
      <p:pic>
        <p:nvPicPr>
          <p:cNvPr id="8" name="Content Placeholder 7" descr="A person holding a sword&#10;&#10;AI-generated content may be incorrect.">
            <a:extLst>
              <a:ext uri="{FF2B5EF4-FFF2-40B4-BE49-F238E27FC236}">
                <a16:creationId xmlns:a16="http://schemas.microsoft.com/office/drawing/2014/main" id="{A4E643A5-DB19-BC0E-5BF5-EA3749CC1352}"/>
              </a:ext>
            </a:extLst>
          </p:cNvPr>
          <p:cNvPicPr>
            <a:picLocks noGrp="1" noChangeAspect="1"/>
          </p:cNvPicPr>
          <p:nvPr>
            <p:ph sz="half" idx="2"/>
          </p:nvPr>
        </p:nvPicPr>
        <p:blipFill>
          <a:blip r:embed="rId3"/>
          <a:stretch>
            <a:fillRect/>
          </a:stretch>
        </p:blipFill>
        <p:spPr>
          <a:xfrm>
            <a:off x="3650112" y="2578608"/>
            <a:ext cx="2648385" cy="3771301"/>
          </a:xfrm>
          <a:prstGeom prst="rect">
            <a:avLst/>
          </a:prstGeom>
        </p:spPr>
      </p:pic>
      <p:sp>
        <p:nvSpPr>
          <p:cNvPr id="24" name="Content Placeholder 11">
            <a:extLst>
              <a:ext uri="{FF2B5EF4-FFF2-40B4-BE49-F238E27FC236}">
                <a16:creationId xmlns:a16="http://schemas.microsoft.com/office/drawing/2014/main" id="{76FEFD70-0DCC-AFD6-A087-3162FAF7E2C3}"/>
              </a:ext>
            </a:extLst>
          </p:cNvPr>
          <p:cNvSpPr>
            <a:spLocks noGrp="1"/>
          </p:cNvSpPr>
          <p:nvPr>
            <p:ph sz="half" idx="1"/>
          </p:nvPr>
        </p:nvSpPr>
        <p:spPr>
          <a:xfrm>
            <a:off x="6702552" y="2578608"/>
            <a:ext cx="4965192" cy="3767328"/>
          </a:xfrm>
        </p:spPr>
        <p:txBody>
          <a:bodyPr vert="horz" lIns="91440" tIns="45720" rIns="91440" bIns="45720" rtlCol="0">
            <a:normAutofit/>
          </a:bodyPr>
          <a:lstStyle/>
          <a:p>
            <a:r>
              <a:rPr lang="en-US" dirty="0"/>
              <a:t>The word ‘we’ is key to the plain folks appeal in the WWI poster on the lefthand side, forging a connection between subject and viewer.</a:t>
            </a:r>
          </a:p>
          <a:p>
            <a:r>
              <a:rPr lang="en-US" dirty="0"/>
              <a:t>On the right, this poster depicts world heavyweight boxing champion Joe Louis after he signed up to fight in WWII. Famous as he was, he’s depicted wearing the clothes and equipment of an ordinary soldier… and he’s the lowest rank (private) like them too.</a:t>
            </a:r>
          </a:p>
        </p:txBody>
      </p:sp>
    </p:spTree>
    <p:extLst>
      <p:ext uri="{BB962C8B-B14F-4D97-AF65-F5344CB8AC3E}">
        <p14:creationId xmlns:p14="http://schemas.microsoft.com/office/powerpoint/2010/main" val="1069259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BA5C54-0773-E028-90AB-919520F0E0D6}"/>
              </a:ext>
            </a:extLst>
          </p:cNvPr>
          <p:cNvSpPr>
            <a:spLocks noGrp="1"/>
          </p:cNvSpPr>
          <p:nvPr>
            <p:ph type="title"/>
          </p:nvPr>
        </p:nvSpPr>
        <p:spPr>
          <a:xfrm>
            <a:off x="521208" y="978408"/>
            <a:ext cx="11155680" cy="1463040"/>
          </a:xfrm>
        </p:spPr>
        <p:txBody>
          <a:bodyPr vert="horz" lIns="91440" tIns="45720" rIns="91440" bIns="45720" rtlCol="0" anchor="t">
            <a:normAutofit/>
          </a:bodyPr>
          <a:lstStyle/>
          <a:p>
            <a:r>
              <a:rPr lang="en-US" b="1" kern="1200" dirty="0">
                <a:solidFill>
                  <a:schemeClr val="tx1"/>
                </a:solidFill>
                <a:latin typeface="+mj-lt"/>
                <a:ea typeface="+mj-ea"/>
                <a:cs typeface="+mj-cs"/>
              </a:rPr>
              <a:t>Card Stacking: </a:t>
            </a:r>
            <a:r>
              <a:rPr lang="en-US" sz="2800" b="0" kern="1200" dirty="0">
                <a:solidFill>
                  <a:schemeClr val="tx1"/>
                </a:solidFill>
                <a:latin typeface="+mj-lt"/>
                <a:ea typeface="+mj-ea"/>
                <a:cs typeface="+mj-cs"/>
              </a:rPr>
              <a:t>selecting only the (usually positive) information that fits a certain narrative while omitting all contrary facts</a:t>
            </a:r>
            <a:endParaRPr lang="en-US" b="0" kern="1200" dirty="0">
              <a:solidFill>
                <a:schemeClr val="tx1"/>
              </a:solidFill>
              <a:latin typeface="+mj-lt"/>
              <a:ea typeface="+mj-ea"/>
              <a:cs typeface="+mj-cs"/>
            </a:endParaRPr>
          </a:p>
        </p:txBody>
      </p:sp>
      <p:sp>
        <p:nvSpPr>
          <p:cNvPr id="17" name="Freeform: Shape 16">
            <a:extLst>
              <a:ext uri="{FF2B5EF4-FFF2-40B4-BE49-F238E27FC236}">
                <a16:creationId xmlns:a16="http://schemas.microsoft.com/office/drawing/2014/main" id="{F6C8F56F-DFA1-4C0D-A403-803478FC2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5" descr="A poster of a person in a plane&#10;&#10;AI-generated content may be incorrect.">
            <a:extLst>
              <a:ext uri="{FF2B5EF4-FFF2-40B4-BE49-F238E27FC236}">
                <a16:creationId xmlns:a16="http://schemas.microsoft.com/office/drawing/2014/main" id="{8522B762-9683-3CE2-B6A3-9EABD0D68F18}"/>
              </a:ext>
            </a:extLst>
          </p:cNvPr>
          <p:cNvPicPr>
            <a:picLocks noGrp="1" noChangeAspect="1"/>
          </p:cNvPicPr>
          <p:nvPr>
            <p:ph sz="half" idx="1"/>
          </p:nvPr>
        </p:nvPicPr>
        <p:blipFill>
          <a:blip r:embed="rId2"/>
          <a:stretch>
            <a:fillRect/>
          </a:stretch>
        </p:blipFill>
        <p:spPr>
          <a:xfrm>
            <a:off x="680725" y="2578608"/>
            <a:ext cx="2526771" cy="3771301"/>
          </a:xfrm>
          <a:prstGeom prst="rect">
            <a:avLst/>
          </a:prstGeom>
        </p:spPr>
      </p:pic>
      <p:pic>
        <p:nvPicPr>
          <p:cNvPr id="8" name="Picture 7" descr="A cartoon of a person dancing in front of a crowd of people&#10;&#10;AI-generated content may be incorrect.">
            <a:extLst>
              <a:ext uri="{FF2B5EF4-FFF2-40B4-BE49-F238E27FC236}">
                <a16:creationId xmlns:a16="http://schemas.microsoft.com/office/drawing/2014/main" id="{00BB5BA2-5F53-11CC-B7EA-B71A745042A1}"/>
              </a:ext>
            </a:extLst>
          </p:cNvPr>
          <p:cNvPicPr>
            <a:picLocks noChangeAspect="1"/>
          </p:cNvPicPr>
          <p:nvPr/>
        </p:nvPicPr>
        <p:blipFill>
          <a:blip r:embed="rId3"/>
          <a:stretch>
            <a:fillRect/>
          </a:stretch>
        </p:blipFill>
        <p:spPr>
          <a:xfrm>
            <a:off x="3640207" y="2578608"/>
            <a:ext cx="2668195" cy="3771301"/>
          </a:xfrm>
          <a:prstGeom prst="rect">
            <a:avLst/>
          </a:prstGeom>
        </p:spPr>
      </p:pic>
      <p:sp>
        <p:nvSpPr>
          <p:cNvPr id="4" name="Content Placeholder 3">
            <a:extLst>
              <a:ext uri="{FF2B5EF4-FFF2-40B4-BE49-F238E27FC236}">
                <a16:creationId xmlns:a16="http://schemas.microsoft.com/office/drawing/2014/main" id="{FFBD75F8-9208-F346-FB6F-6DF6655023D0}"/>
              </a:ext>
            </a:extLst>
          </p:cNvPr>
          <p:cNvSpPr>
            <a:spLocks noGrp="1"/>
          </p:cNvSpPr>
          <p:nvPr>
            <p:ph sz="half" idx="2"/>
          </p:nvPr>
        </p:nvSpPr>
        <p:spPr>
          <a:xfrm>
            <a:off x="6702552" y="2578608"/>
            <a:ext cx="4965192" cy="3923792"/>
          </a:xfrm>
        </p:spPr>
        <p:txBody>
          <a:bodyPr vert="horz" lIns="91440" tIns="45720" rIns="91440" bIns="45720" rtlCol="0">
            <a:normAutofit/>
          </a:bodyPr>
          <a:lstStyle/>
          <a:p>
            <a:pPr>
              <a:lnSpc>
                <a:spcPct val="130000"/>
              </a:lnSpc>
            </a:pPr>
            <a:r>
              <a:rPr lang="en-US" dirty="0"/>
              <a:t>In the US WWII poster on the left, all the glory and excitement of being a fighter pilot is depicted – but not the drawbacks (such as drastically short life expectancy).</a:t>
            </a:r>
          </a:p>
          <a:p>
            <a:pPr>
              <a:lnSpc>
                <a:spcPct val="130000"/>
              </a:lnSpc>
            </a:pPr>
            <a:r>
              <a:rPr lang="en-US" dirty="0"/>
              <a:t>Believe it or not, the poster on the right is from Germany and was created for New Year 1945 to imply the war was going much better than it actually was, attempting to raise the morale of people at home while demoralizing enemy forces.</a:t>
            </a:r>
          </a:p>
        </p:txBody>
      </p:sp>
    </p:spTree>
    <p:extLst>
      <p:ext uri="{BB962C8B-B14F-4D97-AF65-F5344CB8AC3E}">
        <p14:creationId xmlns:p14="http://schemas.microsoft.com/office/powerpoint/2010/main" val="4080088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7" name="Rectangle 16">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0AAF33-274B-E7A4-6E5B-B8596B1ECFD5}"/>
              </a:ext>
            </a:extLst>
          </p:cNvPr>
          <p:cNvSpPr>
            <a:spLocks noGrp="1"/>
          </p:cNvSpPr>
          <p:nvPr>
            <p:ph type="title"/>
          </p:nvPr>
        </p:nvSpPr>
        <p:spPr>
          <a:xfrm>
            <a:off x="521208" y="978408"/>
            <a:ext cx="11155680" cy="1463040"/>
          </a:xfrm>
        </p:spPr>
        <p:txBody>
          <a:bodyPr vert="horz" lIns="91440" tIns="45720" rIns="91440" bIns="45720" rtlCol="0" anchor="t">
            <a:normAutofit/>
          </a:bodyPr>
          <a:lstStyle/>
          <a:p>
            <a:r>
              <a:rPr lang="en-US" b="1" kern="1200" dirty="0">
                <a:solidFill>
                  <a:schemeClr val="tx1"/>
                </a:solidFill>
                <a:latin typeface="+mj-lt"/>
                <a:ea typeface="+mj-ea"/>
                <a:cs typeface="+mj-cs"/>
              </a:rPr>
              <a:t>Fear: </a:t>
            </a:r>
            <a:r>
              <a:rPr lang="en-GB" sz="3200" b="0" kern="1200" dirty="0">
                <a:solidFill>
                  <a:schemeClr val="tx1"/>
                </a:solidFill>
                <a:latin typeface="+mj-lt"/>
                <a:ea typeface="+mj-ea"/>
                <a:cs typeface="+mj-cs"/>
              </a:rPr>
              <a:t>the </a:t>
            </a:r>
            <a:r>
              <a:rPr lang="en-GB" sz="3200" b="0" dirty="0"/>
              <a:t>presentation of a disastrous outcome that can only be prevented through a certain course of action</a:t>
            </a:r>
            <a:endParaRPr lang="en-US" b="1" kern="1200" dirty="0">
              <a:solidFill>
                <a:schemeClr val="tx1"/>
              </a:solidFill>
              <a:latin typeface="+mj-lt"/>
              <a:ea typeface="+mj-ea"/>
              <a:cs typeface="+mj-cs"/>
            </a:endParaRPr>
          </a:p>
        </p:txBody>
      </p:sp>
      <p:sp>
        <p:nvSpPr>
          <p:cNvPr id="19" name="Freeform: Shape 18">
            <a:extLst>
              <a:ext uri="{FF2B5EF4-FFF2-40B4-BE49-F238E27FC236}">
                <a16:creationId xmlns:a16="http://schemas.microsoft.com/office/drawing/2014/main" id="{F6C8F56F-DFA1-4C0D-A403-803478FC2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Content Placeholder 7" descr="A person hugging a person&#10;&#10;AI-generated content may be incorrect.">
            <a:extLst>
              <a:ext uri="{FF2B5EF4-FFF2-40B4-BE49-F238E27FC236}">
                <a16:creationId xmlns:a16="http://schemas.microsoft.com/office/drawing/2014/main" id="{7854C470-A8D9-DEE6-3587-9B3B04937188}"/>
              </a:ext>
            </a:extLst>
          </p:cNvPr>
          <p:cNvPicPr>
            <a:picLocks noGrp="1" noChangeAspect="1"/>
          </p:cNvPicPr>
          <p:nvPr>
            <p:ph sz="half" idx="2"/>
          </p:nvPr>
        </p:nvPicPr>
        <p:blipFill>
          <a:blip r:embed="rId2"/>
          <a:stretch>
            <a:fillRect/>
          </a:stretch>
        </p:blipFill>
        <p:spPr>
          <a:xfrm>
            <a:off x="676011" y="2578608"/>
            <a:ext cx="2536199" cy="3771301"/>
          </a:xfrm>
          <a:prstGeom prst="rect">
            <a:avLst/>
          </a:prstGeom>
        </p:spPr>
      </p:pic>
      <p:pic>
        <p:nvPicPr>
          <p:cNvPr id="6" name="Content Placeholder 5" descr="A poster with a car falling off a building&#10;&#10;AI-generated content may be incorrect.">
            <a:extLst>
              <a:ext uri="{FF2B5EF4-FFF2-40B4-BE49-F238E27FC236}">
                <a16:creationId xmlns:a16="http://schemas.microsoft.com/office/drawing/2014/main" id="{2E2CA5BB-2D1B-1860-C6A7-CDB1D6433AC5}"/>
              </a:ext>
            </a:extLst>
          </p:cNvPr>
          <p:cNvPicPr>
            <a:picLocks noChangeAspect="1"/>
          </p:cNvPicPr>
          <p:nvPr/>
        </p:nvPicPr>
        <p:blipFill>
          <a:blip r:embed="rId3"/>
          <a:stretch>
            <a:fillRect/>
          </a:stretch>
        </p:blipFill>
        <p:spPr>
          <a:xfrm>
            <a:off x="3659063" y="2578608"/>
            <a:ext cx="2630482" cy="3771301"/>
          </a:xfrm>
          <a:prstGeom prst="rect">
            <a:avLst/>
          </a:prstGeom>
        </p:spPr>
      </p:pic>
      <p:sp>
        <p:nvSpPr>
          <p:cNvPr id="12" name="Content Placeholder 11">
            <a:extLst>
              <a:ext uri="{FF2B5EF4-FFF2-40B4-BE49-F238E27FC236}">
                <a16:creationId xmlns:a16="http://schemas.microsoft.com/office/drawing/2014/main" id="{13E7460F-3FA0-58C4-30AE-8F842CD86673}"/>
              </a:ext>
            </a:extLst>
          </p:cNvPr>
          <p:cNvSpPr>
            <a:spLocks noGrp="1"/>
          </p:cNvSpPr>
          <p:nvPr>
            <p:ph sz="half" idx="1"/>
          </p:nvPr>
        </p:nvSpPr>
        <p:spPr>
          <a:xfrm>
            <a:off x="6702552" y="2578608"/>
            <a:ext cx="4965192" cy="3767328"/>
          </a:xfrm>
        </p:spPr>
        <p:txBody>
          <a:bodyPr vert="horz" lIns="91440" tIns="45720" rIns="91440" bIns="45720" rtlCol="0">
            <a:normAutofit/>
          </a:bodyPr>
          <a:lstStyle/>
          <a:p>
            <a:pPr>
              <a:lnSpc>
                <a:spcPct val="130000"/>
              </a:lnSpc>
            </a:pPr>
            <a:r>
              <a:rPr lang="en-US" dirty="0"/>
              <a:t>The left side poster is an iconic example of effective WWII propaganda, warning servicemen not to divulge details of their assignments to family and friends.</a:t>
            </a:r>
          </a:p>
          <a:p>
            <a:pPr>
              <a:lnSpc>
                <a:spcPct val="130000"/>
              </a:lnSpc>
            </a:pPr>
            <a:r>
              <a:rPr lang="en-US" dirty="0"/>
              <a:t>The apocalyptic imagery of the poster on the right served to keep the American public in </a:t>
            </a:r>
            <a:r>
              <a:rPr lang="en-US" dirty="0" err="1"/>
              <a:t>favour</a:t>
            </a:r>
            <a:r>
              <a:rPr lang="en-US" dirty="0"/>
              <a:t> of the war through 1944, after public support wavered because the war showed no signs of ending any time soon.</a:t>
            </a:r>
          </a:p>
        </p:txBody>
      </p:sp>
    </p:spTree>
    <p:extLst>
      <p:ext uri="{BB962C8B-B14F-4D97-AF65-F5344CB8AC3E}">
        <p14:creationId xmlns:p14="http://schemas.microsoft.com/office/powerpoint/2010/main" val="3881313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DA3355-6040-4D12-13DD-46780098810D}"/>
              </a:ext>
            </a:extLst>
          </p:cNvPr>
          <p:cNvSpPr>
            <a:spLocks noGrp="1"/>
          </p:cNvSpPr>
          <p:nvPr>
            <p:ph type="title"/>
          </p:nvPr>
        </p:nvSpPr>
        <p:spPr>
          <a:xfrm>
            <a:off x="6153912" y="978408"/>
            <a:ext cx="5513832" cy="799592"/>
          </a:xfrm>
        </p:spPr>
        <p:txBody>
          <a:bodyPr vert="horz" lIns="91440" tIns="45720" rIns="91440" bIns="45720" rtlCol="0" anchor="t">
            <a:normAutofit/>
          </a:bodyPr>
          <a:lstStyle/>
          <a:p>
            <a:pPr>
              <a:lnSpc>
                <a:spcPct val="90000"/>
              </a:lnSpc>
            </a:pPr>
            <a:r>
              <a:rPr lang="en-US" sz="2400" b="1" kern="1200" dirty="0">
                <a:solidFill>
                  <a:schemeClr val="tx1"/>
                </a:solidFill>
                <a:latin typeface="+mj-lt"/>
                <a:ea typeface="+mj-ea"/>
                <a:cs typeface="+mj-cs"/>
              </a:rPr>
              <a:t>Over to You</a:t>
            </a:r>
            <a:r>
              <a:rPr lang="en-US" sz="2400" kern="1200" dirty="0">
                <a:solidFill>
                  <a:schemeClr val="tx1"/>
                </a:solidFill>
                <a:latin typeface="+mj-lt"/>
                <a:ea typeface="+mj-ea"/>
                <a:cs typeface="+mj-cs"/>
              </a:rPr>
              <a:t>:</a:t>
            </a:r>
            <a:r>
              <a:rPr lang="en-US" sz="2400" b="0" kern="1200" dirty="0">
                <a:solidFill>
                  <a:schemeClr val="tx1"/>
                </a:solidFill>
                <a:latin typeface="+mj-lt"/>
                <a:ea typeface="+mj-ea"/>
                <a:cs typeface="+mj-cs"/>
              </a:rPr>
              <a:t> choose a follow up activity</a:t>
            </a:r>
          </a:p>
        </p:txBody>
      </p:sp>
      <p:pic>
        <p:nvPicPr>
          <p:cNvPr id="6" name="Content Placeholder 5" descr="A poster with a person riding a horse&#10;&#10;AI-generated content may be incorrect.">
            <a:extLst>
              <a:ext uri="{FF2B5EF4-FFF2-40B4-BE49-F238E27FC236}">
                <a16:creationId xmlns:a16="http://schemas.microsoft.com/office/drawing/2014/main" id="{3745C24D-3F32-FB60-6BDF-B31C1E6C3C15}"/>
              </a:ext>
            </a:extLst>
          </p:cNvPr>
          <p:cNvPicPr>
            <a:picLocks noGrp="1" noChangeAspect="1"/>
          </p:cNvPicPr>
          <p:nvPr>
            <p:ph sz="half" idx="1"/>
          </p:nvPr>
        </p:nvPicPr>
        <p:blipFill>
          <a:blip r:embed="rId2"/>
          <a:stretch>
            <a:fillRect/>
          </a:stretch>
        </p:blipFill>
        <p:spPr>
          <a:xfrm>
            <a:off x="918020" y="508090"/>
            <a:ext cx="4159517" cy="5837919"/>
          </a:xfrm>
          <a:prstGeom prst="rect">
            <a:avLst/>
          </a:prstGeom>
        </p:spPr>
      </p:pic>
      <p:sp>
        <p:nvSpPr>
          <p:cNvPr id="15" name="Freeform: Shape 14">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8484" y="508090"/>
            <a:ext cx="5513832"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1963C334-C161-4099-CF31-D524B080E8BE}"/>
              </a:ext>
            </a:extLst>
          </p:cNvPr>
          <p:cNvSpPr>
            <a:spLocks noGrp="1"/>
          </p:cNvSpPr>
          <p:nvPr>
            <p:ph sz="half" idx="2"/>
          </p:nvPr>
        </p:nvSpPr>
        <p:spPr>
          <a:xfrm>
            <a:off x="6153912" y="1777999"/>
            <a:ext cx="5513832" cy="4690533"/>
          </a:xfrm>
        </p:spPr>
        <p:txBody>
          <a:bodyPr vert="horz" lIns="91440" tIns="45720" rIns="91440" bIns="45720" rtlCol="0">
            <a:normAutofit fontScale="92500" lnSpcReduction="10000"/>
          </a:bodyPr>
          <a:lstStyle/>
          <a:p>
            <a:pPr marL="342900" indent="-342900">
              <a:lnSpc>
                <a:spcPct val="150000"/>
              </a:lnSpc>
              <a:buFont typeface="+mj-lt"/>
              <a:buAutoNum type="arabicPeriod"/>
            </a:pPr>
            <a:r>
              <a:rPr lang="en-US" dirty="0"/>
              <a:t>Design a propaganda poster for your school, aimed at recruiting new students, or promoting a school value. Which technique will you use? (For fun, randomly assign the different methods.)</a:t>
            </a:r>
          </a:p>
          <a:p>
            <a:pPr marL="342900" indent="-342900">
              <a:lnSpc>
                <a:spcPct val="150000"/>
              </a:lnSpc>
              <a:buFont typeface="+mj-lt"/>
              <a:buAutoNum type="arabicPeriod"/>
            </a:pPr>
            <a:r>
              <a:rPr lang="en-US" dirty="0"/>
              <a:t>Research the crossover between propaganda and advertising. Are there any brands or products that use these techniques in their campaigns? </a:t>
            </a:r>
          </a:p>
          <a:p>
            <a:pPr marL="342900" indent="-342900">
              <a:lnSpc>
                <a:spcPct val="150000"/>
              </a:lnSpc>
              <a:buFont typeface="+mj-lt"/>
              <a:buAutoNum type="arabicPeriod"/>
            </a:pPr>
            <a:r>
              <a:rPr lang="en-US" dirty="0"/>
              <a:t>Collate your own collection. Almost all the examples here were from Britain or America. Does your country have a history of propaganda? Compile a small gallery, labelling the methods you see being </a:t>
            </a:r>
            <a:r>
              <a:rPr lang="en-US"/>
              <a:t>used  from a </a:t>
            </a:r>
            <a:r>
              <a:rPr lang="en-US" dirty="0"/>
              <a:t>fresh context.</a:t>
            </a:r>
          </a:p>
        </p:txBody>
      </p:sp>
    </p:spTree>
    <p:extLst>
      <p:ext uri="{BB962C8B-B14F-4D97-AF65-F5344CB8AC3E}">
        <p14:creationId xmlns:p14="http://schemas.microsoft.com/office/powerpoint/2010/main" val="1036785411"/>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108</TotalTime>
  <Words>873</Words>
  <Application>Microsoft Macintosh PowerPoint</Application>
  <PresentationFormat>Widescreen</PresentationFormat>
  <Paragraphs>28</Paragraphs>
  <Slides>10</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Bierstadt</vt:lpstr>
      <vt:lpstr>GestaltVTI</vt:lpstr>
      <vt:lpstr>Propaganda: the tricks of the trade</vt:lpstr>
      <vt:lpstr>Historical Context</vt:lpstr>
      <vt:lpstr>Name-calling: using a derogatory term with the aims of insulting and creating a negative image of the person, idea, or object. </vt:lpstr>
      <vt:lpstr>Glittering Generalities: vague and empty words are used to evoke positive emotions but don’t provide specific details </vt:lpstr>
      <vt:lpstr>Testimonial: an authoritative or famous figure ‘transfers’ their quality to the current situation, evoking reassurance and trust</vt:lpstr>
      <vt:lpstr>Bandwagon: attempts to persuade people by implying that others have already joined a cause and are happier for doing so.</vt:lpstr>
      <vt:lpstr>Plain Folks:  an important person is brought down to the level of the general public as an ‘average joe’ type, creating the feeling of ‘we’re all in it together’</vt:lpstr>
      <vt:lpstr>Card Stacking: selecting only the (usually positive) information that fits a certain narrative while omitting all contrary facts</vt:lpstr>
      <vt:lpstr>Fear: the presentation of a disastrous outcome that can only be prevented through a certain course of action</vt:lpstr>
      <vt:lpstr>Over to You: choose a follow up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cp:revision>
  <dcterms:created xsi:type="dcterms:W3CDTF">2025-11-22T07:55:11Z</dcterms:created>
  <dcterms:modified xsi:type="dcterms:W3CDTF">2025-11-22T09:43:11Z</dcterms:modified>
</cp:coreProperties>
</file>