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81"/>
    <p:restoredTop sz="94699"/>
  </p:normalViewPr>
  <p:slideViewPr>
    <p:cSldViewPr snapToGrid="0">
      <p:cViewPr>
        <p:scale>
          <a:sx n="84" d="100"/>
          <a:sy n="84" d="100"/>
        </p:scale>
        <p:origin x="1648"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ECBD7-396A-B244-9672-7D5E3346100A}" type="datetimeFigureOut">
              <a:rPr lang="en-US" smtClean="0"/>
              <a:t>11/22/25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BA2F36-430C-6147-B65D-C40415E85CB4}" type="slidenum">
              <a:rPr lang="en-US" smtClean="0"/>
              <a:t>‹#›</a:t>
            </a:fld>
            <a:endParaRPr lang="en-US"/>
          </a:p>
        </p:txBody>
      </p:sp>
    </p:spTree>
    <p:extLst>
      <p:ext uri="{BB962C8B-B14F-4D97-AF65-F5344CB8AC3E}">
        <p14:creationId xmlns:p14="http://schemas.microsoft.com/office/powerpoint/2010/main" val="3896592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BA2F36-430C-6147-B65D-C40415E85CB4}" type="slidenum">
              <a:rPr lang="en-US" smtClean="0"/>
              <a:t>10</a:t>
            </a:fld>
            <a:endParaRPr lang="en-US"/>
          </a:p>
        </p:txBody>
      </p:sp>
    </p:spTree>
    <p:extLst>
      <p:ext uri="{BB962C8B-B14F-4D97-AF65-F5344CB8AC3E}">
        <p14:creationId xmlns:p14="http://schemas.microsoft.com/office/powerpoint/2010/main" val="2991057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0666DC1-CD27-4874-9484-9D06C59FE4D0}"/>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7579F-F417-47C2-AC03-911CCED021DB}"/>
              </a:ext>
            </a:extLst>
          </p:cNvPr>
          <p:cNvSpPr>
            <a:spLocks noGrp="1"/>
          </p:cNvSpPr>
          <p:nvPr>
            <p:ph type="ctrTitle"/>
          </p:nvPr>
        </p:nvSpPr>
        <p:spPr>
          <a:xfrm>
            <a:off x="484552" y="447675"/>
            <a:ext cx="8397511" cy="2714625"/>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643E600-28DA-4780-9E00-2E12F74FF621}"/>
              </a:ext>
            </a:extLst>
          </p:cNvPr>
          <p:cNvSpPr>
            <a:spLocks noGrp="1"/>
          </p:cNvSpPr>
          <p:nvPr>
            <p:ph type="subTitle" idx="1"/>
          </p:nvPr>
        </p:nvSpPr>
        <p:spPr>
          <a:xfrm>
            <a:off x="484552" y="3602037"/>
            <a:ext cx="8397511" cy="2460625"/>
          </a:xfrm>
        </p:spPr>
        <p:txBody>
          <a:bodyPr>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0E6F1DC-ADFB-42C9-AB34-FCB38C8123FC}"/>
              </a:ext>
            </a:extLst>
          </p:cNvPr>
          <p:cNvSpPr>
            <a:spLocks noGrp="1"/>
          </p:cNvSpPr>
          <p:nvPr>
            <p:ph type="dt" sz="half" idx="10"/>
          </p:nvPr>
        </p:nvSpPr>
        <p:spPr/>
        <p:txBody>
          <a:bodyPr/>
          <a:lstStyle/>
          <a:p>
            <a:fld id="{92538219-6E45-4D12-B767-46F92D5844D4}" type="datetime1">
              <a:rPr lang="en-US" smtClean="0"/>
              <a:t>11/22/25</a:t>
            </a:fld>
            <a:endParaRPr lang="en-US"/>
          </a:p>
        </p:txBody>
      </p:sp>
      <p:sp>
        <p:nvSpPr>
          <p:cNvPr id="5" name="Footer Placeholder 4">
            <a:extLst>
              <a:ext uri="{FF2B5EF4-FFF2-40B4-BE49-F238E27FC236}">
                <a16:creationId xmlns:a16="http://schemas.microsoft.com/office/drawing/2014/main" id="{EE799E6D-BBA8-4A15-94DA-DBE8A4FDE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03C82-8719-4FAC-94BF-2A91335FB58A}"/>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611298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CF16-986E-4D90-AA40-CDB46E2332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A6F14DA-A783-43BC-8F15-95408B89DE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58C48B6-C394-452A-94D9-D4802755D841}"/>
              </a:ext>
            </a:extLst>
          </p:cNvPr>
          <p:cNvSpPr>
            <a:spLocks noGrp="1"/>
          </p:cNvSpPr>
          <p:nvPr>
            <p:ph type="dt" sz="half" idx="10"/>
          </p:nvPr>
        </p:nvSpPr>
        <p:spPr/>
        <p:txBody>
          <a:bodyPr/>
          <a:lstStyle/>
          <a:p>
            <a:fld id="{8BB296A2-D8F0-4E17-BFD0-A6C902250D59}" type="datetime1">
              <a:rPr lang="en-US" smtClean="0"/>
              <a:t>11/22/25</a:t>
            </a:fld>
            <a:endParaRPr lang="en-US"/>
          </a:p>
        </p:txBody>
      </p:sp>
      <p:sp>
        <p:nvSpPr>
          <p:cNvPr id="5" name="Footer Placeholder 4">
            <a:extLst>
              <a:ext uri="{FF2B5EF4-FFF2-40B4-BE49-F238E27FC236}">
                <a16:creationId xmlns:a16="http://schemas.microsoft.com/office/drawing/2014/main" id="{43858A8A-3DD0-41C8-9F48-F4309FA19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06C92-7C02-4D34-B3E5-D549A7A36BD3}"/>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73394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66F9FA-E6B8-4CFC-B3F1-0C075546EE33}"/>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16F270-B2AA-4935-885F-5924B1F63A3E}"/>
              </a:ext>
            </a:extLst>
          </p:cNvPr>
          <p:cNvSpPr>
            <a:spLocks noGrp="1"/>
          </p:cNvSpPr>
          <p:nvPr>
            <p:ph type="title"/>
          </p:nvPr>
        </p:nvSpPr>
        <p:spPr>
          <a:xfrm>
            <a:off x="484552" y="457200"/>
            <a:ext cx="10862898" cy="272415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22658E-3D87-4D5A-A602-847153CC4845}"/>
              </a:ext>
            </a:extLst>
          </p:cNvPr>
          <p:cNvSpPr>
            <a:spLocks noGrp="1"/>
          </p:cNvSpPr>
          <p:nvPr>
            <p:ph type="body" idx="1"/>
          </p:nvPr>
        </p:nvSpPr>
        <p:spPr>
          <a:xfrm>
            <a:off x="484552" y="3695701"/>
            <a:ext cx="10862898" cy="2393950"/>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AB1D84-A229-45B1-BD42-0DC0CE9F8DE9}"/>
              </a:ext>
            </a:extLst>
          </p:cNvPr>
          <p:cNvSpPr>
            <a:spLocks noGrp="1"/>
          </p:cNvSpPr>
          <p:nvPr>
            <p:ph type="dt" sz="half" idx="10"/>
          </p:nvPr>
        </p:nvSpPr>
        <p:spPr/>
        <p:txBody>
          <a:bodyPr/>
          <a:lstStyle/>
          <a:p>
            <a:fld id="{D9108C9C-1ACB-4C84-A002-C7E0E45B937A}" type="datetime1">
              <a:rPr lang="en-US" smtClean="0"/>
              <a:t>11/22/25</a:t>
            </a:fld>
            <a:endParaRPr lang="en-US"/>
          </a:p>
        </p:txBody>
      </p:sp>
      <p:sp>
        <p:nvSpPr>
          <p:cNvPr id="5" name="Footer Placeholder 4">
            <a:extLst>
              <a:ext uri="{FF2B5EF4-FFF2-40B4-BE49-F238E27FC236}">
                <a16:creationId xmlns:a16="http://schemas.microsoft.com/office/drawing/2014/main" id="{2664EEF4-D461-49D7-8F24-8BFE2444B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4055A-7488-4646-9E88-692036EA22DE}"/>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19172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1F74-ED26-4F8B-BF51-3533D8404E5A}"/>
              </a:ext>
            </a:extLst>
          </p:cNvPr>
          <p:cNvSpPr>
            <a:spLocks noGrp="1"/>
          </p:cNvSpPr>
          <p:nvPr>
            <p:ph type="title"/>
          </p:nvPr>
        </p:nvSpPr>
        <p:spPr>
          <a:xfrm>
            <a:off x="484552" y="365760"/>
            <a:ext cx="11264536" cy="168751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1D2D7-7F18-43E0-9B2E-3FCD83CC83BC}"/>
              </a:ext>
            </a:extLst>
          </p:cNvPr>
          <p:cNvSpPr>
            <a:spLocks noGrp="1"/>
          </p:cNvSpPr>
          <p:nvPr>
            <p:ph sz="half" idx="1"/>
          </p:nvPr>
        </p:nvSpPr>
        <p:spPr>
          <a:xfrm>
            <a:off x="48455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FCBBB66-EB7D-4F8C-9C78-1D1C88846469}"/>
              </a:ext>
            </a:extLst>
          </p:cNvPr>
          <p:cNvSpPr>
            <a:spLocks noGrp="1"/>
          </p:cNvSpPr>
          <p:nvPr>
            <p:ph sz="half" idx="2"/>
          </p:nvPr>
        </p:nvSpPr>
        <p:spPr>
          <a:xfrm>
            <a:off x="627016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7A684E6-393D-4587-AA45-E6734FB47AEC}"/>
              </a:ext>
            </a:extLst>
          </p:cNvPr>
          <p:cNvSpPr>
            <a:spLocks noGrp="1"/>
          </p:cNvSpPr>
          <p:nvPr>
            <p:ph type="dt" sz="half" idx="10"/>
          </p:nvPr>
        </p:nvSpPr>
        <p:spPr/>
        <p:txBody>
          <a:bodyPr/>
          <a:lstStyle/>
          <a:p>
            <a:fld id="{F49AF2A5-B297-4977-9E5B-4D3050E23689}" type="datetime1">
              <a:rPr lang="en-US" smtClean="0"/>
              <a:t>11/22/25</a:t>
            </a:fld>
            <a:endParaRPr lang="en-US"/>
          </a:p>
        </p:txBody>
      </p:sp>
      <p:sp>
        <p:nvSpPr>
          <p:cNvPr id="6" name="Footer Placeholder 5">
            <a:extLst>
              <a:ext uri="{FF2B5EF4-FFF2-40B4-BE49-F238E27FC236}">
                <a16:creationId xmlns:a16="http://schemas.microsoft.com/office/drawing/2014/main" id="{0A1D8EE0-0333-4ABC-AE18-10DD5071C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452369-A8F0-4709-8372-B420A67DB7C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5725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1592-4621-4D72-BC2D-F2C439F81B81}"/>
              </a:ext>
            </a:extLst>
          </p:cNvPr>
          <p:cNvSpPr>
            <a:spLocks noGrp="1"/>
          </p:cNvSpPr>
          <p:nvPr>
            <p:ph type="title"/>
          </p:nvPr>
        </p:nvSpPr>
        <p:spPr>
          <a:xfrm>
            <a:off x="484552" y="365759"/>
            <a:ext cx="10870836" cy="16916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823F5-0A90-4666-BE88-2BE0D0A61603}"/>
              </a:ext>
            </a:extLst>
          </p:cNvPr>
          <p:cNvSpPr>
            <a:spLocks noGrp="1"/>
          </p:cNvSpPr>
          <p:nvPr>
            <p:ph type="body" idx="1"/>
          </p:nvPr>
        </p:nvSpPr>
        <p:spPr>
          <a:xfrm>
            <a:off x="484552" y="2436473"/>
            <a:ext cx="5332026"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EC6A7C-6260-463D-B3FD-71A07ACD0669}"/>
              </a:ext>
            </a:extLst>
          </p:cNvPr>
          <p:cNvSpPr>
            <a:spLocks noGrp="1"/>
          </p:cNvSpPr>
          <p:nvPr>
            <p:ph sz="half" idx="2"/>
          </p:nvPr>
        </p:nvSpPr>
        <p:spPr>
          <a:xfrm>
            <a:off x="484552" y="3409051"/>
            <a:ext cx="5332026"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F2AF8D-90ED-4512-9423-C91BF73A99B2}"/>
              </a:ext>
            </a:extLst>
          </p:cNvPr>
          <p:cNvSpPr>
            <a:spLocks noGrp="1"/>
          </p:cNvSpPr>
          <p:nvPr>
            <p:ph type="body" sz="quarter" idx="3"/>
          </p:nvPr>
        </p:nvSpPr>
        <p:spPr>
          <a:xfrm>
            <a:off x="6270162" y="2436473"/>
            <a:ext cx="5358285"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D838EA-E20D-4CC3-83C2-AFE0DE9F7376}"/>
              </a:ext>
            </a:extLst>
          </p:cNvPr>
          <p:cNvSpPr>
            <a:spLocks noGrp="1"/>
          </p:cNvSpPr>
          <p:nvPr>
            <p:ph sz="quarter" idx="4"/>
          </p:nvPr>
        </p:nvSpPr>
        <p:spPr>
          <a:xfrm>
            <a:off x="6270162" y="3409051"/>
            <a:ext cx="5358285"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3603F8A-08E1-4160-9B7E-E0CA4BF8EC3C}"/>
              </a:ext>
            </a:extLst>
          </p:cNvPr>
          <p:cNvSpPr>
            <a:spLocks noGrp="1"/>
          </p:cNvSpPr>
          <p:nvPr>
            <p:ph type="dt" sz="half" idx="10"/>
          </p:nvPr>
        </p:nvSpPr>
        <p:spPr/>
        <p:txBody>
          <a:bodyPr/>
          <a:lstStyle/>
          <a:p>
            <a:fld id="{70127434-4794-409A-9547-04789BA47588}" type="datetime1">
              <a:rPr lang="en-US" smtClean="0"/>
              <a:t>11/22/25</a:t>
            </a:fld>
            <a:endParaRPr lang="en-US"/>
          </a:p>
        </p:txBody>
      </p:sp>
      <p:sp>
        <p:nvSpPr>
          <p:cNvPr id="8" name="Footer Placeholder 7">
            <a:extLst>
              <a:ext uri="{FF2B5EF4-FFF2-40B4-BE49-F238E27FC236}">
                <a16:creationId xmlns:a16="http://schemas.microsoft.com/office/drawing/2014/main" id="{118291AB-3C5C-4BE1-9E50-02F4893363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96E64-CD6C-4CF7-8624-FA4AE9760EEB}"/>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586925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562B3-06A0-4F2F-96EC-A062DAE2FE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FC0095-49F0-4A83-AE8C-9D13E15C2BD8}"/>
              </a:ext>
            </a:extLst>
          </p:cNvPr>
          <p:cNvSpPr>
            <a:spLocks noGrp="1"/>
          </p:cNvSpPr>
          <p:nvPr>
            <p:ph type="dt" sz="half" idx="10"/>
          </p:nvPr>
        </p:nvSpPr>
        <p:spPr/>
        <p:txBody>
          <a:bodyPr/>
          <a:lstStyle/>
          <a:p>
            <a:fld id="{85658635-357A-4E3D-B824-A5CEFDB8449C}" type="datetime1">
              <a:rPr lang="en-US" smtClean="0"/>
              <a:t>11/22/25</a:t>
            </a:fld>
            <a:endParaRPr lang="en-US"/>
          </a:p>
        </p:txBody>
      </p:sp>
      <p:sp>
        <p:nvSpPr>
          <p:cNvPr id="4" name="Footer Placeholder 3">
            <a:extLst>
              <a:ext uri="{FF2B5EF4-FFF2-40B4-BE49-F238E27FC236}">
                <a16:creationId xmlns:a16="http://schemas.microsoft.com/office/drawing/2014/main" id="{61824898-D4EA-497A-8FC8-43E0D0213B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4821F6-2C08-450C-A18C-702D7384292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88317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FFE119-5FCA-4D9C-9C07-1B81A0BF3BFF}"/>
              </a:ext>
            </a:extLst>
          </p:cNvPr>
          <p:cNvSpPr>
            <a:spLocks noGrp="1"/>
          </p:cNvSpPr>
          <p:nvPr>
            <p:ph type="dt" sz="half" idx="10"/>
          </p:nvPr>
        </p:nvSpPr>
        <p:spPr/>
        <p:txBody>
          <a:bodyPr/>
          <a:lstStyle/>
          <a:p>
            <a:fld id="{7E86FF77-2719-4AD0-8740-0B90FF5D1EFB}" type="datetime1">
              <a:rPr lang="en-US" smtClean="0"/>
              <a:t>11/22/25</a:t>
            </a:fld>
            <a:endParaRPr lang="en-US"/>
          </a:p>
        </p:txBody>
      </p:sp>
      <p:sp>
        <p:nvSpPr>
          <p:cNvPr id="3" name="Footer Placeholder 2">
            <a:extLst>
              <a:ext uri="{FF2B5EF4-FFF2-40B4-BE49-F238E27FC236}">
                <a16:creationId xmlns:a16="http://schemas.microsoft.com/office/drawing/2014/main" id="{2A2C5995-6284-4D7F-AB1C-CA8FE63A7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1E4B0D-9C21-48D0-9438-C473706814B3}"/>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360237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0AF76DA-8F95-47D9-9EB6-B1EC93437387}"/>
              </a:ext>
            </a:extLst>
          </p:cNvPr>
          <p:cNvGrpSpPr/>
          <p:nvPr/>
        </p:nvGrpSpPr>
        <p:grpSpPr>
          <a:xfrm>
            <a:off x="2" y="0"/>
            <a:ext cx="6095998" cy="6858002"/>
            <a:chOff x="1" y="4563942"/>
            <a:chExt cx="12192005" cy="2294060"/>
          </a:xfrm>
        </p:grpSpPr>
        <p:sp>
          <p:nvSpPr>
            <p:cNvPr id="28" name="Rectangle 27">
              <a:extLst>
                <a:ext uri="{FF2B5EF4-FFF2-40B4-BE49-F238E27FC236}">
                  <a16:creationId xmlns:a16="http://schemas.microsoft.com/office/drawing/2014/main" id="{31355B14-077B-4BA1-962D-6E97D93FFCCC}"/>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230B99F-AC6F-4973-A35E-16C87C38711D}"/>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58E41614-9483-47F8-A429-FB0D1C5AA89A}"/>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B5E91C-3C4F-40A2-BCC6-918D3BEDD24B}"/>
              </a:ext>
            </a:extLst>
          </p:cNvPr>
          <p:cNvSpPr>
            <a:spLocks noGrp="1"/>
          </p:cNvSpPr>
          <p:nvPr>
            <p:ph type="title"/>
          </p:nvPr>
        </p:nvSpPr>
        <p:spPr>
          <a:xfrm>
            <a:off x="484552" y="457200"/>
            <a:ext cx="5287234" cy="1600200"/>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30F113-1C61-4F74-BD5B-727668BBEAFC}"/>
              </a:ext>
            </a:extLst>
          </p:cNvPr>
          <p:cNvSpPr>
            <a:spLocks noGrp="1"/>
          </p:cNvSpPr>
          <p:nvPr>
            <p:ph idx="1"/>
          </p:nvPr>
        </p:nvSpPr>
        <p:spPr>
          <a:xfrm>
            <a:off x="6270162" y="457201"/>
            <a:ext cx="5085226"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10EB228-A180-4DF6-9D5B-2CF86B6B9BB0}"/>
              </a:ext>
            </a:extLst>
          </p:cNvPr>
          <p:cNvSpPr>
            <a:spLocks noGrp="1"/>
          </p:cNvSpPr>
          <p:nvPr>
            <p:ph type="body" sz="half" idx="2"/>
          </p:nvPr>
        </p:nvSpPr>
        <p:spPr>
          <a:xfrm>
            <a:off x="484552" y="2514600"/>
            <a:ext cx="5287234"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13719-D65D-4BAE-97B7-FAE8F39982EF}"/>
              </a:ext>
            </a:extLst>
          </p:cNvPr>
          <p:cNvSpPr>
            <a:spLocks noGrp="1"/>
          </p:cNvSpPr>
          <p:nvPr>
            <p:ph type="dt" sz="half" idx="10"/>
          </p:nvPr>
        </p:nvSpPr>
        <p:spPr/>
        <p:txBody>
          <a:bodyPr/>
          <a:lstStyle/>
          <a:p>
            <a:fld id="{6E441C83-1089-48B9-8B65-293D4C236D35}" type="datetime1">
              <a:rPr lang="en-US" smtClean="0"/>
              <a:t>11/22/25</a:t>
            </a:fld>
            <a:endParaRPr lang="en-US"/>
          </a:p>
        </p:txBody>
      </p:sp>
      <p:sp>
        <p:nvSpPr>
          <p:cNvPr id="6" name="Footer Placeholder 5">
            <a:extLst>
              <a:ext uri="{FF2B5EF4-FFF2-40B4-BE49-F238E27FC236}">
                <a16:creationId xmlns:a16="http://schemas.microsoft.com/office/drawing/2014/main" id="{F747F5BB-DC3C-45D1-A0D2-05168FECA2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344BA3-19DB-4072-9A2C-08C92361AF9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77941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0A6909D-DC0B-4221-8140-21E981D896AF}"/>
              </a:ext>
            </a:extLst>
          </p:cNvPr>
          <p:cNvGrpSpPr/>
          <p:nvPr/>
        </p:nvGrpSpPr>
        <p:grpSpPr>
          <a:xfrm>
            <a:off x="2" y="0"/>
            <a:ext cx="6095998" cy="6858002"/>
            <a:chOff x="1" y="4563942"/>
            <a:chExt cx="12192005" cy="2294060"/>
          </a:xfrm>
        </p:grpSpPr>
        <p:sp>
          <p:nvSpPr>
            <p:cNvPr id="9" name="Rectangle 8">
              <a:extLst>
                <a:ext uri="{FF2B5EF4-FFF2-40B4-BE49-F238E27FC236}">
                  <a16:creationId xmlns:a16="http://schemas.microsoft.com/office/drawing/2014/main" id="{53D581C2-F39E-4958-A3F3-BB65AB1C5E66}"/>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D77040-27EF-4D2C-8D34-32337B0C8544}"/>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1A26D20-69F8-4BBC-98C0-BEB470AB8284}"/>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7B6BC-4B2A-4001-9634-47473F82701E}"/>
              </a:ext>
            </a:extLst>
          </p:cNvPr>
          <p:cNvSpPr>
            <a:spLocks noGrp="1"/>
          </p:cNvSpPr>
          <p:nvPr>
            <p:ph type="title"/>
          </p:nvPr>
        </p:nvSpPr>
        <p:spPr>
          <a:xfrm>
            <a:off x="484552" y="457200"/>
            <a:ext cx="5211519" cy="1600200"/>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497D074-2CCB-4AB8-A7A0-7847D3C1EF8A}"/>
              </a:ext>
            </a:extLst>
          </p:cNvPr>
          <p:cNvSpPr>
            <a:spLocks noGrp="1"/>
          </p:cNvSpPr>
          <p:nvPr>
            <p:ph type="pic" idx="1"/>
          </p:nvPr>
        </p:nvSpPr>
        <p:spPr>
          <a:xfrm>
            <a:off x="6270162" y="457201"/>
            <a:ext cx="5085226"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51FB94BD-D906-4213-9F31-1BE17A86F926}"/>
              </a:ext>
            </a:extLst>
          </p:cNvPr>
          <p:cNvSpPr>
            <a:spLocks noGrp="1"/>
          </p:cNvSpPr>
          <p:nvPr>
            <p:ph type="body" sz="half" idx="2"/>
          </p:nvPr>
        </p:nvSpPr>
        <p:spPr>
          <a:xfrm>
            <a:off x="484552" y="2514600"/>
            <a:ext cx="5211519"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1B8431-70CB-4E9F-8A49-CDFF18554212}"/>
              </a:ext>
            </a:extLst>
          </p:cNvPr>
          <p:cNvSpPr>
            <a:spLocks noGrp="1"/>
          </p:cNvSpPr>
          <p:nvPr>
            <p:ph type="dt" sz="half" idx="10"/>
          </p:nvPr>
        </p:nvSpPr>
        <p:spPr/>
        <p:txBody>
          <a:bodyPr/>
          <a:lstStyle/>
          <a:p>
            <a:fld id="{D162FE45-CC1E-47DB-8B82-6CF0636FBDB8}" type="datetime1">
              <a:rPr lang="en-US" smtClean="0"/>
              <a:t>11/22/25</a:t>
            </a:fld>
            <a:endParaRPr lang="en-US"/>
          </a:p>
        </p:txBody>
      </p:sp>
      <p:sp>
        <p:nvSpPr>
          <p:cNvPr id="6" name="Footer Placeholder 5">
            <a:extLst>
              <a:ext uri="{FF2B5EF4-FFF2-40B4-BE49-F238E27FC236}">
                <a16:creationId xmlns:a16="http://schemas.microsoft.com/office/drawing/2014/main" id="{ADD2F293-170E-410E-88BF-187A63C5E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ED93A2-588D-43B5-B6FA-0B7892E6E13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583245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8A33-CB96-4CB1-9941-753BD0824C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3EB269-70DF-4510-A313-336226558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EA3CC-B2DC-4E87-826C-B885A7E62819}"/>
              </a:ext>
            </a:extLst>
          </p:cNvPr>
          <p:cNvSpPr>
            <a:spLocks noGrp="1"/>
          </p:cNvSpPr>
          <p:nvPr>
            <p:ph type="dt" sz="half" idx="10"/>
          </p:nvPr>
        </p:nvSpPr>
        <p:spPr/>
        <p:txBody>
          <a:bodyPr/>
          <a:lstStyle/>
          <a:p>
            <a:fld id="{836430B8-6059-41E5-A5DC-C07A76F5859A}" type="datetime1">
              <a:rPr lang="en-US" smtClean="0"/>
              <a:t>11/22/25</a:t>
            </a:fld>
            <a:endParaRPr lang="en-US"/>
          </a:p>
        </p:txBody>
      </p:sp>
      <p:sp>
        <p:nvSpPr>
          <p:cNvPr id="5" name="Footer Placeholder 4">
            <a:extLst>
              <a:ext uri="{FF2B5EF4-FFF2-40B4-BE49-F238E27FC236}">
                <a16:creationId xmlns:a16="http://schemas.microsoft.com/office/drawing/2014/main" id="{7AF37F52-A7C4-4E21-A12A-02546D477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6031F-5A79-48A7-8EDC-DDD9A9E4B9F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694879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9188483-96C4-4E9C-AA6A-E70005461AEE}"/>
              </a:ext>
            </a:extLst>
          </p:cNvPr>
          <p:cNvSpPr/>
          <p:nvPr/>
        </p:nvSpPr>
        <p:spPr>
          <a:xfrm>
            <a:off x="9144000" y="0"/>
            <a:ext cx="3048000" cy="6854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0E4FCD54-7F0B-446E-9998-93E7BD7CE74D}"/>
              </a:ext>
            </a:extLst>
          </p:cNvPr>
          <p:cNvSpPr>
            <a:spLocks noGrp="1"/>
          </p:cNvSpPr>
          <p:nvPr>
            <p:ph type="title" orient="vert"/>
          </p:nvPr>
        </p:nvSpPr>
        <p:spPr>
          <a:xfrm>
            <a:off x="9534222" y="365125"/>
            <a:ext cx="2238678"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0766238-BBF1-4672-BC09-746C6967E5DF}"/>
              </a:ext>
            </a:extLst>
          </p:cNvPr>
          <p:cNvSpPr>
            <a:spLocks noGrp="1"/>
          </p:cNvSpPr>
          <p:nvPr>
            <p:ph type="body" orient="vert" idx="1"/>
          </p:nvPr>
        </p:nvSpPr>
        <p:spPr>
          <a:xfrm>
            <a:off x="484552" y="365125"/>
            <a:ext cx="8374062"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8F32A5-B67B-45C1-B454-12E9FBE0C869}"/>
              </a:ext>
            </a:extLst>
          </p:cNvPr>
          <p:cNvSpPr>
            <a:spLocks noGrp="1"/>
          </p:cNvSpPr>
          <p:nvPr>
            <p:ph type="dt" sz="half" idx="10"/>
          </p:nvPr>
        </p:nvSpPr>
        <p:spPr/>
        <p:txBody>
          <a:bodyPr/>
          <a:lstStyle/>
          <a:p>
            <a:fld id="{A09D0CB7-D16E-4358-B7F4-EA4A24554592}" type="datetime1">
              <a:rPr lang="en-US" smtClean="0"/>
              <a:t>11/22/25</a:t>
            </a:fld>
            <a:endParaRPr lang="en-US"/>
          </a:p>
        </p:txBody>
      </p:sp>
      <p:sp>
        <p:nvSpPr>
          <p:cNvPr id="5" name="Footer Placeholder 4">
            <a:extLst>
              <a:ext uri="{FF2B5EF4-FFF2-40B4-BE49-F238E27FC236}">
                <a16:creationId xmlns:a16="http://schemas.microsoft.com/office/drawing/2014/main" id="{48E91896-9441-4636-89D5-84E5932A1EDB}"/>
              </a:ext>
            </a:extLst>
          </p:cNvPr>
          <p:cNvSpPr>
            <a:spLocks noGrp="1"/>
          </p:cNvSpPr>
          <p:nvPr>
            <p:ph type="ftr" sz="quarter" idx="11"/>
          </p:nvPr>
        </p:nvSpPr>
        <p:spPr>
          <a:xfrm>
            <a:off x="322811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88937DFE-7F48-4EB0-83BC-A93F342D2618}"/>
              </a:ext>
            </a:extLst>
          </p:cNvPr>
          <p:cNvSpPr>
            <a:spLocks noGrp="1"/>
          </p:cNvSpPr>
          <p:nvPr>
            <p:ph type="sldNum" sz="quarter" idx="12"/>
          </p:nvPr>
        </p:nvSpPr>
        <p:spPr/>
        <p:txBody>
          <a:bodyPr/>
          <a:lstStyle>
            <a:lvl1pPr>
              <a:defRPr>
                <a:solidFill>
                  <a:schemeClr val="bg1">
                    <a:alpha val="80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530624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26A151-13BF-4305-A6DC-9DC7C9877195}"/>
              </a:ext>
            </a:extLst>
          </p:cNvPr>
          <p:cNvSpPr/>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DEE6AE3-3BCC-4B3B-AC4E-60F91014449A}"/>
              </a:ext>
            </a:extLst>
          </p:cNvPr>
          <p:cNvSpPr>
            <a:spLocks noGrp="1"/>
          </p:cNvSpPr>
          <p:nvPr>
            <p:ph type="title"/>
          </p:nvPr>
        </p:nvSpPr>
        <p:spPr>
          <a:xfrm>
            <a:off x="484552" y="365125"/>
            <a:ext cx="10869248" cy="168751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4CB514A-E7EA-41A8-ADBA-85CA1DF6D349}"/>
              </a:ext>
            </a:extLst>
          </p:cNvPr>
          <p:cNvSpPr>
            <a:spLocks noGrp="1"/>
          </p:cNvSpPr>
          <p:nvPr>
            <p:ph type="body" idx="1"/>
          </p:nvPr>
        </p:nvSpPr>
        <p:spPr>
          <a:xfrm>
            <a:off x="484552" y="2576513"/>
            <a:ext cx="10869248" cy="3600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9CB0BD-D6E3-4B3D-BCBB-6FECA5D6323C}"/>
              </a:ext>
            </a:extLst>
          </p:cNvPr>
          <p:cNvSpPr>
            <a:spLocks noGrp="1"/>
          </p:cNvSpPr>
          <p:nvPr>
            <p:ph type="dt" sz="half" idx="2"/>
          </p:nvPr>
        </p:nvSpPr>
        <p:spPr>
          <a:xfrm>
            <a:off x="146221" y="6357208"/>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1FC8E16-3C03-4238-9C6F-B34F3D10F77E}" type="datetime1">
              <a:rPr lang="en-US" smtClean="0"/>
              <a:t>11/22/25</a:t>
            </a:fld>
            <a:endParaRPr lang="en-US" dirty="0"/>
          </a:p>
        </p:txBody>
      </p:sp>
      <p:sp>
        <p:nvSpPr>
          <p:cNvPr id="5" name="Footer Placeholder 4">
            <a:extLst>
              <a:ext uri="{FF2B5EF4-FFF2-40B4-BE49-F238E27FC236}">
                <a16:creationId xmlns:a16="http://schemas.microsoft.com/office/drawing/2014/main" id="{A84147F7-B466-4892-BE27-876F947515C8}"/>
              </a:ext>
            </a:extLst>
          </p:cNvPr>
          <p:cNvSpPr>
            <a:spLocks noGrp="1"/>
          </p:cNvSpPr>
          <p:nvPr>
            <p:ph type="ftr" sz="quarter" idx="3"/>
          </p:nvPr>
        </p:nvSpPr>
        <p:spPr>
          <a:xfrm>
            <a:off x="6270162" y="6356350"/>
            <a:ext cx="411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64B4FE0-65CC-4435-A6AF-150E52F35BB8}"/>
              </a:ext>
            </a:extLst>
          </p:cNvPr>
          <p:cNvSpPr>
            <a:spLocks noGrp="1"/>
          </p:cNvSpPr>
          <p:nvPr>
            <p:ph type="sldNum" sz="quarter" idx="4"/>
          </p:nvPr>
        </p:nvSpPr>
        <p:spPr>
          <a:xfrm>
            <a:off x="10764983" y="6356350"/>
            <a:ext cx="128079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2085397182"/>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50" r:id="rId6"/>
    <p:sldLayoutId id="2147483745" r:id="rId7"/>
    <p:sldLayoutId id="2147483746" r:id="rId8"/>
    <p:sldLayoutId id="2147483747" r:id="rId9"/>
    <p:sldLayoutId id="2147483749" r:id="rId10"/>
    <p:sldLayoutId id="2147483748" r:id="rId11"/>
  </p:sldLayoutIdLst>
  <p:hf sldNum="0" hdr="0" ftr="0" dt="0"/>
  <p:txStyles>
    <p:title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A90EC9-618C-48B5-9BDE-A4A82571F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2EF3F9A-9717-4ACB-A30D-96694842C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C55E15-9B52-3F6C-8AD8-EEC1798F275D}"/>
              </a:ext>
            </a:extLst>
          </p:cNvPr>
          <p:cNvSpPr>
            <a:spLocks noGrp="1"/>
          </p:cNvSpPr>
          <p:nvPr>
            <p:ph type="ctrTitle"/>
          </p:nvPr>
        </p:nvSpPr>
        <p:spPr>
          <a:xfrm>
            <a:off x="484554" y="554893"/>
            <a:ext cx="7065108" cy="2547816"/>
          </a:xfrm>
        </p:spPr>
        <p:txBody>
          <a:bodyPr>
            <a:normAutofit/>
          </a:bodyPr>
          <a:lstStyle/>
          <a:p>
            <a:r>
              <a:rPr lang="en-US" dirty="0"/>
              <a:t>Historical and Modern Black Representation </a:t>
            </a:r>
          </a:p>
        </p:txBody>
      </p:sp>
      <p:sp>
        <p:nvSpPr>
          <p:cNvPr id="3" name="Subtitle 2">
            <a:extLst>
              <a:ext uri="{FF2B5EF4-FFF2-40B4-BE49-F238E27FC236}">
                <a16:creationId xmlns:a16="http://schemas.microsoft.com/office/drawing/2014/main" id="{F0659395-AD57-4D53-F58C-A0309A110459}"/>
              </a:ext>
            </a:extLst>
          </p:cNvPr>
          <p:cNvSpPr>
            <a:spLocks noGrp="1"/>
          </p:cNvSpPr>
          <p:nvPr>
            <p:ph type="subTitle" idx="1"/>
          </p:nvPr>
        </p:nvSpPr>
        <p:spPr>
          <a:xfrm>
            <a:off x="9446507" y="1058327"/>
            <a:ext cx="2671191" cy="5583514"/>
          </a:xfrm>
        </p:spPr>
        <p:txBody>
          <a:bodyPr anchor="ctr">
            <a:normAutofit/>
          </a:bodyPr>
          <a:lstStyle/>
          <a:p>
            <a:r>
              <a:rPr lang="en-US" sz="1800" dirty="0"/>
              <a:t>Discover the roots of racial stereotyping in the media today:</a:t>
            </a:r>
          </a:p>
          <a:p>
            <a:pPr marL="285750" indent="-285750">
              <a:buFont typeface="Arial" panose="020B0604020202020204" pitchFamily="34" charset="0"/>
              <a:buChar char="•"/>
            </a:pPr>
            <a:r>
              <a:rPr lang="en-US" sz="1400" dirty="0"/>
              <a:t>Slavery Era</a:t>
            </a:r>
          </a:p>
          <a:p>
            <a:pPr marL="285750" indent="-285750">
              <a:buFont typeface="Arial" panose="020B0604020202020204" pitchFamily="34" charset="0"/>
              <a:buChar char="•"/>
            </a:pPr>
            <a:r>
              <a:rPr lang="en-US" sz="1400" dirty="0"/>
              <a:t>19</a:t>
            </a:r>
            <a:r>
              <a:rPr lang="en-US" sz="1400" baseline="30000" dirty="0"/>
              <a:t>th</a:t>
            </a:r>
            <a:r>
              <a:rPr lang="en-US" sz="1400" dirty="0"/>
              <a:t> Century Minstrelsy</a:t>
            </a:r>
          </a:p>
          <a:p>
            <a:pPr marL="285750" indent="-285750">
              <a:buFont typeface="Arial" panose="020B0604020202020204" pitchFamily="34" charset="0"/>
              <a:buChar char="•"/>
            </a:pPr>
            <a:r>
              <a:rPr lang="en-US" sz="1400" dirty="0"/>
              <a:t>The Birth of Cinema</a:t>
            </a:r>
          </a:p>
          <a:p>
            <a:pPr marL="285750" indent="-285750">
              <a:buFont typeface="Arial" panose="020B0604020202020204" pitchFamily="34" charset="0"/>
              <a:buChar char="•"/>
            </a:pPr>
            <a:r>
              <a:rPr lang="en-US" sz="1400" dirty="0"/>
              <a:t>Hollywood’s Golden Age</a:t>
            </a:r>
          </a:p>
          <a:p>
            <a:pPr marL="285750" indent="-285750">
              <a:buFont typeface="Arial" panose="020B0604020202020204" pitchFamily="34" charset="0"/>
              <a:buChar char="•"/>
            </a:pPr>
            <a:r>
              <a:rPr lang="en-US" sz="1400" dirty="0"/>
              <a:t>Civil Rights Era</a:t>
            </a:r>
          </a:p>
          <a:p>
            <a:pPr marL="285750" indent="-285750">
              <a:buFont typeface="Arial" panose="020B0604020202020204" pitchFamily="34" charset="0"/>
              <a:buChar char="•"/>
            </a:pPr>
            <a:r>
              <a:rPr lang="en-US" sz="1400" dirty="0"/>
              <a:t>Hip Hop and Rap</a:t>
            </a:r>
          </a:p>
          <a:p>
            <a:pPr marL="285750" indent="-285750">
              <a:buFont typeface="Arial" panose="020B0604020202020204" pitchFamily="34" charset="0"/>
              <a:buChar char="•"/>
            </a:pPr>
            <a:r>
              <a:rPr lang="en-US" sz="1400" dirty="0"/>
              <a:t>Modern Advertising</a:t>
            </a:r>
          </a:p>
          <a:p>
            <a:pPr marL="285750" indent="-285750">
              <a:buFont typeface="Arial" panose="020B0604020202020204" pitchFamily="34" charset="0"/>
              <a:buChar char="•"/>
            </a:pPr>
            <a:endParaRPr lang="en-US" sz="1800" dirty="0"/>
          </a:p>
        </p:txBody>
      </p:sp>
      <p:pic>
        <p:nvPicPr>
          <p:cNvPr id="4" name="Picture 3" descr="Basketball player dribbling ball on court">
            <a:extLst>
              <a:ext uri="{FF2B5EF4-FFF2-40B4-BE49-F238E27FC236}">
                <a16:creationId xmlns:a16="http://schemas.microsoft.com/office/drawing/2014/main" id="{59A28D65-76F7-E3DE-832C-39BB3440A3EF}"/>
              </a:ext>
            </a:extLst>
          </p:cNvPr>
          <p:cNvPicPr>
            <a:picLocks noChangeAspect="1"/>
          </p:cNvPicPr>
          <p:nvPr/>
        </p:nvPicPr>
        <p:blipFill>
          <a:blip r:embed="rId2"/>
          <a:srcRect t="21886" b="21886"/>
          <a:stretch/>
        </p:blipFill>
        <p:spPr>
          <a:xfrm>
            <a:off x="20" y="3429000"/>
            <a:ext cx="9143978" cy="3429000"/>
          </a:xfrm>
          <a:prstGeom prst="rect">
            <a:avLst/>
          </a:prstGeom>
        </p:spPr>
      </p:pic>
    </p:spTree>
    <p:extLst>
      <p:ext uri="{BB962C8B-B14F-4D97-AF65-F5344CB8AC3E}">
        <p14:creationId xmlns:p14="http://schemas.microsoft.com/office/powerpoint/2010/main" val="87588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EFFDDA6-2CAE-438F-B0D6-FF4E710E2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279CB98-976B-40EA-81C0-E41C11E7A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10FC428-98F2-41B0-859F-EC3A5A41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779661B-7D83-A20B-7F9A-ED139F6A2C45}"/>
              </a:ext>
            </a:extLst>
          </p:cNvPr>
          <p:cNvSpPr txBox="1"/>
          <p:nvPr/>
        </p:nvSpPr>
        <p:spPr>
          <a:xfrm>
            <a:off x="691750" y="437590"/>
            <a:ext cx="7722906" cy="2580130"/>
          </a:xfrm>
          <a:prstGeom prst="rect">
            <a:avLst/>
          </a:prstGeom>
          <a:noFill/>
        </p:spPr>
        <p:txBody>
          <a:bodyPr wrap="square">
            <a:spAutoFit/>
          </a:bodyPr>
          <a:lstStyle/>
          <a:p>
            <a:pPr>
              <a:lnSpc>
                <a:spcPct val="130000"/>
              </a:lnSpc>
              <a:spcAft>
                <a:spcPts val="600"/>
              </a:spcAft>
            </a:pPr>
            <a:r>
              <a:rPr lang="en-GB" dirty="0">
                <a:solidFill>
                  <a:schemeClr val="bg1">
                    <a:lumMod val="95000"/>
                  </a:schemeClr>
                </a:solidFill>
              </a:rPr>
              <a:t>Media portrayals of Black people have never existed in a vacuum; they are deeply rooted in historical narratives that shaped racial attitudes for centuries. From the era of slavery and colonialism, stereotypes were constructed to justify oppression and maintain social hierarchies. These early depictions painted Black individuals as ‘primitive,’ ‘childlike,’ or ‘savage,' laying the foundation for caricatures that later entered popular culture.</a:t>
            </a:r>
            <a:endParaRPr lang="en-US" sz="1800" dirty="0">
              <a:solidFill>
                <a:schemeClr val="bg1">
                  <a:lumMod val="95000"/>
                </a:schemeClr>
              </a:solidFill>
            </a:endParaRPr>
          </a:p>
        </p:txBody>
      </p:sp>
      <p:pic>
        <p:nvPicPr>
          <p:cNvPr id="8" name="Picture 7" descr="A diagram of a ship&#10;&#10;AI-generated content may be incorrect.">
            <a:extLst>
              <a:ext uri="{FF2B5EF4-FFF2-40B4-BE49-F238E27FC236}">
                <a16:creationId xmlns:a16="http://schemas.microsoft.com/office/drawing/2014/main" id="{1C80E670-E9D8-DD08-7AE5-7464D16BA231}"/>
              </a:ext>
            </a:extLst>
          </p:cNvPr>
          <p:cNvPicPr>
            <a:picLocks noChangeAspect="1"/>
          </p:cNvPicPr>
          <p:nvPr/>
        </p:nvPicPr>
        <p:blipFill>
          <a:blip r:embed="rId2"/>
          <a:srcRect l="3480" r="8579" b="3085"/>
          <a:stretch>
            <a:fillRect/>
          </a:stretch>
        </p:blipFill>
        <p:spPr>
          <a:xfrm>
            <a:off x="2083184" y="3467223"/>
            <a:ext cx="7122927" cy="3390777"/>
          </a:xfrm>
          <a:prstGeom prst="rect">
            <a:avLst/>
          </a:prstGeom>
        </p:spPr>
      </p:pic>
      <p:sp>
        <p:nvSpPr>
          <p:cNvPr id="3" name="TextBox 2">
            <a:extLst>
              <a:ext uri="{FF2B5EF4-FFF2-40B4-BE49-F238E27FC236}">
                <a16:creationId xmlns:a16="http://schemas.microsoft.com/office/drawing/2014/main" id="{4CD32123-9A23-746E-7F96-8CEE489C4A7F}"/>
              </a:ext>
            </a:extLst>
          </p:cNvPr>
          <p:cNvSpPr txBox="1"/>
          <p:nvPr/>
        </p:nvSpPr>
        <p:spPr>
          <a:xfrm>
            <a:off x="9374329" y="27580"/>
            <a:ext cx="2587337" cy="6725812"/>
          </a:xfrm>
          <a:prstGeom prst="rect">
            <a:avLst/>
          </a:prstGeom>
        </p:spPr>
        <p:txBody>
          <a:bodyPr vert="horz" lIns="91440" tIns="45720" rIns="91440" bIns="45720" rtlCol="0" anchor="ctr">
            <a:normAutofit fontScale="77500" lnSpcReduction="20000"/>
          </a:bodyPr>
          <a:lstStyle/>
          <a:p>
            <a:pPr>
              <a:lnSpc>
                <a:spcPct val="150000"/>
              </a:lnSpc>
              <a:spcAft>
                <a:spcPts val="600"/>
              </a:spcAft>
            </a:pPr>
            <a:r>
              <a:rPr lang="en-US" sz="1400" dirty="0"/>
              <a:t>The 1700s – 1800s  (slavery era) is where many stereotypes of black people originated. The purpose was to justify racial oppression and colonial exploitation of African people.</a:t>
            </a:r>
          </a:p>
          <a:p>
            <a:pPr>
              <a:lnSpc>
                <a:spcPct val="150000"/>
              </a:lnSpc>
              <a:spcAft>
                <a:spcPts val="600"/>
              </a:spcAft>
            </a:pPr>
            <a:endParaRPr lang="en-US" sz="1400" dirty="0"/>
          </a:p>
          <a:p>
            <a:pPr>
              <a:lnSpc>
                <a:spcPct val="150000"/>
              </a:lnSpc>
              <a:spcAft>
                <a:spcPts val="600"/>
              </a:spcAft>
            </a:pPr>
            <a:r>
              <a:rPr lang="en-US" sz="1400" dirty="0"/>
              <a:t>The slave trade inflicted unimaginable suffering on millions of people. Indigenous and African people were seen as less than human. Many Europeans saw enslaved people merely as ‘chattel’ (property to be bought and sold). They created a violent system of abuse, as evidenced by these plans for transportation (pictured). Without dehumanization, it would have been harder to inflict such conditions on any people. Racism and white supremacy justified the violence and abuse of slavery for hundreds of years.</a:t>
            </a:r>
          </a:p>
          <a:p>
            <a:pPr>
              <a:lnSpc>
                <a:spcPct val="150000"/>
              </a:lnSpc>
              <a:spcAft>
                <a:spcPts val="600"/>
              </a:spcAft>
            </a:pPr>
            <a:endParaRPr lang="en-US" sz="1200" dirty="0"/>
          </a:p>
          <a:p>
            <a:pPr>
              <a:lnSpc>
                <a:spcPct val="150000"/>
              </a:lnSpc>
              <a:spcAft>
                <a:spcPts val="600"/>
              </a:spcAft>
            </a:pPr>
            <a:endParaRPr lang="en-US" sz="1200" dirty="0"/>
          </a:p>
          <a:p>
            <a:pPr>
              <a:lnSpc>
                <a:spcPct val="150000"/>
              </a:lnSpc>
              <a:spcAft>
                <a:spcPts val="600"/>
              </a:spcAft>
            </a:pPr>
            <a:endParaRPr lang="en-US" sz="1200" dirty="0"/>
          </a:p>
          <a:p>
            <a:pPr>
              <a:lnSpc>
                <a:spcPct val="150000"/>
              </a:lnSpc>
              <a:spcAft>
                <a:spcPts val="600"/>
              </a:spcAft>
            </a:pPr>
            <a:r>
              <a:rPr lang="en-US" sz="1100" dirty="0">
                <a:solidFill>
                  <a:schemeClr val="bg1">
                    <a:lumMod val="50000"/>
                  </a:schemeClr>
                </a:solidFill>
              </a:rPr>
              <a:t>This image and information is from ‘The Story of Black Slavery in Canadian History by Steve McCullogh and Matthew McRae (2018)</a:t>
            </a:r>
            <a:r>
              <a:rPr lang="en-US" sz="1100" dirty="0"/>
              <a:t> </a:t>
            </a:r>
          </a:p>
        </p:txBody>
      </p:sp>
    </p:spTree>
    <p:extLst>
      <p:ext uri="{BB962C8B-B14F-4D97-AF65-F5344CB8AC3E}">
        <p14:creationId xmlns:p14="http://schemas.microsoft.com/office/powerpoint/2010/main" val="1414864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FFDDA6-2CAE-438F-B0D6-FF4E710E2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317ADF9C-7729-43E0-B44E-3392C2BD0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264CE6C-E4DD-47B0-947A-FE4B1135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890FD83-E8AE-49B3-FA05-4C1D3D7C3ACD}"/>
              </a:ext>
            </a:extLst>
          </p:cNvPr>
          <p:cNvSpPr txBox="1"/>
          <p:nvPr/>
        </p:nvSpPr>
        <p:spPr>
          <a:xfrm>
            <a:off x="650935" y="3651921"/>
            <a:ext cx="5133309" cy="3101472"/>
          </a:xfrm>
          <a:prstGeom prst="rect">
            <a:avLst/>
          </a:prstGeom>
        </p:spPr>
        <p:txBody>
          <a:bodyPr vert="horz" lIns="91440" tIns="45720" rIns="91440" bIns="45720" rtlCol="0">
            <a:normAutofit fontScale="92500" lnSpcReduction="20000"/>
          </a:bodyPr>
          <a:lstStyle/>
          <a:p>
            <a:pPr>
              <a:lnSpc>
                <a:spcPct val="160000"/>
              </a:lnSpc>
              <a:spcAft>
                <a:spcPts val="600"/>
              </a:spcAft>
            </a:pPr>
            <a:r>
              <a:rPr lang="en-US" sz="1400" dirty="0"/>
              <a:t>In 1852, Harriet Beecher Stowe, an abolitionist and opponent of slavery, wrote Uncle Tom’s Cabin. While intended as an anti-slavery novel, it nevertheless introduced stereotypes like the submissive black man and the ‘Mammy’ figure, a matronly, loyal black female servant. These characters reinforced the notion that, enslaved or free, black people are submissive and suitable only for servitude.</a:t>
            </a:r>
          </a:p>
          <a:p>
            <a:pPr>
              <a:lnSpc>
                <a:spcPct val="160000"/>
              </a:lnSpc>
              <a:spcAft>
                <a:spcPts val="600"/>
              </a:spcAft>
            </a:pPr>
            <a:endParaRPr lang="en-US" sz="1200" dirty="0"/>
          </a:p>
          <a:p>
            <a:pPr>
              <a:lnSpc>
                <a:spcPct val="160000"/>
              </a:lnSpc>
              <a:spcAft>
                <a:spcPts val="600"/>
              </a:spcAft>
            </a:pPr>
            <a:endParaRPr lang="en-US" sz="1200" dirty="0"/>
          </a:p>
          <a:p>
            <a:pPr algn="r">
              <a:lnSpc>
                <a:spcPct val="110000"/>
              </a:lnSpc>
              <a:spcAft>
                <a:spcPts val="600"/>
              </a:spcAft>
            </a:pPr>
            <a:r>
              <a:rPr lang="en-GB" sz="1200" dirty="0">
                <a:solidFill>
                  <a:schemeClr val="bg1">
                    <a:lumMod val="50000"/>
                  </a:schemeClr>
                </a:solidFill>
              </a:rPr>
              <a:t>The cover of this edition of Uncle Tom’s Cabin features an early stereotype of the elderly wise black man.</a:t>
            </a:r>
            <a:endParaRPr lang="en-US" sz="1050" dirty="0">
              <a:solidFill>
                <a:schemeClr val="bg1">
                  <a:lumMod val="50000"/>
                </a:schemeClr>
              </a:solidFill>
            </a:endParaRPr>
          </a:p>
        </p:txBody>
      </p:sp>
      <p:sp>
        <p:nvSpPr>
          <p:cNvPr id="6" name="TextBox 5">
            <a:extLst>
              <a:ext uri="{FF2B5EF4-FFF2-40B4-BE49-F238E27FC236}">
                <a16:creationId xmlns:a16="http://schemas.microsoft.com/office/drawing/2014/main" id="{8EACDD1A-C907-162E-0A4D-578216ACD8CF}"/>
              </a:ext>
            </a:extLst>
          </p:cNvPr>
          <p:cNvSpPr txBox="1"/>
          <p:nvPr/>
        </p:nvSpPr>
        <p:spPr>
          <a:xfrm>
            <a:off x="472873" y="365125"/>
            <a:ext cx="5150252" cy="2220031"/>
          </a:xfrm>
          <a:prstGeom prst="rect">
            <a:avLst/>
          </a:prstGeom>
          <a:noFill/>
        </p:spPr>
        <p:txBody>
          <a:bodyPr wrap="square">
            <a:spAutoFit/>
          </a:bodyPr>
          <a:lstStyle/>
          <a:p>
            <a:pPr>
              <a:lnSpc>
                <a:spcPct val="130000"/>
              </a:lnSpc>
              <a:spcAft>
                <a:spcPts val="600"/>
              </a:spcAft>
            </a:pPr>
            <a:r>
              <a:rPr lang="en-US" sz="1800" dirty="0">
                <a:solidFill>
                  <a:schemeClr val="bg1">
                    <a:lumMod val="95000"/>
                  </a:schemeClr>
                </a:solidFill>
              </a:rPr>
              <a:t>Racial discrimination was so pervasive during the slavery era that even counter-narratives featured stereotypes and caricatures, cementing the inferiority of African and Indigenous peoples in the minds of readers and viewers.</a:t>
            </a:r>
          </a:p>
        </p:txBody>
      </p:sp>
      <p:pic>
        <p:nvPicPr>
          <p:cNvPr id="5" name="Picture 4" descr="A person and a child&#10;&#10;AI-generated content may be incorrect.">
            <a:extLst>
              <a:ext uri="{FF2B5EF4-FFF2-40B4-BE49-F238E27FC236}">
                <a16:creationId xmlns:a16="http://schemas.microsoft.com/office/drawing/2014/main" id="{73C0F29C-B4CB-50DB-D16A-50826441F30E}"/>
              </a:ext>
            </a:extLst>
          </p:cNvPr>
          <p:cNvPicPr>
            <a:picLocks noChangeAspect="1"/>
          </p:cNvPicPr>
          <p:nvPr/>
        </p:nvPicPr>
        <p:blipFill>
          <a:blip r:embed="rId2"/>
          <a:stretch>
            <a:fillRect/>
          </a:stretch>
        </p:blipFill>
        <p:spPr>
          <a:xfrm>
            <a:off x="6953785" y="182751"/>
            <a:ext cx="4380427" cy="6570641"/>
          </a:xfrm>
          <a:prstGeom prst="rect">
            <a:avLst/>
          </a:prstGeom>
        </p:spPr>
      </p:pic>
    </p:spTree>
    <p:extLst>
      <p:ext uri="{BB962C8B-B14F-4D97-AF65-F5344CB8AC3E}">
        <p14:creationId xmlns:p14="http://schemas.microsoft.com/office/powerpoint/2010/main" val="4032770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AEA5AB4-2C5A-4C31-87B5-8AEE1ABC8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F06B261F-632C-43DC-8DC7-7723B3682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E524C7F-EE50-42C5-9434-7C78CE044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730D93-1653-1E87-5249-1AA11999791D}"/>
              </a:ext>
            </a:extLst>
          </p:cNvPr>
          <p:cNvSpPr>
            <a:spLocks noGrp="1"/>
          </p:cNvSpPr>
          <p:nvPr>
            <p:ph type="title"/>
          </p:nvPr>
        </p:nvSpPr>
        <p:spPr>
          <a:xfrm>
            <a:off x="484552" y="198753"/>
            <a:ext cx="5022630" cy="1893634"/>
          </a:xfrm>
        </p:spPr>
        <p:txBody>
          <a:bodyPr vert="horz" lIns="91440" tIns="45720" rIns="91440" bIns="45720" rtlCol="0" anchor="b">
            <a:normAutofit/>
          </a:bodyPr>
          <a:lstStyle/>
          <a:p>
            <a:pPr>
              <a:lnSpc>
                <a:spcPct val="90000"/>
              </a:lnSpc>
            </a:pPr>
            <a:r>
              <a:rPr lang="en-US" dirty="0"/>
              <a:t>Blackface Minstrelsy</a:t>
            </a:r>
          </a:p>
        </p:txBody>
      </p:sp>
      <p:sp>
        <p:nvSpPr>
          <p:cNvPr id="3" name="Content Placeholder 2">
            <a:extLst>
              <a:ext uri="{FF2B5EF4-FFF2-40B4-BE49-F238E27FC236}">
                <a16:creationId xmlns:a16="http://schemas.microsoft.com/office/drawing/2014/main" id="{44B01E27-FF92-C0C8-3D80-9ECB8F80BE38}"/>
              </a:ext>
            </a:extLst>
          </p:cNvPr>
          <p:cNvSpPr>
            <a:spLocks noGrp="1"/>
          </p:cNvSpPr>
          <p:nvPr>
            <p:ph sz="half" idx="1"/>
          </p:nvPr>
        </p:nvSpPr>
        <p:spPr>
          <a:xfrm>
            <a:off x="484552" y="2291140"/>
            <a:ext cx="5022630" cy="4368107"/>
          </a:xfrm>
        </p:spPr>
        <p:txBody>
          <a:bodyPr vert="horz" lIns="91440" tIns="45720" rIns="91440" bIns="45720" rtlCol="0">
            <a:normAutofit fontScale="85000" lnSpcReduction="10000"/>
          </a:bodyPr>
          <a:lstStyle/>
          <a:p>
            <a:pPr>
              <a:lnSpc>
                <a:spcPct val="140000"/>
              </a:lnSpc>
            </a:pPr>
            <a:r>
              <a:rPr lang="en-GB" sz="1800" dirty="0">
                <a:solidFill>
                  <a:schemeClr val="bg1">
                    <a:lumMod val="95000"/>
                  </a:schemeClr>
                </a:solidFill>
              </a:rPr>
              <a:t>During the 19th century, minstrel shows became one of America’s most popular forms of entertainment, cementing harmful racial caricatures in mainstream culture. White performers in blackface exaggerated features and behaviours to portray Black people as lazy, ignorant, and comical. </a:t>
            </a:r>
          </a:p>
          <a:p>
            <a:pPr>
              <a:lnSpc>
                <a:spcPct val="140000"/>
              </a:lnSpc>
            </a:pPr>
            <a:r>
              <a:rPr lang="en-GB" sz="1800" dirty="0">
                <a:solidFill>
                  <a:schemeClr val="bg1">
                    <a:lumMod val="95000"/>
                  </a:schemeClr>
                </a:solidFill>
              </a:rPr>
              <a:t>Characters like Jim Crow and Sambo reinforced ideas of inferiority, while the Mammy figure depicted Black women as loyal, asexual caretakers. These stereotypes shaped public attitudes and justified segregation. Minstrelsy’s influence extended into early cinema and advertising, creating a foundation for racial tropes that persist in media today.</a:t>
            </a:r>
            <a:endParaRPr lang="en-US" sz="1700" dirty="0">
              <a:solidFill>
                <a:schemeClr val="bg1">
                  <a:lumMod val="95000"/>
                </a:schemeClr>
              </a:solidFill>
            </a:endParaRPr>
          </a:p>
        </p:txBody>
      </p:sp>
      <p:pic>
        <p:nvPicPr>
          <p:cNvPr id="6" name="Content Placeholder 5">
            <a:extLst>
              <a:ext uri="{FF2B5EF4-FFF2-40B4-BE49-F238E27FC236}">
                <a16:creationId xmlns:a16="http://schemas.microsoft.com/office/drawing/2014/main" id="{F8EE3FFA-CE27-E833-A868-54DC001269A6}"/>
              </a:ext>
            </a:extLst>
          </p:cNvPr>
          <p:cNvPicPr>
            <a:picLocks noGrp="1" noChangeAspect="1"/>
          </p:cNvPicPr>
          <p:nvPr>
            <p:ph sz="half" idx="2"/>
          </p:nvPr>
        </p:nvPicPr>
        <p:blipFill>
          <a:blip r:embed="rId2"/>
          <a:srcRect/>
          <a:stretch/>
        </p:blipFill>
        <p:spPr>
          <a:xfrm>
            <a:off x="7245656" y="531905"/>
            <a:ext cx="3796685" cy="5687919"/>
          </a:xfrm>
          <a:prstGeom prst="rect">
            <a:avLst/>
          </a:prstGeom>
        </p:spPr>
      </p:pic>
    </p:spTree>
    <p:extLst>
      <p:ext uri="{BB962C8B-B14F-4D97-AF65-F5344CB8AC3E}">
        <p14:creationId xmlns:p14="http://schemas.microsoft.com/office/powerpoint/2010/main" val="1671964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EFFDDA6-2CAE-438F-B0D6-FF4E710E2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F06B261F-632C-43DC-8DC7-7723B3682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E524C7F-EE50-42C5-9434-7C78CE044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3644"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48E33-3678-3D7A-4256-D89B6E1333FE}"/>
              </a:ext>
            </a:extLst>
          </p:cNvPr>
          <p:cNvSpPr>
            <a:spLocks noGrp="1"/>
          </p:cNvSpPr>
          <p:nvPr>
            <p:ph type="title"/>
          </p:nvPr>
        </p:nvSpPr>
        <p:spPr>
          <a:xfrm>
            <a:off x="484552" y="365125"/>
            <a:ext cx="5022630" cy="1803263"/>
          </a:xfrm>
        </p:spPr>
        <p:txBody>
          <a:bodyPr vert="horz" lIns="91440" tIns="45720" rIns="91440" bIns="45720" rtlCol="0" anchor="b">
            <a:normAutofit/>
          </a:bodyPr>
          <a:lstStyle/>
          <a:p>
            <a:pPr>
              <a:lnSpc>
                <a:spcPct val="90000"/>
              </a:lnSpc>
            </a:pPr>
            <a:r>
              <a:rPr lang="en-US" dirty="0"/>
              <a:t>1915 The Birth of a Nation</a:t>
            </a:r>
          </a:p>
        </p:txBody>
      </p:sp>
      <p:sp>
        <p:nvSpPr>
          <p:cNvPr id="3" name="Content Placeholder 2">
            <a:extLst>
              <a:ext uri="{FF2B5EF4-FFF2-40B4-BE49-F238E27FC236}">
                <a16:creationId xmlns:a16="http://schemas.microsoft.com/office/drawing/2014/main" id="{04987D73-8400-A179-3D71-A7C334FAAC9C}"/>
              </a:ext>
            </a:extLst>
          </p:cNvPr>
          <p:cNvSpPr>
            <a:spLocks noGrp="1"/>
          </p:cNvSpPr>
          <p:nvPr>
            <p:ph sz="half" idx="1"/>
          </p:nvPr>
        </p:nvSpPr>
        <p:spPr>
          <a:xfrm>
            <a:off x="530507" y="2504711"/>
            <a:ext cx="5022630" cy="4201735"/>
          </a:xfrm>
        </p:spPr>
        <p:txBody>
          <a:bodyPr vert="horz" lIns="91440" tIns="45720" rIns="91440" bIns="45720" rtlCol="0">
            <a:normAutofit/>
          </a:bodyPr>
          <a:lstStyle/>
          <a:p>
            <a:pPr>
              <a:lnSpc>
                <a:spcPct val="130000"/>
              </a:lnSpc>
            </a:pPr>
            <a:r>
              <a:rPr lang="en-GB" sz="1600" dirty="0">
                <a:solidFill>
                  <a:schemeClr val="bg1">
                    <a:lumMod val="95000"/>
                  </a:schemeClr>
                </a:solidFill>
              </a:rPr>
              <a:t>Described recently by the Washington Post as ‘the racist movie everybody should watch’, D.W. Griffith’s </a:t>
            </a:r>
            <a:r>
              <a:rPr lang="en-GB" sz="1600" i="1" dirty="0">
                <a:solidFill>
                  <a:schemeClr val="bg1">
                    <a:lumMod val="95000"/>
                  </a:schemeClr>
                </a:solidFill>
              </a:rPr>
              <a:t>The Birth of a Nation</a:t>
            </a:r>
            <a:r>
              <a:rPr lang="en-GB" sz="1600" dirty="0">
                <a:solidFill>
                  <a:schemeClr val="bg1">
                    <a:lumMod val="95000"/>
                  </a:schemeClr>
                </a:solidFill>
              </a:rPr>
              <a:t> revolutionized filmmaking but cemented some of the most damaging racial stereotypes in American media. The film portrayed Black men as violent, hypersexual predators and glorified the Ku Klux Klan as heroic defenders of white society. Its popularity </a:t>
            </a:r>
            <a:r>
              <a:rPr lang="en-GB" sz="1600" dirty="0" err="1">
                <a:solidFill>
                  <a:schemeClr val="bg1">
                    <a:lumMod val="95000"/>
                  </a:schemeClr>
                </a:solidFill>
              </a:rPr>
              <a:t>fueled</a:t>
            </a:r>
            <a:r>
              <a:rPr lang="en-GB" sz="1600" dirty="0">
                <a:solidFill>
                  <a:schemeClr val="bg1">
                    <a:lumMod val="95000"/>
                  </a:schemeClr>
                </a:solidFill>
              </a:rPr>
              <a:t> racial terror and legitimized segregationist ideology, demonstrating how media can shape public opinion and reinforce systemic racism.</a:t>
            </a:r>
            <a:endParaRPr lang="en-US" sz="1600" dirty="0">
              <a:solidFill>
                <a:schemeClr val="bg1">
                  <a:lumMod val="95000"/>
                </a:schemeClr>
              </a:solidFill>
            </a:endParaRPr>
          </a:p>
        </p:txBody>
      </p:sp>
      <p:pic>
        <p:nvPicPr>
          <p:cNvPr id="6" name="Content Placeholder 5">
            <a:extLst>
              <a:ext uri="{FF2B5EF4-FFF2-40B4-BE49-F238E27FC236}">
                <a16:creationId xmlns:a16="http://schemas.microsoft.com/office/drawing/2014/main" id="{8B190DF3-4C71-0EAB-1E97-2029D80C1541}"/>
              </a:ext>
            </a:extLst>
          </p:cNvPr>
          <p:cNvPicPr>
            <a:picLocks noGrp="1" noChangeAspect="1"/>
          </p:cNvPicPr>
          <p:nvPr>
            <p:ph sz="half" idx="2"/>
          </p:nvPr>
        </p:nvPicPr>
        <p:blipFill>
          <a:blip r:embed="rId2"/>
          <a:srcRect l="20609" r="20609"/>
          <a:stretch/>
        </p:blipFill>
        <p:spPr>
          <a:xfrm>
            <a:off x="6083644" y="10"/>
            <a:ext cx="6108356" cy="6857990"/>
          </a:xfrm>
          <a:prstGeom prst="rect">
            <a:avLst/>
          </a:prstGeom>
        </p:spPr>
      </p:pic>
    </p:spTree>
    <p:extLst>
      <p:ext uri="{BB962C8B-B14F-4D97-AF65-F5344CB8AC3E}">
        <p14:creationId xmlns:p14="http://schemas.microsoft.com/office/powerpoint/2010/main" val="646721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AEA5AB4-2C5A-4C31-87B5-8AEE1ABC8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271C7DD5-7534-4C64-85EA-F76DC5A3C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F0E09B2-3F30-4CC7-8D68-D65034EA4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90712A-BD71-3D23-28FC-0B323F22724C}"/>
              </a:ext>
            </a:extLst>
          </p:cNvPr>
          <p:cNvSpPr>
            <a:spLocks noGrp="1"/>
          </p:cNvSpPr>
          <p:nvPr>
            <p:ph type="title"/>
          </p:nvPr>
        </p:nvSpPr>
        <p:spPr>
          <a:xfrm>
            <a:off x="484552" y="365125"/>
            <a:ext cx="5184728" cy="2753386"/>
          </a:xfrm>
        </p:spPr>
        <p:txBody>
          <a:bodyPr vert="horz" lIns="91440" tIns="45720" rIns="91440" bIns="45720" rtlCol="0" anchor="ctr">
            <a:normAutofit/>
          </a:bodyPr>
          <a:lstStyle/>
          <a:p>
            <a:r>
              <a:rPr lang="en-US"/>
              <a:t>Hollywood’s Golden Age (1930s – 1950s)</a:t>
            </a:r>
          </a:p>
        </p:txBody>
      </p:sp>
      <p:pic>
        <p:nvPicPr>
          <p:cNvPr id="7" name="Hattie McDaniel as Mammy" descr="A black background with a black square&#10;&#10;AI-generated content may be incorrect.">
            <a:hlinkClick r:id="" action="ppaction://media"/>
            <a:extLst>
              <a:ext uri="{FF2B5EF4-FFF2-40B4-BE49-F238E27FC236}">
                <a16:creationId xmlns:a16="http://schemas.microsoft.com/office/drawing/2014/main" id="{8EEC7587-127E-B882-BBF9-A284B0013C8B}"/>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1352892" y="3707199"/>
            <a:ext cx="3416151" cy="2562113"/>
          </a:xfrm>
          <a:prstGeom prst="rect">
            <a:avLst/>
          </a:prstGeom>
        </p:spPr>
      </p:pic>
      <p:grpSp>
        <p:nvGrpSpPr>
          <p:cNvPr id="30" name="Group 29">
            <a:extLst>
              <a:ext uri="{FF2B5EF4-FFF2-40B4-BE49-F238E27FC236}">
                <a16:creationId xmlns:a16="http://schemas.microsoft.com/office/drawing/2014/main" id="{94078E34-F34C-4282-96E4-6D432572B9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2" y="0"/>
            <a:ext cx="6095998" cy="6858000"/>
            <a:chOff x="6096002" y="-9073"/>
            <a:chExt cx="6095998" cy="6867073"/>
          </a:xfrm>
        </p:grpSpPr>
        <p:sp>
          <p:nvSpPr>
            <p:cNvPr id="31" name="Rectangle 30">
              <a:extLst>
                <a:ext uri="{FF2B5EF4-FFF2-40B4-BE49-F238E27FC236}">
                  <a16:creationId xmlns:a16="http://schemas.microsoft.com/office/drawing/2014/main" id="{C35FC41C-8786-44E0-B81D-ED9000CF6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9073"/>
              <a:ext cx="6095998" cy="68670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967E311-3ADD-4CEE-8B26-8D060DA56E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6987"/>
              <a:ext cx="6095998" cy="6864987"/>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358F9E1A-6AE1-6C5C-B82F-8721A611E3BE}"/>
              </a:ext>
            </a:extLst>
          </p:cNvPr>
          <p:cNvSpPr>
            <a:spLocks noGrp="1"/>
          </p:cNvSpPr>
          <p:nvPr>
            <p:ph sz="half" idx="1"/>
          </p:nvPr>
        </p:nvSpPr>
        <p:spPr>
          <a:xfrm>
            <a:off x="6449646" y="365125"/>
            <a:ext cx="4904153" cy="6058824"/>
          </a:xfrm>
        </p:spPr>
        <p:txBody>
          <a:bodyPr vert="horz" lIns="91440" tIns="45720" rIns="91440" bIns="45720" rtlCol="0">
            <a:normAutofit fontScale="92500" lnSpcReduction="20000"/>
          </a:bodyPr>
          <a:lstStyle/>
          <a:p>
            <a:pPr>
              <a:lnSpc>
                <a:spcPct val="140000"/>
              </a:lnSpc>
            </a:pPr>
            <a:r>
              <a:rPr lang="en-US" sz="1800" dirty="0"/>
              <a:t>During Hollywood’s Golden Age, film was America’s most powerful cultural medium. Yet Black actors were largely confined to subservient or comic roles, reinforcing stereotypes rooted in slavery and minstrelsy. Films like </a:t>
            </a:r>
            <a:r>
              <a:rPr lang="en-US" sz="1800" i="1" dirty="0"/>
              <a:t>Gone With the Wind</a:t>
            </a:r>
            <a:r>
              <a:rPr lang="en-US" sz="1800" dirty="0"/>
              <a:t> (1939) romanticized plantation life and popularized the ‘Mammy figure’ as loyal, nurturing, and asexual. Other roles depicted Black men as buffoons or entertainers, rarely as complex characters. These portrayals normalized racial hierarchies and shaped public perceptions for decades.</a:t>
            </a:r>
          </a:p>
          <a:p>
            <a:endParaRPr lang="en-US" sz="1800" dirty="0"/>
          </a:p>
          <a:p>
            <a:endParaRPr lang="en-US" sz="1800" dirty="0"/>
          </a:p>
          <a:p>
            <a:r>
              <a:rPr lang="en-US" sz="1300" dirty="0">
                <a:solidFill>
                  <a:schemeClr val="bg1">
                    <a:lumMod val="50000"/>
                  </a:schemeClr>
                </a:solidFill>
              </a:rPr>
              <a:t>Watch the embedded video on the left for a short discussion over Hattie McDaniel, the first Black woman Oscar winner – but who’s famous portrayal of Mammy in Gone With the Wind cemented this stereotype in cinema and society.</a:t>
            </a:r>
          </a:p>
        </p:txBody>
      </p:sp>
    </p:spTree>
    <p:extLst>
      <p:ext uri="{BB962C8B-B14F-4D97-AF65-F5344CB8AC3E}">
        <p14:creationId xmlns:p14="http://schemas.microsoft.com/office/powerpoint/2010/main" val="3144844332"/>
      </p:ext>
    </p:extLst>
  </p:cSld>
  <p:clrMapOvr>
    <a:masterClrMapping/>
  </p:clrMapOvr>
  <p:timing>
    <p:tnLst>
      <p:par>
        <p:cTn id="1" dur="indefinite" restart="never" nodeType="tmRoot">
          <p:childTnLst>
            <p:video>
              <p:cMediaNode vol="80000">
                <p:cTn id="2"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EFFDDA6-2CAE-438F-B0D6-FF4E710E2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8DDAA74B-8E81-4F15-BC0F-4050965FF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4CD4C6-F07B-411C-876A-727559731F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83644"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5F25B-A9AE-E2E1-D139-B0CF1EACB8FF}"/>
              </a:ext>
            </a:extLst>
          </p:cNvPr>
          <p:cNvSpPr>
            <a:spLocks noGrp="1"/>
          </p:cNvSpPr>
          <p:nvPr>
            <p:ph type="title"/>
          </p:nvPr>
        </p:nvSpPr>
        <p:spPr>
          <a:xfrm>
            <a:off x="484552" y="365125"/>
            <a:ext cx="5022630" cy="2430030"/>
          </a:xfrm>
        </p:spPr>
        <p:txBody>
          <a:bodyPr vert="horz" lIns="91440" tIns="45720" rIns="91440" bIns="45720" rtlCol="0" anchor="b">
            <a:normAutofit/>
          </a:bodyPr>
          <a:lstStyle/>
          <a:p>
            <a:r>
              <a:rPr lang="en-US" dirty="0"/>
              <a:t>Civil Rights Era (1950s – 1960s)</a:t>
            </a:r>
          </a:p>
        </p:txBody>
      </p:sp>
      <p:sp>
        <p:nvSpPr>
          <p:cNvPr id="3" name="Content Placeholder 2">
            <a:extLst>
              <a:ext uri="{FF2B5EF4-FFF2-40B4-BE49-F238E27FC236}">
                <a16:creationId xmlns:a16="http://schemas.microsoft.com/office/drawing/2014/main" id="{EB07ADE8-C578-1D65-C57F-DA1A759F6B26}"/>
              </a:ext>
            </a:extLst>
          </p:cNvPr>
          <p:cNvSpPr>
            <a:spLocks noGrp="1"/>
          </p:cNvSpPr>
          <p:nvPr>
            <p:ph sz="half" idx="1"/>
          </p:nvPr>
        </p:nvSpPr>
        <p:spPr>
          <a:xfrm>
            <a:off x="484552" y="3629464"/>
            <a:ext cx="5022630" cy="3123927"/>
          </a:xfrm>
        </p:spPr>
        <p:txBody>
          <a:bodyPr vert="horz" lIns="91440" tIns="45720" rIns="91440" bIns="45720" rtlCol="0">
            <a:normAutofit fontScale="92500"/>
          </a:bodyPr>
          <a:lstStyle/>
          <a:p>
            <a:pPr>
              <a:lnSpc>
                <a:spcPct val="130000"/>
              </a:lnSpc>
            </a:pPr>
            <a:r>
              <a:rPr lang="en-GB" sz="1400" dirty="0"/>
              <a:t>During the Civil Rights Movement, media coverage played a pivotal role in shaping biased public opinion. While peaceful protests were common, headlines frequently emphasized ‘riots’ and unrest, portraying Black activists as dangerous or disruptive. Television sometimes showed images of violence without context, reinforcing stereotypes of aggression. These portrayals perpetuated racial hierarchies and made change difficult during a transformative time.</a:t>
            </a:r>
          </a:p>
          <a:p>
            <a:pPr>
              <a:lnSpc>
                <a:spcPct val="130000"/>
              </a:lnSpc>
            </a:pPr>
            <a:endParaRPr lang="en-GB" sz="1400" dirty="0"/>
          </a:p>
          <a:p>
            <a:pPr algn="r">
              <a:lnSpc>
                <a:spcPct val="130000"/>
              </a:lnSpc>
            </a:pPr>
            <a:r>
              <a:rPr lang="en-US" sz="1200" dirty="0">
                <a:solidFill>
                  <a:schemeClr val="bg1">
                    <a:lumMod val="50000"/>
                  </a:schemeClr>
                </a:solidFill>
              </a:rPr>
              <a:t>This historical newspaper clipping was sourced from Rochester Public Library (1972)</a:t>
            </a:r>
            <a:endParaRPr lang="en-GB" sz="1200" dirty="0">
              <a:solidFill>
                <a:schemeClr val="bg1">
                  <a:lumMod val="50000"/>
                </a:schemeClr>
              </a:solidFill>
            </a:endParaRPr>
          </a:p>
        </p:txBody>
      </p:sp>
      <p:pic>
        <p:nvPicPr>
          <p:cNvPr id="6" name="Content Placeholder 5">
            <a:extLst>
              <a:ext uri="{FF2B5EF4-FFF2-40B4-BE49-F238E27FC236}">
                <a16:creationId xmlns:a16="http://schemas.microsoft.com/office/drawing/2014/main" id="{6E12C28B-0DF8-4A53-0618-93BCEF0515E1}"/>
              </a:ext>
            </a:extLst>
          </p:cNvPr>
          <p:cNvPicPr>
            <a:picLocks noGrp="1" noChangeAspect="1"/>
          </p:cNvPicPr>
          <p:nvPr>
            <p:ph sz="half" idx="2"/>
          </p:nvPr>
        </p:nvPicPr>
        <p:blipFill>
          <a:blip r:embed="rId2"/>
          <a:srcRect t="3426" b="3426"/>
          <a:stretch/>
        </p:blipFill>
        <p:spPr>
          <a:xfrm>
            <a:off x="6083644" y="10"/>
            <a:ext cx="6108356" cy="6857990"/>
          </a:xfrm>
          <a:prstGeom prst="rect">
            <a:avLst/>
          </a:prstGeom>
        </p:spPr>
      </p:pic>
    </p:spTree>
    <p:extLst>
      <p:ext uri="{BB962C8B-B14F-4D97-AF65-F5344CB8AC3E}">
        <p14:creationId xmlns:p14="http://schemas.microsoft.com/office/powerpoint/2010/main" val="116319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AEA5AB4-2C5A-4C31-87B5-8AEE1ABC8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271C7DD5-7534-4C64-85EA-F76DC5A3C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F0E09B2-3F30-4CC7-8D68-D65034EA4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74DB37-DB95-813E-8A98-7B8E8DD52760}"/>
              </a:ext>
            </a:extLst>
          </p:cNvPr>
          <p:cNvSpPr>
            <a:spLocks noGrp="1"/>
          </p:cNvSpPr>
          <p:nvPr>
            <p:ph type="title"/>
          </p:nvPr>
        </p:nvSpPr>
        <p:spPr>
          <a:xfrm>
            <a:off x="484552" y="365125"/>
            <a:ext cx="5184728" cy="2753386"/>
          </a:xfrm>
        </p:spPr>
        <p:txBody>
          <a:bodyPr vert="horz" lIns="91440" tIns="45720" rIns="91440" bIns="45720" rtlCol="0" anchor="ctr">
            <a:normAutofit/>
          </a:bodyPr>
          <a:lstStyle/>
          <a:p>
            <a:r>
              <a:rPr lang="en-US"/>
              <a:t>1980s – 1990s Hip Hop and Hollywood</a:t>
            </a:r>
            <a:endParaRPr lang="en-US" dirty="0"/>
          </a:p>
        </p:txBody>
      </p:sp>
      <p:pic>
        <p:nvPicPr>
          <p:cNvPr id="7" name="Trailer HD _ Driving Miss Daisy _ Warner Archive" descr="A logo of a movie company with Paramount Pictures in the background&#10;&#10;AI-generated content may be incorrect.">
            <a:hlinkClick r:id="" action="ppaction://media"/>
            <a:extLst>
              <a:ext uri="{FF2B5EF4-FFF2-40B4-BE49-F238E27FC236}">
                <a16:creationId xmlns:a16="http://schemas.microsoft.com/office/drawing/2014/main" id="{7832402C-E057-C15D-728B-FFEB0ED8747E}"/>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783534" y="3707199"/>
            <a:ext cx="4554867" cy="2562113"/>
          </a:xfrm>
          <a:prstGeom prst="rect">
            <a:avLst/>
          </a:prstGeom>
        </p:spPr>
      </p:pic>
      <p:grpSp>
        <p:nvGrpSpPr>
          <p:cNvPr id="38" name="Group 37">
            <a:extLst>
              <a:ext uri="{FF2B5EF4-FFF2-40B4-BE49-F238E27FC236}">
                <a16:creationId xmlns:a16="http://schemas.microsoft.com/office/drawing/2014/main" id="{94078E34-F34C-4282-96E4-6D432572B9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2" y="0"/>
            <a:ext cx="6095998" cy="6858000"/>
            <a:chOff x="6096002" y="-9073"/>
            <a:chExt cx="6095998" cy="6867073"/>
          </a:xfrm>
        </p:grpSpPr>
        <p:sp>
          <p:nvSpPr>
            <p:cNvPr id="39" name="Rectangle 38">
              <a:extLst>
                <a:ext uri="{FF2B5EF4-FFF2-40B4-BE49-F238E27FC236}">
                  <a16:creationId xmlns:a16="http://schemas.microsoft.com/office/drawing/2014/main" id="{C35FC41C-8786-44E0-B81D-ED9000CF6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9073"/>
              <a:ext cx="6095998" cy="68670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967E311-3ADD-4CEE-8B26-8D060DA56E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2" y="-6987"/>
              <a:ext cx="6095998" cy="6864987"/>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D1B1E2C3-3BCF-ED50-A542-29A794AD2197}"/>
              </a:ext>
            </a:extLst>
          </p:cNvPr>
          <p:cNvSpPr>
            <a:spLocks noGrp="1"/>
          </p:cNvSpPr>
          <p:nvPr>
            <p:ph sz="half" idx="1"/>
          </p:nvPr>
        </p:nvSpPr>
        <p:spPr>
          <a:xfrm>
            <a:off x="6449646" y="365124"/>
            <a:ext cx="4904153" cy="6388268"/>
          </a:xfrm>
        </p:spPr>
        <p:txBody>
          <a:bodyPr vert="horz" lIns="91440" tIns="45720" rIns="91440" bIns="45720" rtlCol="0">
            <a:normAutofit fontScale="92500" lnSpcReduction="10000"/>
          </a:bodyPr>
          <a:lstStyle/>
          <a:p>
            <a:pPr>
              <a:lnSpc>
                <a:spcPct val="135000"/>
              </a:lnSpc>
            </a:pPr>
            <a:r>
              <a:rPr lang="en-US" sz="1800" dirty="0"/>
              <a:t>As we get closer to the present day, media stereotypes evolved. Hip-hop culture gained global influence, yet music videos often reinforced images of hypermasculinity, aggression, and material excess, echoing historical stereotypes of black men as ‘brutes’. </a:t>
            </a:r>
          </a:p>
          <a:p>
            <a:pPr>
              <a:lnSpc>
                <a:spcPct val="135000"/>
              </a:lnSpc>
            </a:pPr>
            <a:r>
              <a:rPr lang="en-US" sz="1800" dirty="0"/>
              <a:t>Meanwhile, Hollywood introduced the ‘Magical Negro’ trope, where Black characters exist primarily to guide or redeem white protagonists, as seen in </a:t>
            </a:r>
            <a:r>
              <a:rPr lang="en-US" sz="1800" i="1" dirty="0"/>
              <a:t>Driving Miss Daisy</a:t>
            </a:r>
            <a:r>
              <a:rPr lang="en-US" sz="1800" dirty="0"/>
              <a:t> (1989) and later </a:t>
            </a:r>
            <a:r>
              <a:rPr lang="en-US" sz="1800" i="1" dirty="0"/>
              <a:t>The Green Mile</a:t>
            </a:r>
            <a:r>
              <a:rPr lang="en-US" sz="1800" dirty="0"/>
              <a:t> (1999). While these films were Oscar-winners, these portrayals limited Black identity to narrow roles even as exposure increased.</a:t>
            </a:r>
          </a:p>
          <a:p>
            <a:pPr>
              <a:lnSpc>
                <a:spcPct val="110000"/>
              </a:lnSpc>
            </a:pPr>
            <a:endParaRPr lang="en-US" sz="1800" dirty="0"/>
          </a:p>
          <a:p>
            <a:pPr>
              <a:lnSpc>
                <a:spcPct val="110000"/>
              </a:lnSpc>
            </a:pPr>
            <a:endParaRPr lang="en-US" sz="1800" dirty="0"/>
          </a:p>
          <a:p>
            <a:pPr>
              <a:lnSpc>
                <a:spcPct val="110000"/>
              </a:lnSpc>
            </a:pPr>
            <a:r>
              <a:rPr lang="en-US" sz="1400" dirty="0">
                <a:solidFill>
                  <a:schemeClr val="bg1">
                    <a:lumMod val="50000"/>
                  </a:schemeClr>
                </a:solidFill>
              </a:rPr>
              <a:t>Watch the trailer for Driving Miss Daisy and see if you can sense the ‘magical negro’ trope hidden behind the undeniable sweetness of this film.</a:t>
            </a:r>
          </a:p>
          <a:p>
            <a:pPr>
              <a:lnSpc>
                <a:spcPct val="110000"/>
              </a:lnSpc>
            </a:pPr>
            <a:endParaRPr lang="en-US" sz="1800" dirty="0"/>
          </a:p>
        </p:txBody>
      </p:sp>
    </p:spTree>
    <p:extLst>
      <p:ext uri="{BB962C8B-B14F-4D97-AF65-F5344CB8AC3E}">
        <p14:creationId xmlns:p14="http://schemas.microsoft.com/office/powerpoint/2010/main" val="165343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93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EFFDDA6-2CAE-438F-B0D6-FF4E710E2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8DDAA74B-8E81-4F15-BC0F-4050965FF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74CD4C6-F07B-411C-876A-727559731F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83644"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63A7A3-6019-893F-C248-8B9073FF43EF}"/>
              </a:ext>
            </a:extLst>
          </p:cNvPr>
          <p:cNvSpPr>
            <a:spLocks noGrp="1"/>
          </p:cNvSpPr>
          <p:nvPr>
            <p:ph type="title"/>
          </p:nvPr>
        </p:nvSpPr>
        <p:spPr>
          <a:xfrm>
            <a:off x="484552" y="365125"/>
            <a:ext cx="5022630" cy="2430030"/>
          </a:xfrm>
        </p:spPr>
        <p:txBody>
          <a:bodyPr vert="horz" lIns="91440" tIns="45720" rIns="91440" bIns="45720" rtlCol="0" anchor="b">
            <a:normAutofit/>
          </a:bodyPr>
          <a:lstStyle/>
          <a:p>
            <a:r>
              <a:rPr lang="en-US" dirty="0"/>
              <a:t>21</a:t>
            </a:r>
            <a:r>
              <a:rPr lang="en-US" baseline="30000" dirty="0"/>
              <a:t>st</a:t>
            </a:r>
            <a:r>
              <a:rPr lang="en-US" dirty="0"/>
              <a:t> Century</a:t>
            </a:r>
          </a:p>
        </p:txBody>
      </p:sp>
      <p:sp>
        <p:nvSpPr>
          <p:cNvPr id="3" name="Content Placeholder 2">
            <a:extLst>
              <a:ext uri="{FF2B5EF4-FFF2-40B4-BE49-F238E27FC236}">
                <a16:creationId xmlns:a16="http://schemas.microsoft.com/office/drawing/2014/main" id="{B009C552-3BFC-5061-111B-BBBFE917E6F1}"/>
              </a:ext>
            </a:extLst>
          </p:cNvPr>
          <p:cNvSpPr>
            <a:spLocks noGrp="1"/>
          </p:cNvSpPr>
          <p:nvPr>
            <p:ph sz="half" idx="1"/>
          </p:nvPr>
        </p:nvSpPr>
        <p:spPr>
          <a:xfrm>
            <a:off x="484552" y="3715400"/>
            <a:ext cx="5022630" cy="2609031"/>
          </a:xfrm>
        </p:spPr>
        <p:txBody>
          <a:bodyPr vert="horz" lIns="91440" tIns="45720" rIns="91440" bIns="45720" rtlCol="0">
            <a:normAutofit/>
          </a:bodyPr>
          <a:lstStyle/>
          <a:p>
            <a:pPr>
              <a:lnSpc>
                <a:spcPct val="130000"/>
              </a:lnSpc>
            </a:pPr>
            <a:r>
              <a:rPr lang="en-US" sz="1600" dirty="0"/>
              <a:t>Contemporary media still reflects racial bias. News coverage disproportionately associates Black individuals with crime, while advertising and pop culture sometimes perpetuate hypersexualized, violent, or exoticized imagery. Films like </a:t>
            </a:r>
            <a:r>
              <a:rPr lang="en-US" sz="1600" i="1" dirty="0"/>
              <a:t>The Help</a:t>
            </a:r>
            <a:r>
              <a:rPr lang="en-US" sz="1600" dirty="0"/>
              <a:t> (2011) and </a:t>
            </a:r>
            <a:r>
              <a:rPr lang="en-US" sz="1600" i="1" dirty="0"/>
              <a:t>Green Book (2018) </a:t>
            </a:r>
            <a:r>
              <a:rPr lang="en-US" sz="1600" dirty="0"/>
              <a:t>recycle tropes like the servant stereotype and the ‘magical negro’, showing how historical stereotypes linger.</a:t>
            </a:r>
          </a:p>
        </p:txBody>
      </p:sp>
      <p:pic>
        <p:nvPicPr>
          <p:cNvPr id="8" name="Content Placeholder 7" descr="A person holding an object&#10;&#10;AI-generated content may be incorrect.">
            <a:extLst>
              <a:ext uri="{FF2B5EF4-FFF2-40B4-BE49-F238E27FC236}">
                <a16:creationId xmlns:a16="http://schemas.microsoft.com/office/drawing/2014/main" id="{ABAED2E5-EEB8-4D78-3156-C7A9A0FE1BD1}"/>
              </a:ext>
            </a:extLst>
          </p:cNvPr>
          <p:cNvPicPr>
            <a:picLocks noGrp="1" noChangeAspect="1"/>
          </p:cNvPicPr>
          <p:nvPr>
            <p:ph sz="half" idx="2"/>
          </p:nvPr>
        </p:nvPicPr>
        <p:blipFill>
          <a:blip r:embed="rId2"/>
          <a:srcRect r="-1" b="20286"/>
          <a:stretch>
            <a:fillRect/>
          </a:stretch>
        </p:blipFill>
        <p:spPr>
          <a:xfrm>
            <a:off x="6083644" y="10"/>
            <a:ext cx="6108356" cy="6857990"/>
          </a:xfrm>
          <a:prstGeom prst="rect">
            <a:avLst/>
          </a:prstGeom>
        </p:spPr>
      </p:pic>
    </p:spTree>
    <p:extLst>
      <p:ext uri="{BB962C8B-B14F-4D97-AF65-F5344CB8AC3E}">
        <p14:creationId xmlns:p14="http://schemas.microsoft.com/office/powerpoint/2010/main" val="1154098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A26A151-13BF-4305-A6DC-9DC7C9877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EFFDDA6-2CAE-438F-B0D6-FF4E710E2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29884" y="6324431"/>
            <a:ext cx="62116" cy="4289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F06B261F-632C-43DC-8DC7-7723B3682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E524C7F-EE50-42C5-9434-7C78CE044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3644" cy="68613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31C9A1-0056-FA3B-2C8C-6D2E3DC283AE}"/>
              </a:ext>
            </a:extLst>
          </p:cNvPr>
          <p:cNvSpPr>
            <a:spLocks noGrp="1"/>
          </p:cNvSpPr>
          <p:nvPr>
            <p:ph type="title"/>
          </p:nvPr>
        </p:nvSpPr>
        <p:spPr>
          <a:xfrm>
            <a:off x="484552" y="336331"/>
            <a:ext cx="5022630" cy="1849224"/>
          </a:xfrm>
        </p:spPr>
        <p:txBody>
          <a:bodyPr vert="horz" lIns="91440" tIns="45720" rIns="91440" bIns="45720" rtlCol="0" anchor="b">
            <a:normAutofit fontScale="90000"/>
          </a:bodyPr>
          <a:lstStyle/>
          <a:p>
            <a:r>
              <a:rPr lang="en-US" dirty="0"/>
              <a:t>Modern Counter-Narratives</a:t>
            </a:r>
          </a:p>
        </p:txBody>
      </p:sp>
      <p:sp>
        <p:nvSpPr>
          <p:cNvPr id="3" name="Content Placeholder 2">
            <a:extLst>
              <a:ext uri="{FF2B5EF4-FFF2-40B4-BE49-F238E27FC236}">
                <a16:creationId xmlns:a16="http://schemas.microsoft.com/office/drawing/2014/main" id="{43541023-6F37-3040-FF09-B41DECCC8FBD}"/>
              </a:ext>
            </a:extLst>
          </p:cNvPr>
          <p:cNvSpPr>
            <a:spLocks noGrp="1"/>
          </p:cNvSpPr>
          <p:nvPr>
            <p:ph sz="half" idx="1"/>
          </p:nvPr>
        </p:nvSpPr>
        <p:spPr>
          <a:xfrm>
            <a:off x="484552" y="2291141"/>
            <a:ext cx="5254096" cy="4382928"/>
          </a:xfrm>
        </p:spPr>
        <p:txBody>
          <a:bodyPr vert="horz" lIns="91440" tIns="45720" rIns="91440" bIns="45720" rtlCol="0">
            <a:normAutofit/>
          </a:bodyPr>
          <a:lstStyle/>
          <a:p>
            <a:pPr>
              <a:lnSpc>
                <a:spcPct val="130000"/>
              </a:lnSpc>
            </a:pPr>
            <a:r>
              <a:rPr lang="en-US" sz="1400" dirty="0">
                <a:solidFill>
                  <a:schemeClr val="bg1"/>
                </a:solidFill>
              </a:rPr>
              <a:t>However, the 21</a:t>
            </a:r>
            <a:r>
              <a:rPr lang="en-US" sz="1400" baseline="30000" dirty="0">
                <a:solidFill>
                  <a:schemeClr val="bg1"/>
                </a:solidFill>
              </a:rPr>
              <a:t>st</a:t>
            </a:r>
            <a:r>
              <a:rPr lang="en-US" sz="1400" dirty="0">
                <a:solidFill>
                  <a:schemeClr val="bg1"/>
                </a:solidFill>
              </a:rPr>
              <a:t> century also marks a rise in counter-narratives. Black creators use streaming services and social media to challenge stereotypes and tell authentic stories, reshaping representation. Creators are moving beyond one-dimensional stock characters to portray black individuals with depth and complexity. Authentic stories highlight everyday life, steering away from settings of poverty or trauma. Importantly, black voices are steering the production of these stories, ensuring representation is becoming less imposed and more self-defined.</a:t>
            </a:r>
          </a:p>
          <a:p>
            <a:pPr>
              <a:lnSpc>
                <a:spcPct val="110000"/>
              </a:lnSpc>
            </a:pPr>
            <a:endParaRPr lang="en-US" sz="1600" dirty="0">
              <a:solidFill>
                <a:schemeClr val="bg1"/>
              </a:solidFill>
            </a:endParaRPr>
          </a:p>
          <a:p>
            <a:pPr>
              <a:lnSpc>
                <a:spcPct val="110000"/>
              </a:lnSpc>
            </a:pPr>
            <a:endParaRPr lang="en-US" sz="1600" dirty="0">
              <a:solidFill>
                <a:schemeClr val="bg1"/>
              </a:solidFill>
            </a:endParaRPr>
          </a:p>
          <a:p>
            <a:pPr algn="r">
              <a:lnSpc>
                <a:spcPct val="110000"/>
              </a:lnSpc>
            </a:pPr>
            <a:r>
              <a:rPr lang="en-US" sz="1200" dirty="0">
                <a:solidFill>
                  <a:schemeClr val="bg1"/>
                </a:solidFill>
              </a:rPr>
              <a:t>Rihanna’s Fenty Beauty </a:t>
            </a:r>
            <a:r>
              <a:rPr lang="en-GB" sz="1200" dirty="0">
                <a:solidFill>
                  <a:schemeClr val="bg1">
                    <a:lumMod val="95000"/>
                  </a:schemeClr>
                </a:solidFill>
              </a:rPr>
              <a:t>brand revolutionized beauty by offering inclusive marketing imagery. It challenged industry norms and celebrated diversity authentically, not as a trend.</a:t>
            </a:r>
            <a:endParaRPr lang="en-US" sz="1400" dirty="0">
              <a:solidFill>
                <a:schemeClr val="bg1">
                  <a:lumMod val="95000"/>
                </a:schemeClr>
              </a:solidFill>
            </a:endParaRPr>
          </a:p>
        </p:txBody>
      </p:sp>
      <p:pic>
        <p:nvPicPr>
          <p:cNvPr id="10" name="Content Placeholder 9" descr="A person with dark hair and a yellow shirt&#10;&#10;AI-generated content may be incorrect.">
            <a:extLst>
              <a:ext uri="{FF2B5EF4-FFF2-40B4-BE49-F238E27FC236}">
                <a16:creationId xmlns:a16="http://schemas.microsoft.com/office/drawing/2014/main" id="{4A3CF032-1396-CBA7-0B7A-B61E9FF1151B}"/>
              </a:ext>
            </a:extLst>
          </p:cNvPr>
          <p:cNvPicPr>
            <a:picLocks noGrp="1" noChangeAspect="1"/>
          </p:cNvPicPr>
          <p:nvPr>
            <p:ph sz="half" idx="2"/>
          </p:nvPr>
        </p:nvPicPr>
        <p:blipFill>
          <a:blip r:embed="rId3"/>
          <a:srcRect r="1" b="25059"/>
          <a:stretch>
            <a:fillRect/>
          </a:stretch>
        </p:blipFill>
        <p:spPr>
          <a:xfrm>
            <a:off x="6083644" y="10"/>
            <a:ext cx="6108356" cy="6857990"/>
          </a:xfrm>
          <a:prstGeom prst="rect">
            <a:avLst/>
          </a:prstGeom>
        </p:spPr>
      </p:pic>
    </p:spTree>
    <p:extLst>
      <p:ext uri="{BB962C8B-B14F-4D97-AF65-F5344CB8AC3E}">
        <p14:creationId xmlns:p14="http://schemas.microsoft.com/office/powerpoint/2010/main" val="2547775310"/>
      </p:ext>
    </p:extLst>
  </p:cSld>
  <p:clrMapOvr>
    <a:masterClrMapping/>
  </p:clrMapOvr>
</p:sld>
</file>

<file path=ppt/theme/theme1.xml><?xml version="1.0" encoding="utf-8"?>
<a:theme xmlns:a="http://schemas.openxmlformats.org/drawingml/2006/main" name="MatrixVTI">
  <a:themeElements>
    <a:clrScheme name="Custom 29">
      <a:dk1>
        <a:srgbClr val="000000"/>
      </a:dk1>
      <a:lt1>
        <a:sysClr val="window" lastClr="FFFFFF"/>
      </a:lt1>
      <a:dk2>
        <a:srgbClr val="465959"/>
      </a:dk2>
      <a:lt2>
        <a:srgbClr val="ECF0F0"/>
      </a:lt2>
      <a:accent1>
        <a:srgbClr val="1EBE9B"/>
      </a:accent1>
      <a:accent2>
        <a:srgbClr val="FD7C7C"/>
      </a:accent2>
      <a:accent3>
        <a:srgbClr val="7DA8B5"/>
      </a:accent3>
      <a:accent4>
        <a:srgbClr val="17967B"/>
      </a:accent4>
      <a:accent5>
        <a:srgbClr val="FB7365"/>
      </a:accent5>
      <a:accent6>
        <a:srgbClr val="D39B17"/>
      </a:accent6>
      <a:hlink>
        <a:srgbClr val="EF08F7"/>
      </a:hlink>
      <a:folHlink>
        <a:srgbClr val="8477FE"/>
      </a:folHlink>
    </a:clrScheme>
    <a:fontScheme name="Custom 4">
      <a:majorFont>
        <a:latin typeface="Bahnschrif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rixVTI" id="{A2576CCC-A559-4FD4-A542-772649F65A84}" vid="{5CBC41A9-80A0-44C6-90CD-6D86303435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257</TotalTime>
  <Words>1112</Words>
  <Application>Microsoft Macintosh PowerPoint</Application>
  <PresentationFormat>Widescreen</PresentationFormat>
  <Paragraphs>50</Paragraphs>
  <Slides>10</Slides>
  <Notes>1</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Avenir Next LT Pro</vt:lpstr>
      <vt:lpstr>Bahnschrift</vt:lpstr>
      <vt:lpstr>MatrixVTI</vt:lpstr>
      <vt:lpstr>Historical and Modern Black Representation </vt:lpstr>
      <vt:lpstr>PowerPoint Presentation</vt:lpstr>
      <vt:lpstr>PowerPoint Presentation</vt:lpstr>
      <vt:lpstr>Blackface Minstrelsy</vt:lpstr>
      <vt:lpstr>1915 The Birth of a Nation</vt:lpstr>
      <vt:lpstr>Hollywood’s Golden Age (1930s – 1950s)</vt:lpstr>
      <vt:lpstr>Civil Rights Era (1950s – 1960s)</vt:lpstr>
      <vt:lpstr>1980s – 1990s Hip Hop and Hollywood</vt:lpstr>
      <vt:lpstr>21st Century</vt:lpstr>
      <vt:lpstr>Modern Counter-Narratives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4</cp:revision>
  <dcterms:created xsi:type="dcterms:W3CDTF">2025-11-21T05:54:57Z</dcterms:created>
  <dcterms:modified xsi:type="dcterms:W3CDTF">2025-11-22T04:30:34Z</dcterms:modified>
</cp:coreProperties>
</file>