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256" r:id="rId2"/>
    <p:sldId id="257" r:id="rId3"/>
    <p:sldId id="258" r:id="rId4"/>
    <p:sldId id="273" r:id="rId5"/>
    <p:sldId id="260" r:id="rId6"/>
    <p:sldId id="261" r:id="rId7"/>
    <p:sldId id="262" r:id="rId8"/>
    <p:sldId id="263" r:id="rId9"/>
    <p:sldId id="259" r:id="rId10"/>
    <p:sldId id="264" r:id="rId11"/>
    <p:sldId id="265" r:id="rId12"/>
    <p:sldId id="272" r:id="rId13"/>
    <p:sldId id="266" r:id="rId14"/>
    <p:sldId id="267" r:id="rId15"/>
    <p:sldId id="268"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27"/>
    <p:restoredTop sz="94699"/>
  </p:normalViewPr>
  <p:slideViewPr>
    <p:cSldViewPr snapToGrid="0">
      <p:cViewPr varScale="1">
        <p:scale>
          <a:sx n="81" d="100"/>
          <a:sy n="81" d="100"/>
        </p:scale>
        <p:origin x="200" y="9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546B9B-736D-B746-80BE-C3EB59BFF9AB}" type="datetimeFigureOut">
              <a:rPr lang="en-US" smtClean="0"/>
              <a:t>11/4/25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48FF16-C8E1-9340-81EC-BC5B342CE2C7}" type="slidenum">
              <a:rPr lang="en-US" smtClean="0"/>
              <a:t>‹#›</a:t>
            </a:fld>
            <a:endParaRPr lang="en-US"/>
          </a:p>
        </p:txBody>
      </p:sp>
    </p:spTree>
    <p:extLst>
      <p:ext uri="{BB962C8B-B14F-4D97-AF65-F5344CB8AC3E}">
        <p14:creationId xmlns:p14="http://schemas.microsoft.com/office/powerpoint/2010/main" val="2363521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affiliation</a:t>
            </a:r>
          </a:p>
        </p:txBody>
      </p:sp>
      <p:sp>
        <p:nvSpPr>
          <p:cNvPr id="4" name="Slide Number Placeholder 3"/>
          <p:cNvSpPr>
            <a:spLocks noGrp="1"/>
          </p:cNvSpPr>
          <p:nvPr>
            <p:ph type="sldNum" sz="quarter" idx="5"/>
          </p:nvPr>
        </p:nvSpPr>
        <p:spPr/>
        <p:txBody>
          <a:bodyPr/>
          <a:lstStyle/>
          <a:p>
            <a:fld id="{8948FF16-C8E1-9340-81EC-BC5B342CE2C7}" type="slidenum">
              <a:rPr lang="en-US" smtClean="0"/>
              <a:t>3</a:t>
            </a:fld>
            <a:endParaRPr lang="en-US"/>
          </a:p>
        </p:txBody>
      </p:sp>
    </p:spTree>
    <p:extLst>
      <p:ext uri="{BB962C8B-B14F-4D97-AF65-F5344CB8AC3E}">
        <p14:creationId xmlns:p14="http://schemas.microsoft.com/office/powerpoint/2010/main" val="1781046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safety</a:t>
            </a:r>
          </a:p>
        </p:txBody>
      </p:sp>
      <p:sp>
        <p:nvSpPr>
          <p:cNvPr id="4" name="Slide Number Placeholder 3"/>
          <p:cNvSpPr>
            <a:spLocks noGrp="1"/>
          </p:cNvSpPr>
          <p:nvPr>
            <p:ph type="sldNum" sz="quarter" idx="5"/>
          </p:nvPr>
        </p:nvSpPr>
        <p:spPr/>
        <p:txBody>
          <a:bodyPr/>
          <a:lstStyle/>
          <a:p>
            <a:fld id="{8948FF16-C8E1-9340-81EC-BC5B342CE2C7}" type="slidenum">
              <a:rPr lang="en-US" smtClean="0"/>
              <a:t>4</a:t>
            </a:fld>
            <a:endParaRPr lang="en-US"/>
          </a:p>
        </p:txBody>
      </p:sp>
    </p:spTree>
    <p:extLst>
      <p:ext uri="{BB962C8B-B14F-4D97-AF65-F5344CB8AC3E}">
        <p14:creationId xmlns:p14="http://schemas.microsoft.com/office/powerpoint/2010/main" val="1096802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nurture</a:t>
            </a:r>
          </a:p>
        </p:txBody>
      </p:sp>
      <p:sp>
        <p:nvSpPr>
          <p:cNvPr id="4" name="Slide Number Placeholder 3"/>
          <p:cNvSpPr>
            <a:spLocks noGrp="1"/>
          </p:cNvSpPr>
          <p:nvPr>
            <p:ph type="sldNum" sz="quarter" idx="5"/>
          </p:nvPr>
        </p:nvSpPr>
        <p:spPr/>
        <p:txBody>
          <a:bodyPr/>
          <a:lstStyle/>
          <a:p>
            <a:fld id="{8948FF16-C8E1-9340-81EC-BC5B342CE2C7}" type="slidenum">
              <a:rPr lang="en-US" smtClean="0"/>
              <a:t>5</a:t>
            </a:fld>
            <a:endParaRPr lang="en-US"/>
          </a:p>
        </p:txBody>
      </p:sp>
    </p:spTree>
    <p:extLst>
      <p:ext uri="{BB962C8B-B14F-4D97-AF65-F5344CB8AC3E}">
        <p14:creationId xmlns:p14="http://schemas.microsoft.com/office/powerpoint/2010/main" val="1547651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achieve</a:t>
            </a:r>
          </a:p>
        </p:txBody>
      </p:sp>
      <p:sp>
        <p:nvSpPr>
          <p:cNvPr id="4" name="Slide Number Placeholder 3"/>
          <p:cNvSpPr>
            <a:spLocks noGrp="1"/>
          </p:cNvSpPr>
          <p:nvPr>
            <p:ph type="sldNum" sz="quarter" idx="5"/>
          </p:nvPr>
        </p:nvSpPr>
        <p:spPr/>
        <p:txBody>
          <a:bodyPr/>
          <a:lstStyle/>
          <a:p>
            <a:fld id="{8948FF16-C8E1-9340-81EC-BC5B342CE2C7}" type="slidenum">
              <a:rPr lang="en-US" smtClean="0"/>
              <a:t>6</a:t>
            </a:fld>
            <a:endParaRPr lang="en-US"/>
          </a:p>
        </p:txBody>
      </p:sp>
    </p:spTree>
    <p:extLst>
      <p:ext uri="{BB962C8B-B14F-4D97-AF65-F5344CB8AC3E}">
        <p14:creationId xmlns:p14="http://schemas.microsoft.com/office/powerpoint/2010/main" val="3518907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aesthetic sensations</a:t>
            </a:r>
          </a:p>
        </p:txBody>
      </p:sp>
      <p:sp>
        <p:nvSpPr>
          <p:cNvPr id="4" name="Slide Number Placeholder 3"/>
          <p:cNvSpPr>
            <a:spLocks noGrp="1"/>
          </p:cNvSpPr>
          <p:nvPr>
            <p:ph type="sldNum" sz="quarter" idx="5"/>
          </p:nvPr>
        </p:nvSpPr>
        <p:spPr/>
        <p:txBody>
          <a:bodyPr/>
          <a:lstStyle/>
          <a:p>
            <a:fld id="{8948FF16-C8E1-9340-81EC-BC5B342CE2C7}" type="slidenum">
              <a:rPr lang="en-US" smtClean="0"/>
              <a:t>7</a:t>
            </a:fld>
            <a:endParaRPr lang="en-US"/>
          </a:p>
        </p:txBody>
      </p:sp>
    </p:spTree>
    <p:extLst>
      <p:ext uri="{BB962C8B-B14F-4D97-AF65-F5344CB8AC3E}">
        <p14:creationId xmlns:p14="http://schemas.microsoft.com/office/powerpoint/2010/main" val="337560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prominence</a:t>
            </a:r>
          </a:p>
        </p:txBody>
      </p:sp>
      <p:sp>
        <p:nvSpPr>
          <p:cNvPr id="4" name="Slide Number Placeholder 3"/>
          <p:cNvSpPr>
            <a:spLocks noGrp="1"/>
          </p:cNvSpPr>
          <p:nvPr>
            <p:ph type="sldNum" sz="quarter" idx="5"/>
          </p:nvPr>
        </p:nvSpPr>
        <p:spPr/>
        <p:txBody>
          <a:bodyPr/>
          <a:lstStyle/>
          <a:p>
            <a:fld id="{8948FF16-C8E1-9340-81EC-BC5B342CE2C7}" type="slidenum">
              <a:rPr lang="en-US" smtClean="0"/>
              <a:t>8</a:t>
            </a:fld>
            <a:endParaRPr lang="en-US"/>
          </a:p>
        </p:txBody>
      </p:sp>
    </p:spTree>
    <p:extLst>
      <p:ext uri="{BB962C8B-B14F-4D97-AF65-F5344CB8AC3E}">
        <p14:creationId xmlns:p14="http://schemas.microsoft.com/office/powerpoint/2010/main" val="1073641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sex</a:t>
            </a:r>
          </a:p>
        </p:txBody>
      </p:sp>
      <p:sp>
        <p:nvSpPr>
          <p:cNvPr id="4" name="Slide Number Placeholder 3"/>
          <p:cNvSpPr>
            <a:spLocks noGrp="1"/>
          </p:cNvSpPr>
          <p:nvPr>
            <p:ph type="sldNum" sz="quarter" idx="5"/>
          </p:nvPr>
        </p:nvSpPr>
        <p:spPr/>
        <p:txBody>
          <a:bodyPr/>
          <a:lstStyle/>
          <a:p>
            <a:fld id="{8948FF16-C8E1-9340-81EC-BC5B342CE2C7}" type="slidenum">
              <a:rPr lang="en-US" smtClean="0"/>
              <a:t>9</a:t>
            </a:fld>
            <a:endParaRPr lang="en-US"/>
          </a:p>
        </p:txBody>
      </p:sp>
    </p:spTree>
    <p:extLst>
      <p:ext uri="{BB962C8B-B14F-4D97-AF65-F5344CB8AC3E}">
        <p14:creationId xmlns:p14="http://schemas.microsoft.com/office/powerpoint/2010/main" val="3367678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escape</a:t>
            </a:r>
          </a:p>
        </p:txBody>
      </p:sp>
      <p:sp>
        <p:nvSpPr>
          <p:cNvPr id="4" name="Slide Number Placeholder 3"/>
          <p:cNvSpPr>
            <a:spLocks noGrp="1"/>
          </p:cNvSpPr>
          <p:nvPr>
            <p:ph type="sldNum" sz="quarter" idx="5"/>
          </p:nvPr>
        </p:nvSpPr>
        <p:spPr/>
        <p:txBody>
          <a:bodyPr/>
          <a:lstStyle/>
          <a:p>
            <a:fld id="{8948FF16-C8E1-9340-81EC-BC5B342CE2C7}" type="slidenum">
              <a:rPr lang="en-US" smtClean="0"/>
              <a:t>10</a:t>
            </a:fld>
            <a:endParaRPr lang="en-US"/>
          </a:p>
        </p:txBody>
      </p:sp>
    </p:spTree>
    <p:extLst>
      <p:ext uri="{BB962C8B-B14F-4D97-AF65-F5344CB8AC3E}">
        <p14:creationId xmlns:p14="http://schemas.microsoft.com/office/powerpoint/2010/main" val="655977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guidance</a:t>
            </a:r>
          </a:p>
        </p:txBody>
      </p:sp>
      <p:sp>
        <p:nvSpPr>
          <p:cNvPr id="4" name="Slide Number Placeholder 3"/>
          <p:cNvSpPr>
            <a:spLocks noGrp="1"/>
          </p:cNvSpPr>
          <p:nvPr>
            <p:ph type="sldNum" sz="quarter" idx="5"/>
          </p:nvPr>
        </p:nvSpPr>
        <p:spPr/>
        <p:txBody>
          <a:bodyPr/>
          <a:lstStyle/>
          <a:p>
            <a:fld id="{8948FF16-C8E1-9340-81EC-BC5B342CE2C7}" type="slidenum">
              <a:rPr lang="en-US" smtClean="0"/>
              <a:t>11</a:t>
            </a:fld>
            <a:endParaRPr lang="en-US"/>
          </a:p>
        </p:txBody>
      </p:sp>
    </p:spTree>
    <p:extLst>
      <p:ext uri="{BB962C8B-B14F-4D97-AF65-F5344CB8AC3E}">
        <p14:creationId xmlns:p14="http://schemas.microsoft.com/office/powerpoint/2010/main" val="2941496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Physiological need + autonomy</a:t>
            </a:r>
          </a:p>
        </p:txBody>
      </p:sp>
      <p:sp>
        <p:nvSpPr>
          <p:cNvPr id="4" name="Slide Number Placeholder 3"/>
          <p:cNvSpPr>
            <a:spLocks noGrp="1"/>
          </p:cNvSpPr>
          <p:nvPr>
            <p:ph type="sldNum" sz="quarter" idx="5"/>
          </p:nvPr>
        </p:nvSpPr>
        <p:spPr/>
        <p:txBody>
          <a:bodyPr/>
          <a:lstStyle/>
          <a:p>
            <a:fld id="{8948FF16-C8E1-9340-81EC-BC5B342CE2C7}" type="slidenum">
              <a:rPr lang="en-US" smtClean="0"/>
              <a:t>12</a:t>
            </a:fld>
            <a:endParaRPr lang="en-US"/>
          </a:p>
        </p:txBody>
      </p:sp>
    </p:spTree>
    <p:extLst>
      <p:ext uri="{BB962C8B-B14F-4D97-AF65-F5344CB8AC3E}">
        <p14:creationId xmlns:p14="http://schemas.microsoft.com/office/powerpoint/2010/main" val="3647888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autonomy</a:t>
            </a:r>
          </a:p>
        </p:txBody>
      </p:sp>
      <p:sp>
        <p:nvSpPr>
          <p:cNvPr id="4" name="Slide Number Placeholder 3"/>
          <p:cNvSpPr>
            <a:spLocks noGrp="1"/>
          </p:cNvSpPr>
          <p:nvPr>
            <p:ph type="sldNum" sz="quarter" idx="5"/>
          </p:nvPr>
        </p:nvSpPr>
        <p:spPr/>
        <p:txBody>
          <a:bodyPr/>
          <a:lstStyle/>
          <a:p>
            <a:fld id="{8948FF16-C8E1-9340-81EC-BC5B342CE2C7}" type="slidenum">
              <a:rPr lang="en-US" smtClean="0"/>
              <a:t>13</a:t>
            </a:fld>
            <a:endParaRPr lang="en-US"/>
          </a:p>
        </p:txBody>
      </p:sp>
    </p:spTree>
    <p:extLst>
      <p:ext uri="{BB962C8B-B14F-4D97-AF65-F5344CB8AC3E}">
        <p14:creationId xmlns:p14="http://schemas.microsoft.com/office/powerpoint/2010/main" val="1316508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dominate</a:t>
            </a:r>
          </a:p>
        </p:txBody>
      </p:sp>
      <p:sp>
        <p:nvSpPr>
          <p:cNvPr id="4" name="Slide Number Placeholder 3"/>
          <p:cNvSpPr>
            <a:spLocks noGrp="1"/>
          </p:cNvSpPr>
          <p:nvPr>
            <p:ph type="sldNum" sz="quarter" idx="5"/>
          </p:nvPr>
        </p:nvSpPr>
        <p:spPr/>
        <p:txBody>
          <a:bodyPr/>
          <a:lstStyle/>
          <a:p>
            <a:fld id="{8948FF16-C8E1-9340-81EC-BC5B342CE2C7}" type="slidenum">
              <a:rPr lang="en-US" smtClean="0"/>
              <a:t>14</a:t>
            </a:fld>
            <a:endParaRPr lang="en-US"/>
          </a:p>
        </p:txBody>
      </p:sp>
    </p:spTree>
    <p:extLst>
      <p:ext uri="{BB962C8B-B14F-4D97-AF65-F5344CB8AC3E}">
        <p14:creationId xmlns:p14="http://schemas.microsoft.com/office/powerpoint/2010/main" val="3456104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attention</a:t>
            </a:r>
          </a:p>
        </p:txBody>
      </p:sp>
      <p:sp>
        <p:nvSpPr>
          <p:cNvPr id="4" name="Slide Number Placeholder 3"/>
          <p:cNvSpPr>
            <a:spLocks noGrp="1"/>
          </p:cNvSpPr>
          <p:nvPr>
            <p:ph type="sldNum" sz="quarter" idx="5"/>
          </p:nvPr>
        </p:nvSpPr>
        <p:spPr/>
        <p:txBody>
          <a:bodyPr/>
          <a:lstStyle/>
          <a:p>
            <a:fld id="{8948FF16-C8E1-9340-81EC-BC5B342CE2C7}" type="slidenum">
              <a:rPr lang="en-US" smtClean="0"/>
              <a:t>15</a:t>
            </a:fld>
            <a:endParaRPr lang="en-US"/>
          </a:p>
        </p:txBody>
      </p:sp>
    </p:spTree>
    <p:extLst>
      <p:ext uri="{BB962C8B-B14F-4D97-AF65-F5344CB8AC3E}">
        <p14:creationId xmlns:p14="http://schemas.microsoft.com/office/powerpoint/2010/main" val="3592035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curiosity</a:t>
            </a:r>
          </a:p>
        </p:txBody>
      </p:sp>
      <p:sp>
        <p:nvSpPr>
          <p:cNvPr id="4" name="Slide Number Placeholder 3"/>
          <p:cNvSpPr>
            <a:spLocks noGrp="1"/>
          </p:cNvSpPr>
          <p:nvPr>
            <p:ph type="sldNum" sz="quarter" idx="5"/>
          </p:nvPr>
        </p:nvSpPr>
        <p:spPr/>
        <p:txBody>
          <a:bodyPr/>
          <a:lstStyle/>
          <a:p>
            <a:fld id="{8948FF16-C8E1-9340-81EC-BC5B342CE2C7}" type="slidenum">
              <a:rPr lang="en-US" smtClean="0"/>
              <a:t>16</a:t>
            </a:fld>
            <a:endParaRPr lang="en-US"/>
          </a:p>
        </p:txBody>
      </p:sp>
    </p:spTree>
    <p:extLst>
      <p:ext uri="{BB962C8B-B14F-4D97-AF65-F5344CB8AC3E}">
        <p14:creationId xmlns:p14="http://schemas.microsoft.com/office/powerpoint/2010/main" val="4163398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aggress</a:t>
            </a:r>
          </a:p>
        </p:txBody>
      </p:sp>
      <p:sp>
        <p:nvSpPr>
          <p:cNvPr id="4" name="Slide Number Placeholder 3"/>
          <p:cNvSpPr>
            <a:spLocks noGrp="1"/>
          </p:cNvSpPr>
          <p:nvPr>
            <p:ph type="sldNum" sz="quarter" idx="5"/>
          </p:nvPr>
        </p:nvSpPr>
        <p:spPr/>
        <p:txBody>
          <a:bodyPr/>
          <a:lstStyle/>
          <a:p>
            <a:fld id="{8948FF16-C8E1-9340-81EC-BC5B342CE2C7}" type="slidenum">
              <a:rPr lang="en-US" smtClean="0"/>
              <a:t>17</a:t>
            </a:fld>
            <a:endParaRPr lang="en-US"/>
          </a:p>
        </p:txBody>
      </p:sp>
    </p:spTree>
    <p:extLst>
      <p:ext uri="{BB962C8B-B14F-4D97-AF65-F5344CB8AC3E}">
        <p14:creationId xmlns:p14="http://schemas.microsoft.com/office/powerpoint/2010/main" val="3804103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11/4/25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626266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11/4/25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67503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11/4/25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0840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11/4/25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61855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11/4/25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582393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11/4/25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1499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11/4/25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23785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11/4/25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972055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11/4/25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7409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11/4/25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81024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11/4/25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3138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11/4/25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81416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D8BB94-CF20-A87B-9EF6-3C6745528CA3}"/>
              </a:ext>
            </a:extLst>
          </p:cNvPr>
          <p:cNvSpPr>
            <a:spLocks noGrp="1"/>
          </p:cNvSpPr>
          <p:nvPr>
            <p:ph type="ctrTitle"/>
          </p:nvPr>
        </p:nvSpPr>
        <p:spPr>
          <a:xfrm>
            <a:off x="7537528" y="1032764"/>
            <a:ext cx="4308672" cy="3224045"/>
          </a:xfrm>
        </p:spPr>
        <p:txBody>
          <a:bodyPr anchor="b">
            <a:normAutofit/>
          </a:bodyPr>
          <a:lstStyle/>
          <a:p>
            <a:r>
              <a:rPr lang="en-US" sz="5800" dirty="0"/>
              <a:t>Advertising: The 15 Basic Appeals </a:t>
            </a:r>
          </a:p>
        </p:txBody>
      </p:sp>
      <p:sp>
        <p:nvSpPr>
          <p:cNvPr id="3" name="Subtitle 2">
            <a:extLst>
              <a:ext uri="{FF2B5EF4-FFF2-40B4-BE49-F238E27FC236}">
                <a16:creationId xmlns:a16="http://schemas.microsoft.com/office/drawing/2014/main" id="{0C68984E-A66E-ACF6-FE42-474203E9F552}"/>
              </a:ext>
            </a:extLst>
          </p:cNvPr>
          <p:cNvSpPr>
            <a:spLocks noGrp="1"/>
          </p:cNvSpPr>
          <p:nvPr>
            <p:ph type="subTitle" idx="1"/>
          </p:nvPr>
        </p:nvSpPr>
        <p:spPr>
          <a:xfrm>
            <a:off x="7535756" y="5046281"/>
            <a:ext cx="4308672" cy="1172408"/>
          </a:xfrm>
        </p:spPr>
        <p:txBody>
          <a:bodyPr anchor="t">
            <a:normAutofit/>
          </a:bodyPr>
          <a:lstStyle/>
          <a:p>
            <a:r>
              <a:rPr lang="en-US" dirty="0"/>
              <a:t>For Use after reading Jib Fowles’ essay</a:t>
            </a:r>
          </a:p>
        </p:txBody>
      </p:sp>
      <p:pic>
        <p:nvPicPr>
          <p:cNvPr id="4" name="Picture 3" descr="A splash of colors on a white surface">
            <a:extLst>
              <a:ext uri="{FF2B5EF4-FFF2-40B4-BE49-F238E27FC236}">
                <a16:creationId xmlns:a16="http://schemas.microsoft.com/office/drawing/2014/main" id="{418E194E-1B8C-8D9B-C690-9838B2510B72}"/>
              </a:ext>
            </a:extLst>
          </p:cNvPr>
          <p:cNvPicPr>
            <a:picLocks noChangeAspect="1"/>
          </p:cNvPicPr>
          <p:nvPr/>
        </p:nvPicPr>
        <p:blipFill>
          <a:blip r:embed="rId2"/>
          <a:srcRect r="24200"/>
          <a:stretch>
            <a:fillRect/>
          </a:stretch>
        </p:blipFill>
        <p:spPr>
          <a:xfrm>
            <a:off x="20" y="10"/>
            <a:ext cx="6931132" cy="6857990"/>
          </a:xfrm>
          <a:prstGeom prst="rect">
            <a:avLst/>
          </a:prstGeom>
        </p:spPr>
      </p:pic>
      <p:cxnSp>
        <p:nvCxnSpPr>
          <p:cNvPr id="11" name="Straight Connector 10">
            <a:extLst>
              <a:ext uri="{FF2B5EF4-FFF2-40B4-BE49-F238E27FC236}">
                <a16:creationId xmlns:a16="http://schemas.microsoft.com/office/drawing/2014/main" id="{6CA391F1-4B2C-521B-F6A5-52C74B3034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75848" y="47115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862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9665EDA-2A58-2E4E-4314-AD95FBD1A493}"/>
              </a:ext>
            </a:extLst>
          </p:cNvPr>
          <p:cNvSpPr>
            <a:spLocks noGrp="1"/>
          </p:cNvSpPr>
          <p:nvPr>
            <p:ph idx="1"/>
          </p:nvPr>
        </p:nvSpPr>
        <p:spPr>
          <a:xfrm>
            <a:off x="640081" y="1906696"/>
            <a:ext cx="5737860" cy="3666980"/>
          </a:xfrm>
        </p:spPr>
        <p:txBody>
          <a:bodyPr>
            <a:normAutofit/>
          </a:bodyPr>
          <a:lstStyle/>
          <a:p>
            <a:r>
              <a:rPr lang="en-US" dirty="0"/>
              <a:t>On the next slides, you’ll see a series of adverts which use one (or more) of the 15 basic appeals as outlined by Jib Fowles in his seminal 1982 essay.</a:t>
            </a:r>
          </a:p>
          <a:p>
            <a:r>
              <a:rPr lang="en-US" dirty="0"/>
              <a:t>Discuss the appeals you think are most prominent and how they are communicated effectively.</a:t>
            </a:r>
          </a:p>
          <a:p>
            <a:pPr marL="0" indent="0">
              <a:buNone/>
            </a:pPr>
            <a:endParaRPr lang="en-US" dirty="0"/>
          </a:p>
        </p:txBody>
      </p:sp>
      <p:pic>
        <p:nvPicPr>
          <p:cNvPr id="5" name="Picture 4" descr="A white circle with black text&#10;&#10;AI-generated content may be incorrect.">
            <a:extLst>
              <a:ext uri="{FF2B5EF4-FFF2-40B4-BE49-F238E27FC236}">
                <a16:creationId xmlns:a16="http://schemas.microsoft.com/office/drawing/2014/main" id="{9D45A413-CB31-6613-C51C-0AF14CA0B2F2}"/>
              </a:ext>
            </a:extLst>
          </p:cNvPr>
          <p:cNvPicPr>
            <a:picLocks noChangeAspect="1"/>
          </p:cNvPicPr>
          <p:nvPr/>
        </p:nvPicPr>
        <p:blipFill>
          <a:blip r:embed="rId2"/>
          <a:stretch>
            <a:fillRect/>
          </a:stretch>
        </p:blipFill>
        <p:spPr>
          <a:xfrm>
            <a:off x="6377941" y="875694"/>
            <a:ext cx="5635868" cy="5424522"/>
          </a:xfrm>
          <a:prstGeom prst="rect">
            <a:avLst/>
          </a:prstGeom>
        </p:spPr>
      </p:pic>
    </p:spTree>
    <p:extLst>
      <p:ext uri="{BB962C8B-B14F-4D97-AF65-F5344CB8AC3E}">
        <p14:creationId xmlns:p14="http://schemas.microsoft.com/office/powerpoint/2010/main" val="3427742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holding up bottles of soda&#10;&#10;AI-generated content may be incorrect.">
            <a:extLst>
              <a:ext uri="{FF2B5EF4-FFF2-40B4-BE49-F238E27FC236}">
                <a16:creationId xmlns:a16="http://schemas.microsoft.com/office/drawing/2014/main" id="{D530DA5B-8826-ED4D-FFD4-7E2E3450A7E7}"/>
              </a:ext>
            </a:extLst>
          </p:cNvPr>
          <p:cNvPicPr>
            <a:picLocks noChangeAspect="1"/>
          </p:cNvPicPr>
          <p:nvPr/>
        </p:nvPicPr>
        <p:blipFill>
          <a:blip r:embed="rId3"/>
          <a:srcRect t="2353" r="1" b="1"/>
          <a:stretch>
            <a:fillRect/>
          </a:stretch>
        </p:blipFill>
        <p:spPr>
          <a:xfrm>
            <a:off x="643467" y="643467"/>
            <a:ext cx="10905066" cy="5590432"/>
          </a:xfrm>
          <a:prstGeom prst="rect">
            <a:avLst/>
          </a:prstGeom>
        </p:spPr>
      </p:pic>
      <p:cxnSp>
        <p:nvCxnSpPr>
          <p:cNvPr id="10" name="Straight Connector 9">
            <a:extLst>
              <a:ext uri="{FF2B5EF4-FFF2-40B4-BE49-F238E27FC236}">
                <a16:creationId xmlns:a16="http://schemas.microsoft.com/office/drawing/2014/main" id="{19F39946-6C27-40AB-A613-7930E92197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09" y="6196329"/>
            <a:ext cx="10906324"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846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701323A-3BD4-99D2-F90B-51E5AB342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0311"/>
            <a:ext cx="10887542" cy="5577378"/>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house with a garage door&#10;&#10;AI-generated content may be incorrect.">
            <a:extLst>
              <a:ext uri="{FF2B5EF4-FFF2-40B4-BE49-F238E27FC236}">
                <a16:creationId xmlns:a16="http://schemas.microsoft.com/office/drawing/2014/main" id="{3B5C333B-CE50-9966-2F87-22D17A75BCF7}"/>
              </a:ext>
            </a:extLst>
          </p:cNvPr>
          <p:cNvPicPr>
            <a:picLocks noChangeAspect="1"/>
          </p:cNvPicPr>
          <p:nvPr/>
        </p:nvPicPr>
        <p:blipFill>
          <a:blip r:embed="rId3"/>
          <a:srcRect r="12557" b="-2"/>
          <a:stretch>
            <a:fillRect/>
          </a:stretch>
        </p:blipFill>
        <p:spPr>
          <a:xfrm>
            <a:off x="643467" y="640311"/>
            <a:ext cx="10902365" cy="5579514"/>
          </a:xfrm>
          <a:prstGeom prst="rect">
            <a:avLst/>
          </a:prstGeom>
        </p:spPr>
      </p:pic>
      <p:cxnSp>
        <p:nvCxnSpPr>
          <p:cNvPr id="12" name="Straight Connector 11">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37289" y="640311"/>
            <a:ext cx="0" cy="5579514"/>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526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holding a dog&#10;&#10;AI-generated content may be incorrect.">
            <a:extLst>
              <a:ext uri="{FF2B5EF4-FFF2-40B4-BE49-F238E27FC236}">
                <a16:creationId xmlns:a16="http://schemas.microsoft.com/office/drawing/2014/main" id="{FCBA83A6-9DEB-6B3F-A1D8-262BF55A1D91}"/>
              </a:ext>
            </a:extLst>
          </p:cNvPr>
          <p:cNvPicPr>
            <a:picLocks noChangeAspect="1"/>
          </p:cNvPicPr>
          <p:nvPr/>
        </p:nvPicPr>
        <p:blipFill>
          <a:blip r:embed="rId3"/>
          <a:srcRect b="25000"/>
          <a:stretch>
            <a:fillRect/>
          </a:stretch>
        </p:blipFill>
        <p:spPr>
          <a:xfrm>
            <a:off x="1" y="1"/>
            <a:ext cx="12192000" cy="6857988"/>
          </a:xfrm>
          <a:prstGeom prst="rect">
            <a:avLst/>
          </a:prstGeom>
        </p:spPr>
      </p:pic>
    </p:spTree>
    <p:extLst>
      <p:ext uri="{BB962C8B-B14F-4D97-AF65-F5344CB8AC3E}">
        <p14:creationId xmlns:p14="http://schemas.microsoft.com/office/powerpoint/2010/main" val="3562148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doing a gymnastic trick&#10;&#10;AI-generated content may be incorrect.">
            <a:extLst>
              <a:ext uri="{FF2B5EF4-FFF2-40B4-BE49-F238E27FC236}">
                <a16:creationId xmlns:a16="http://schemas.microsoft.com/office/drawing/2014/main" id="{4213B66A-5616-82AA-F4EB-FAC8BFF76C92}"/>
              </a:ext>
            </a:extLst>
          </p:cNvPr>
          <p:cNvPicPr>
            <a:picLocks noChangeAspect="1"/>
          </p:cNvPicPr>
          <p:nvPr/>
        </p:nvPicPr>
        <p:blipFill>
          <a:blip r:embed="rId3"/>
          <a:srcRect l="1738" r="41" b="1"/>
          <a:stretch>
            <a:fillRect/>
          </a:stretch>
        </p:blipFill>
        <p:spPr>
          <a:xfrm>
            <a:off x="1" y="1"/>
            <a:ext cx="12192000" cy="6857988"/>
          </a:xfrm>
          <a:prstGeom prst="rect">
            <a:avLst/>
          </a:prstGeom>
        </p:spPr>
      </p:pic>
    </p:spTree>
    <p:extLst>
      <p:ext uri="{BB962C8B-B14F-4D97-AF65-F5344CB8AC3E}">
        <p14:creationId xmlns:p14="http://schemas.microsoft.com/office/powerpoint/2010/main" val="3736839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lying in the grass with flowers&#10;&#10;AI-generated content may be incorrect.">
            <a:extLst>
              <a:ext uri="{FF2B5EF4-FFF2-40B4-BE49-F238E27FC236}">
                <a16:creationId xmlns:a16="http://schemas.microsoft.com/office/drawing/2014/main" id="{F4C67B42-6857-4BE8-E030-03BE64DDA669}"/>
              </a:ext>
            </a:extLst>
          </p:cNvPr>
          <p:cNvPicPr>
            <a:picLocks noChangeAspect="1"/>
          </p:cNvPicPr>
          <p:nvPr/>
        </p:nvPicPr>
        <p:blipFill>
          <a:blip r:embed="rId3"/>
          <a:srcRect l="15796" r="205" b="1"/>
          <a:stretch>
            <a:fillRect/>
          </a:stretch>
        </p:blipFill>
        <p:spPr>
          <a:xfrm>
            <a:off x="1" y="1"/>
            <a:ext cx="12192000" cy="6857988"/>
          </a:xfrm>
          <a:prstGeom prst="rect">
            <a:avLst/>
          </a:prstGeom>
        </p:spPr>
      </p:pic>
    </p:spTree>
    <p:extLst>
      <p:ext uri="{BB962C8B-B14F-4D97-AF65-F5344CB8AC3E}">
        <p14:creationId xmlns:p14="http://schemas.microsoft.com/office/powerpoint/2010/main" val="3732307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suit with his arms crossed&#10;&#10;AI-generated content may be incorrect.">
            <a:extLst>
              <a:ext uri="{FF2B5EF4-FFF2-40B4-BE49-F238E27FC236}">
                <a16:creationId xmlns:a16="http://schemas.microsoft.com/office/drawing/2014/main" id="{726CFB95-C3D1-DACD-5077-713C2F350105}"/>
              </a:ext>
            </a:extLst>
          </p:cNvPr>
          <p:cNvPicPr>
            <a:picLocks noChangeAspect="1"/>
          </p:cNvPicPr>
          <p:nvPr/>
        </p:nvPicPr>
        <p:blipFill>
          <a:blip r:embed="rId3"/>
          <a:stretch>
            <a:fillRect/>
          </a:stretch>
        </p:blipFill>
        <p:spPr>
          <a:xfrm>
            <a:off x="3595687" y="0"/>
            <a:ext cx="5000625" cy="6858000"/>
          </a:xfrm>
          <a:prstGeom prst="rect">
            <a:avLst/>
          </a:prstGeom>
        </p:spPr>
      </p:pic>
    </p:spTree>
    <p:extLst>
      <p:ext uri="{BB962C8B-B14F-4D97-AF65-F5344CB8AC3E}">
        <p14:creationId xmlns:p14="http://schemas.microsoft.com/office/powerpoint/2010/main" val="1163166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701323A-3BD4-99D2-F90B-51E5AB342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0311"/>
            <a:ext cx="10887542" cy="5577378"/>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and person taking shower&#10;&#10;AI-generated content may be incorrect.">
            <a:extLst>
              <a:ext uri="{FF2B5EF4-FFF2-40B4-BE49-F238E27FC236}">
                <a16:creationId xmlns:a16="http://schemas.microsoft.com/office/drawing/2014/main" id="{FD00E33B-F22F-312E-BAEF-57CCAEC78AE4}"/>
              </a:ext>
            </a:extLst>
          </p:cNvPr>
          <p:cNvPicPr>
            <a:picLocks noChangeAspect="1"/>
          </p:cNvPicPr>
          <p:nvPr/>
        </p:nvPicPr>
        <p:blipFill>
          <a:blip r:embed="rId3"/>
          <a:srcRect r="2789" b="1"/>
          <a:stretch>
            <a:fillRect/>
          </a:stretch>
        </p:blipFill>
        <p:spPr>
          <a:xfrm>
            <a:off x="643467" y="640311"/>
            <a:ext cx="10902365" cy="5579514"/>
          </a:xfrm>
          <a:prstGeom prst="rect">
            <a:avLst/>
          </a:prstGeom>
        </p:spPr>
      </p:pic>
      <p:cxnSp>
        <p:nvCxnSpPr>
          <p:cNvPr id="12" name="Straight Connector 11">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37289" y="640311"/>
            <a:ext cx="0" cy="5579514"/>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369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car on a road&#10;&#10;AI-generated content may be incorrect.">
            <a:extLst>
              <a:ext uri="{FF2B5EF4-FFF2-40B4-BE49-F238E27FC236}">
                <a16:creationId xmlns:a16="http://schemas.microsoft.com/office/drawing/2014/main" id="{B0297A44-53B0-8F04-7833-7D6CBC6ED436}"/>
              </a:ext>
            </a:extLst>
          </p:cNvPr>
          <p:cNvPicPr>
            <a:picLocks noChangeAspect="1"/>
          </p:cNvPicPr>
          <p:nvPr/>
        </p:nvPicPr>
        <p:blipFill>
          <a:blip r:embed="rId3"/>
          <a:stretch>
            <a:fillRect/>
          </a:stretch>
        </p:blipFill>
        <p:spPr>
          <a:xfrm>
            <a:off x="2928938" y="231187"/>
            <a:ext cx="6343650" cy="6386035"/>
          </a:xfrm>
          <a:prstGeom prst="rect">
            <a:avLst/>
          </a:prstGeom>
        </p:spPr>
      </p:pic>
    </p:spTree>
    <p:extLst>
      <p:ext uri="{BB962C8B-B14F-4D97-AF65-F5344CB8AC3E}">
        <p14:creationId xmlns:p14="http://schemas.microsoft.com/office/powerpoint/2010/main" val="4163995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701323A-3BD4-99D2-F90B-51E5AB342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0311"/>
            <a:ext cx="10887542" cy="5577378"/>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in a white coat holding a tube of toothpaste&#10;&#10;AI-generated content may be incorrect.">
            <a:extLst>
              <a:ext uri="{FF2B5EF4-FFF2-40B4-BE49-F238E27FC236}">
                <a16:creationId xmlns:a16="http://schemas.microsoft.com/office/drawing/2014/main" id="{3651B3FD-D3DA-B130-9C96-8EFC54CD9706}"/>
              </a:ext>
            </a:extLst>
          </p:cNvPr>
          <p:cNvPicPr>
            <a:picLocks noChangeAspect="1"/>
          </p:cNvPicPr>
          <p:nvPr/>
        </p:nvPicPr>
        <p:blipFill>
          <a:blip r:embed="rId3"/>
          <a:srcRect t="1633" b="30132"/>
          <a:stretch>
            <a:fillRect/>
          </a:stretch>
        </p:blipFill>
        <p:spPr>
          <a:xfrm>
            <a:off x="643467" y="640311"/>
            <a:ext cx="10902365" cy="5579514"/>
          </a:xfrm>
          <a:prstGeom prst="rect">
            <a:avLst/>
          </a:prstGeom>
        </p:spPr>
      </p:pic>
      <p:cxnSp>
        <p:nvCxnSpPr>
          <p:cNvPr id="12" name="Straight Connector 11">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37289" y="640311"/>
            <a:ext cx="0" cy="5579514"/>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4262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lying on a bed&#10;&#10;AI-generated content may be incorrect.">
            <a:extLst>
              <a:ext uri="{FF2B5EF4-FFF2-40B4-BE49-F238E27FC236}">
                <a16:creationId xmlns:a16="http://schemas.microsoft.com/office/drawing/2014/main" id="{2A4E7819-C6A4-FC6D-026F-7F627CA24474}"/>
              </a:ext>
            </a:extLst>
          </p:cNvPr>
          <p:cNvPicPr>
            <a:picLocks noChangeAspect="1"/>
          </p:cNvPicPr>
          <p:nvPr/>
        </p:nvPicPr>
        <p:blipFill>
          <a:blip r:embed="rId3"/>
          <a:srcRect/>
          <a:stretch>
            <a:fillRect/>
          </a:stretch>
        </p:blipFill>
        <p:spPr>
          <a:xfrm>
            <a:off x="1" y="1"/>
            <a:ext cx="12192000" cy="6857988"/>
          </a:xfrm>
          <a:prstGeom prst="rect">
            <a:avLst/>
          </a:prstGeom>
        </p:spPr>
      </p:pic>
    </p:spTree>
    <p:extLst>
      <p:ext uri="{BB962C8B-B14F-4D97-AF65-F5344CB8AC3E}">
        <p14:creationId xmlns:p14="http://schemas.microsoft.com/office/powerpoint/2010/main" val="240634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701323A-3BD4-99D2-F90B-51E5AB342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0311"/>
            <a:ext cx="10887542" cy="5577378"/>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holding a cell phone&#10;&#10;AI-generated content may be incorrect.">
            <a:extLst>
              <a:ext uri="{FF2B5EF4-FFF2-40B4-BE49-F238E27FC236}">
                <a16:creationId xmlns:a16="http://schemas.microsoft.com/office/drawing/2014/main" id="{3A70BF32-D02F-5724-9644-C419D87F621F}"/>
              </a:ext>
            </a:extLst>
          </p:cNvPr>
          <p:cNvPicPr>
            <a:picLocks noChangeAspect="1"/>
          </p:cNvPicPr>
          <p:nvPr/>
        </p:nvPicPr>
        <p:blipFill>
          <a:blip r:embed="rId3"/>
          <a:srcRect t="12890"/>
          <a:stretch>
            <a:fillRect/>
          </a:stretch>
        </p:blipFill>
        <p:spPr>
          <a:xfrm>
            <a:off x="643467" y="640311"/>
            <a:ext cx="10902365" cy="5579514"/>
          </a:xfrm>
          <a:prstGeom prst="rect">
            <a:avLst/>
          </a:prstGeom>
        </p:spPr>
      </p:pic>
      <p:cxnSp>
        <p:nvCxnSpPr>
          <p:cNvPr id="12" name="Straight Connector 11">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37289" y="640311"/>
            <a:ext cx="0" cy="5579514"/>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2565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in a suit&#10;&#10;AI-generated content may be incorrect.">
            <a:extLst>
              <a:ext uri="{FF2B5EF4-FFF2-40B4-BE49-F238E27FC236}">
                <a16:creationId xmlns:a16="http://schemas.microsoft.com/office/drawing/2014/main" id="{51912E60-D062-E37A-55FE-8DED16DC0BCD}"/>
              </a:ext>
            </a:extLst>
          </p:cNvPr>
          <p:cNvPicPr>
            <a:picLocks noChangeAspect="1"/>
          </p:cNvPicPr>
          <p:nvPr/>
        </p:nvPicPr>
        <p:blipFill>
          <a:blip r:embed="rId3"/>
          <a:srcRect l="4742" r="1479" b="-1"/>
          <a:stretch>
            <a:fillRect/>
          </a:stretch>
        </p:blipFill>
        <p:spPr>
          <a:xfrm>
            <a:off x="1" y="1"/>
            <a:ext cx="12192000" cy="6857988"/>
          </a:xfrm>
          <a:prstGeom prst="rect">
            <a:avLst/>
          </a:prstGeom>
        </p:spPr>
      </p:pic>
    </p:spTree>
    <p:extLst>
      <p:ext uri="{BB962C8B-B14F-4D97-AF65-F5344CB8AC3E}">
        <p14:creationId xmlns:p14="http://schemas.microsoft.com/office/powerpoint/2010/main" val="278822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fingers on her face&#10;&#10;AI-generated content may be incorrect.">
            <a:extLst>
              <a:ext uri="{FF2B5EF4-FFF2-40B4-BE49-F238E27FC236}">
                <a16:creationId xmlns:a16="http://schemas.microsoft.com/office/drawing/2014/main" id="{D3B8196A-121C-98DF-6229-BE4E06476634}"/>
              </a:ext>
            </a:extLst>
          </p:cNvPr>
          <p:cNvPicPr>
            <a:picLocks noChangeAspect="1"/>
          </p:cNvPicPr>
          <p:nvPr/>
        </p:nvPicPr>
        <p:blipFill>
          <a:blip r:embed="rId3"/>
          <a:stretch>
            <a:fillRect/>
          </a:stretch>
        </p:blipFill>
        <p:spPr>
          <a:xfrm>
            <a:off x="3459260" y="0"/>
            <a:ext cx="5273480" cy="6858000"/>
          </a:xfrm>
          <a:prstGeom prst="rect">
            <a:avLst/>
          </a:prstGeom>
        </p:spPr>
      </p:pic>
    </p:spTree>
    <p:extLst>
      <p:ext uri="{BB962C8B-B14F-4D97-AF65-F5344CB8AC3E}">
        <p14:creationId xmlns:p14="http://schemas.microsoft.com/office/powerpoint/2010/main" val="1961288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DBAA4D9-7A8D-CE7B-3756-485ACF18A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548533" cy="6219811"/>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n elephant with tusks and white text&#10;&#10;AI-generated content may be incorrect.">
            <a:extLst>
              <a:ext uri="{FF2B5EF4-FFF2-40B4-BE49-F238E27FC236}">
                <a16:creationId xmlns:a16="http://schemas.microsoft.com/office/drawing/2014/main" id="{724AE561-DEBB-B672-B044-E41E06C1D574}"/>
              </a:ext>
            </a:extLst>
          </p:cNvPr>
          <p:cNvPicPr>
            <a:picLocks noChangeAspect="1"/>
          </p:cNvPicPr>
          <p:nvPr/>
        </p:nvPicPr>
        <p:blipFill>
          <a:blip r:embed="rId3"/>
          <a:srcRect r="10877"/>
          <a:stretch>
            <a:fillRect/>
          </a:stretch>
        </p:blipFill>
        <p:spPr>
          <a:xfrm>
            <a:off x="20" y="14"/>
            <a:ext cx="11548513" cy="6219811"/>
          </a:xfrm>
          <a:prstGeom prst="rect">
            <a:avLst/>
          </a:prstGeom>
        </p:spPr>
      </p:pic>
      <p:cxnSp>
        <p:nvCxnSpPr>
          <p:cNvPr id="12" name="Straight Connector 11">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211766"/>
            <a:ext cx="11548533"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771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n of energy drink&#10;&#10;AI-generated content may be incorrect.">
            <a:extLst>
              <a:ext uri="{FF2B5EF4-FFF2-40B4-BE49-F238E27FC236}">
                <a16:creationId xmlns:a16="http://schemas.microsoft.com/office/drawing/2014/main" id="{A5837C3C-E609-1519-4B89-C45C6993C294}"/>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592211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8587A7-725B-525C-3D92-E9EEAA062228}"/>
              </a:ext>
            </a:extLst>
          </p:cNvPr>
          <p:cNvSpPr>
            <a:spLocks noGrp="1"/>
          </p:cNvSpPr>
          <p:nvPr>
            <p:ph type="title"/>
          </p:nvPr>
        </p:nvSpPr>
        <p:spPr>
          <a:xfrm>
            <a:off x="5496821" y="1371600"/>
            <a:ext cx="6034187" cy="1097280"/>
          </a:xfrm>
        </p:spPr>
        <p:txBody>
          <a:bodyPr>
            <a:normAutofit/>
          </a:bodyPr>
          <a:lstStyle/>
          <a:p>
            <a:pPr>
              <a:lnSpc>
                <a:spcPct val="90000"/>
              </a:lnSpc>
            </a:pPr>
            <a:r>
              <a:rPr lang="en-US" sz="3400" dirty="0"/>
              <a:t>Follow- Up Task (choose 1)</a:t>
            </a:r>
          </a:p>
        </p:txBody>
      </p:sp>
      <p:pic>
        <p:nvPicPr>
          <p:cNvPr id="5" name="Picture 4" descr="A person reaching for a paper on a table full of paper and sticky notes">
            <a:extLst>
              <a:ext uri="{FF2B5EF4-FFF2-40B4-BE49-F238E27FC236}">
                <a16:creationId xmlns:a16="http://schemas.microsoft.com/office/drawing/2014/main" id="{4AFCBEA4-657A-0392-49DB-C54FA2C94750}"/>
              </a:ext>
            </a:extLst>
          </p:cNvPr>
          <p:cNvPicPr>
            <a:picLocks noChangeAspect="1"/>
          </p:cNvPicPr>
          <p:nvPr/>
        </p:nvPicPr>
        <p:blipFill>
          <a:blip r:embed="rId2"/>
          <a:srcRect l="25862" r="26855" b="-1"/>
          <a:stretch>
            <a:fillRect/>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B7AC362-A40A-A40A-A486-7A483AA3E1C7}"/>
              </a:ext>
            </a:extLst>
          </p:cNvPr>
          <p:cNvSpPr>
            <a:spLocks noGrp="1"/>
          </p:cNvSpPr>
          <p:nvPr>
            <p:ph idx="1"/>
          </p:nvPr>
        </p:nvSpPr>
        <p:spPr>
          <a:xfrm>
            <a:off x="5194571" y="2198452"/>
            <a:ext cx="6634264" cy="4280170"/>
          </a:xfrm>
        </p:spPr>
        <p:txBody>
          <a:bodyPr>
            <a:normAutofit lnSpcReduction="10000"/>
          </a:bodyPr>
          <a:lstStyle/>
          <a:p>
            <a:pPr>
              <a:lnSpc>
                <a:spcPct val="110000"/>
              </a:lnSpc>
            </a:pPr>
            <a:r>
              <a:rPr lang="en-US" sz="1900" dirty="0"/>
              <a:t>Curate your own collection of adverts that demonstrate the different appeals. Create a PPT and test your classmates.</a:t>
            </a:r>
          </a:p>
          <a:p>
            <a:pPr>
              <a:lnSpc>
                <a:spcPct val="110000"/>
              </a:lnSpc>
            </a:pPr>
            <a:r>
              <a:rPr lang="en-US" sz="1900" dirty="0"/>
              <a:t>Choose an advert from this PPT and complete a paper 1-style analysis using the following prompt: </a:t>
            </a:r>
            <a:r>
              <a:rPr lang="en-US" sz="1900" i="1" dirty="0"/>
              <a:t>How does the advert use visual techniques to create an emotional appeal for the reader?</a:t>
            </a:r>
          </a:p>
          <a:p>
            <a:pPr>
              <a:lnSpc>
                <a:spcPct val="110000"/>
              </a:lnSpc>
            </a:pPr>
            <a:r>
              <a:rPr lang="en-US" sz="1900" dirty="0"/>
              <a:t>Research the advertising history of a single brand. How has the appeal to the consumer changed over time?</a:t>
            </a:r>
          </a:p>
          <a:p>
            <a:pPr>
              <a:lnSpc>
                <a:spcPct val="110000"/>
              </a:lnSpc>
            </a:pPr>
            <a:r>
              <a:rPr lang="en-US" sz="1900" dirty="0"/>
              <a:t>Choose one of the adverts in this PPT to redesign, appealing to a different consumer need. (For example, redesign an ad appealing to the need for prominence, so it features the need to nurture instead). Sketch out your design and present it to your class.</a:t>
            </a:r>
          </a:p>
        </p:txBody>
      </p:sp>
    </p:spTree>
    <p:extLst>
      <p:ext uri="{BB962C8B-B14F-4D97-AF65-F5344CB8AC3E}">
        <p14:creationId xmlns:p14="http://schemas.microsoft.com/office/powerpoint/2010/main" val="167181074"/>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292</TotalTime>
  <Words>258</Words>
  <Application>Microsoft Macintosh PowerPoint</Application>
  <PresentationFormat>Widescreen</PresentationFormat>
  <Paragraphs>39</Paragraphs>
  <Slides>18</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Arial</vt:lpstr>
      <vt:lpstr>Grandview Display</vt:lpstr>
      <vt:lpstr>DashVTI</vt:lpstr>
      <vt:lpstr>Advertising: The 15 Basic Appeals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Follow- Up Task (choose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cp:revision>
  <dcterms:created xsi:type="dcterms:W3CDTF">2025-11-03T03:58:36Z</dcterms:created>
  <dcterms:modified xsi:type="dcterms:W3CDTF">2025-11-04T00:27:14Z</dcterms:modified>
</cp:coreProperties>
</file>