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9"/>
  </p:notesMasterIdLst>
  <p:sldIdLst>
    <p:sldId id="256" r:id="rId2"/>
    <p:sldId id="257" r:id="rId3"/>
    <p:sldId id="272" r:id="rId4"/>
    <p:sldId id="264" r:id="rId5"/>
    <p:sldId id="273" r:id="rId6"/>
    <p:sldId id="261" r:id="rId7"/>
    <p:sldId id="274" r:id="rId8"/>
    <p:sldId id="280" r:id="rId9"/>
    <p:sldId id="263" r:id="rId10"/>
    <p:sldId id="275" r:id="rId11"/>
    <p:sldId id="278" r:id="rId12"/>
    <p:sldId id="279" r:id="rId13"/>
    <p:sldId id="267" r:id="rId14"/>
    <p:sldId id="268" r:id="rId15"/>
    <p:sldId id="277" r:id="rId16"/>
    <p:sldId id="270" r:id="rId17"/>
    <p:sldId id="271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423"/>
    <p:restoredTop sz="94699"/>
  </p:normalViewPr>
  <p:slideViewPr>
    <p:cSldViewPr snapToGrid="0">
      <p:cViewPr varScale="1">
        <p:scale>
          <a:sx n="106" d="100"/>
          <a:sy n="106" d="100"/>
        </p:scale>
        <p:origin x="184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546B9B-736D-B746-80BE-C3EB59BFF9AB}" type="datetimeFigureOut">
              <a:rPr lang="en-US" smtClean="0"/>
              <a:t>11/3/25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8FF16-C8E1-9340-81EC-BC5B342CE2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521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Weasel words include ‘supplement’ and ‘helps support…’ and a statistical claim (13 vitamins) with a touch of ‘so what?’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8FF16-C8E1-9340-81EC-BC5B342CE2C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9902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Unfinished claim – easier than what? (Also a weasel – ’easier’ doesn’t mean ‘easy’)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8FF16-C8E1-9340-81EC-BC5B342CE2C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9773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Endorsement using a well-known figure to support claim (regardless of product efficacy)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8FF16-C8E1-9340-81EC-BC5B342CE2C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0147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Scientific claims abound in the science jargon (‘regenerating pre-essence’), unproven statistics (‘5x faster’) and science-y graphics.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8FF16-C8E1-9340-81EC-BC5B342CE2C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9079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Compliment the consumer – ‘you deserve the best’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8FF16-C8E1-9340-81EC-BC5B342CE2C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8281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perfect so what? How a toastier bun improves the product is not stated and unclear.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8FF16-C8E1-9340-81EC-BC5B342CE2C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5280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Water is wet – all disinfectant products kill most germs. Plus scientific claim (stats), weasel word (‘protects’ does not guarantee efficacy) and endorsement (IMA recommended)!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8FF16-C8E1-9340-81EC-BC5B342CE2C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6411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Another unfinished claim – ‘more delicious’ than what?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8FF16-C8E1-9340-81EC-BC5B342CE2C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3264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outstanding vague claim – what is ‘antioxidant power’?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8FF16-C8E1-9340-81EC-BC5B342CE2C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6184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unique-and-different claim – ‘odd one out’, ‘only one’. Also an unfinished claim (‘we’re better’… than what?) A touch of water is wet in the word ‘connected’ (all mobile networks connect the customer).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8FF16-C8E1-9340-81EC-BC5B342CE2C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9046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product name implies we’re different-and-unique. Some students may recognize the Matthew </a:t>
            </a:r>
            <a:r>
              <a:rPr lang="en-US" dirty="0" err="1"/>
              <a:t>Mcconaughy</a:t>
            </a:r>
            <a:r>
              <a:rPr lang="en-US" dirty="0"/>
              <a:t> endorsement too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8FF16-C8E1-9340-81EC-BC5B342CE2C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1044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Rhetorical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8FF16-C8E1-9340-81EC-BC5B342CE2C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0350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‘Probably’ – a classic weasel word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8FF16-C8E1-9340-81EC-BC5B342CE2C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4317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Vague (How is ‘cleaning power’ measured?) Also a water is wet statistical claim – all similar products kill the same germs.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8FF16-C8E1-9340-81EC-BC5B342CE2C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0518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5610A-17B4-4656-93CF-E1D9982860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80" y="1371599"/>
            <a:ext cx="6675120" cy="2951825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1C80B-DFD6-415B-BA5B-E56E510CD1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80" y="4584879"/>
            <a:ext cx="6675120" cy="1287887"/>
          </a:xfrm>
        </p:spPr>
        <p:txBody>
          <a:bodyPr anchor="b">
            <a:normAutofit/>
          </a:bodyPr>
          <a:lstStyle>
            <a:lvl1pPr marL="0" indent="0" algn="l">
              <a:lnSpc>
                <a:spcPct val="130000"/>
              </a:lnSpc>
              <a:buNone/>
              <a:defRPr sz="18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2065B-06FF-4991-9F8A-4BE25457B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4479B-705B-4489-957E-7E8A228BDFA0}" type="datetime1">
              <a:rPr lang="en-US" smtClean="0"/>
              <a:t>11/3/25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0DF2FA-C604-45D8-A633-11D3742EC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EE5DA9-2D04-4850-AB9F-BD3538165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266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8B246-6A68-46BE-9DBD-614FA8CF4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47706-8D18-4093-A7C1-F30D7543C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7C8FC-AAEA-4AB6-9DB5-2503F58F0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9F774-3FA6-43B8-9241-99959C8FD463}" type="datetime1">
              <a:rPr lang="en-US" smtClean="0"/>
              <a:t>11/3/25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B1616B-3F08-4869-A522-773C38940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030CE6-9124-4B3A-A912-AE16B5C34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503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1BB59B6-79B9-97F5-AC3B-DF65899D39D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C78885-57B2-4930-BD7D-CBF916EDF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91366"/>
            <a:ext cx="9214884" cy="3159974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E495E4-2F8B-4CC7-88AC-A312067E60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5018567"/>
            <a:ext cx="7907079" cy="1073889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585CC9-BAD3-4807-90BB-97DA2D6A6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04452-5DCC-4FE2-A5C9-8A5EF6714D65}" type="datetime1">
              <a:rPr lang="en-US" smtClean="0"/>
              <a:t>11/3/25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08CEF-165F-4D7E-9666-5CD0156B4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0EBC3D-3277-4D34-9F67-71040C21E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F05EAE5-4812-F718-6D75-9627884180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6281" y="4715234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08406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77A4-4D01-45B6-9563-0BF13BA72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17E00-96AC-45F0-82B2-9F601E9B93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0080" y="2633472"/>
            <a:ext cx="5212080" cy="3566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BA30CD-95C0-427B-A571-A7D8A53278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8928" y="2633472"/>
            <a:ext cx="5212080" cy="3566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F67CAC-53E4-44AF-BEAC-8FFB96F05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9ABC2-0180-4F3A-A895-A85BC724D472}" type="datetime1">
              <a:rPr lang="en-US" smtClean="0"/>
              <a:t>11/3/25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3D9F3A-E7F0-45E7-AFA8-0D4A669EC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5F008B-58BB-45FF-923F-5909DAB49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855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7B549-9E51-42E0-992A-73E775957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599"/>
            <a:ext cx="10890929" cy="93975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A5FDC-7C4B-45FB-8462-E2CE79919F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79" y="2311352"/>
            <a:ext cx="5212080" cy="69537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8B686-2E92-45B9-A3D7-9DCAA0C50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0079" y="3006725"/>
            <a:ext cx="5212080" cy="3191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ADB526-4A44-47B6-8D14-93202E590A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18928" y="2311352"/>
            <a:ext cx="5212080" cy="69537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4177CA-5C13-4311-BFD3-B98FBD942D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18928" y="3006725"/>
            <a:ext cx="5212080" cy="3191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EA255A-4CB5-40CA-B756-1AA5E27C2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EA9BA-4E8F-439E-BEA4-91FBA01E3F5F}" type="datetime1">
              <a:rPr lang="en-US" smtClean="0"/>
              <a:t>11/3/25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3072C4-10F1-49B8-B0BF-69204EDDC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5ACC97-44C1-4887-909B-E6732D3C1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393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7D313-943A-47E0-8A7A-DFFBCC297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C25A7-81C8-4AA1-AD9F-C78A451FD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5BF18-0007-481C-AA29-413124BC3EE7}" type="datetime1">
              <a:rPr lang="en-US" smtClean="0"/>
              <a:t>11/3/25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F54740-6022-46B2-9C55-B60E96516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9497C9-6B5E-46D6-8FE9-0A5E0CF7F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996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149F9F0F-FB8C-5565-247C-BDCC156B5CA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740D3C-270A-401A-810C-2F86BBBB8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E9870-3748-43AD-B547-02A075CB4A1D}" type="datetime1">
              <a:rPr lang="en-US" smtClean="0"/>
              <a:t>11/3/25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CBE9F8-1765-4F36-A4DE-1DB136025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90CF9E-A6C6-4873-ADBE-7A293931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785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8CDF8-00AD-4441-A6D5-9D7A659E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3859397" cy="145172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330AF-CB7E-420A-AE8A-E02E903258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6519" y="1031001"/>
            <a:ext cx="6594490" cy="51663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3257AD-2422-4CDA-9C55-700F4B5BF2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972168"/>
            <a:ext cx="3859397" cy="322682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1B7454-C1CC-46F2-A6FB-1FE786C48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E7897-33C5-4F1A-9307-D068E37F3DC7}" type="datetime1">
              <a:rPr lang="en-US" smtClean="0"/>
              <a:t>11/3/25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077DBE-6CC7-421B-AB5E-341E20BD9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6EAB8F-7526-4CDB-B782-FAD8B3E70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055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1647F-5A61-44C9-81DC-331C9AE5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3859397" cy="145172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627A0F-F1B8-49BE-A0FF-7FE16E3BDC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37760" y="1033271"/>
            <a:ext cx="6592824" cy="516636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6D1BD6-1519-4431-9FAF-7D4F412997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972167"/>
            <a:ext cx="3859397" cy="32268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A587A0-353B-42C2-BA96-B1ADEDF64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71BA-CC09-47C8-A6DF-F5C5CB59CEEC}" type="datetime1">
              <a:rPr lang="en-US" smtClean="0"/>
              <a:t>11/3/25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D5A88E-3957-4B76-B1BE-416402921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F7C5FD-E56A-4C66-8F23-087F95A2F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090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E4BB7-3F30-4C31-9BB2-8EC24FC0A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CF4134-70F5-4EE6-88BE-49D129630C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9EABC7-C044-44DE-B303-55A0581DA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B66AD-7C08-490A-ADA4-B47E10FB2407}" type="datetime1">
              <a:rPr lang="en-US" smtClean="0"/>
              <a:t>11/3/25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A63E1-5BC5-402E-9916-BAB84BCF0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EF915-AF64-4ECC-8B1A-B7E6A89B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024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1CB3635-47E1-90D8-B693-DA85A66B383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B09414-2AA1-4D8E-A00A-C092FBC92D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09219" y="640079"/>
            <a:ext cx="1811773" cy="553688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2C3A78-37C5-46D0-9DF4-CB78AF883C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40080" y="640080"/>
            <a:ext cx="8412422" cy="553688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D8705E-925D-4F57-8268-107CE3CF4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95027-4255-49E7-9841-CD21BCC99996}" type="datetime1">
              <a:rPr lang="en-US" smtClean="0"/>
              <a:t>11/3/25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E207E-070D-4EC8-A44C-21F1815FD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D01D1-C266-4161-A820-C084B9801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230604F-219C-2DEE-830E-27274CC2FE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5400000">
            <a:off x="10872154" y="1192438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3138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B4E786-7636-4278-8595-D365D28A7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601"/>
            <a:ext cx="10890929" cy="10972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740849-7059-4C70-992B-5304D2EE9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2633472"/>
            <a:ext cx="10890928" cy="3566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FEBF6-CEA6-4332-87B3-697807571C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008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DA38F49-B3E2-4BF0-BEC7-C30D34ABBB8D}" type="datetime1">
              <a:rPr lang="en-US" smtClean="0"/>
              <a:t>11/3/25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BAF94-621C-43E1-BA0C-410A689903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67622" y="6356350"/>
            <a:ext cx="40403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7D19E5-9E16-48C9-AAE2-0C70679A8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7995" y="6356350"/>
            <a:ext cx="7230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7814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87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3776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28575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9F9BF86-FE94-4517-B97D-026C7515E5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D8BB94-CF20-A87B-9EF6-3C6745528C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37528" y="1032764"/>
            <a:ext cx="4308672" cy="3224045"/>
          </a:xfrm>
        </p:spPr>
        <p:txBody>
          <a:bodyPr anchor="b">
            <a:normAutofit/>
          </a:bodyPr>
          <a:lstStyle/>
          <a:p>
            <a:r>
              <a:rPr lang="en-US" sz="5800" dirty="0"/>
              <a:t>What’s the Claim?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68984E-A66E-ACF6-FE42-474203E9F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35756" y="5046281"/>
            <a:ext cx="4308672" cy="1172408"/>
          </a:xfrm>
        </p:spPr>
        <p:txBody>
          <a:bodyPr anchor="t">
            <a:normAutofit fontScale="85000" lnSpcReduction="10000"/>
          </a:bodyPr>
          <a:lstStyle/>
          <a:p>
            <a:r>
              <a:rPr lang="en-US" dirty="0"/>
              <a:t>Use with the Essay by Jeffrey Schrank: the language of Advertising Claims</a:t>
            </a:r>
          </a:p>
        </p:txBody>
      </p:sp>
      <p:pic>
        <p:nvPicPr>
          <p:cNvPr id="4" name="Picture 3" descr="Torn poster collage">
            <a:extLst>
              <a:ext uri="{FF2B5EF4-FFF2-40B4-BE49-F238E27FC236}">
                <a16:creationId xmlns:a16="http://schemas.microsoft.com/office/drawing/2014/main" id="{418E194E-1B8C-8D9B-C690-9838B2510B7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100" r="12100"/>
          <a:stretch/>
        </p:blipFill>
        <p:spPr>
          <a:xfrm>
            <a:off x="20" y="10"/>
            <a:ext cx="6931132" cy="685799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CA391F1-4B2C-521B-F6A5-52C74B3034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675848" y="4711579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78625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44CAA32-F237-419C-A2DD-43C28D92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cartoon of a meerkat and a bug&#10;&#10;Description automatically generated">
            <a:extLst>
              <a:ext uri="{FF2B5EF4-FFF2-40B4-BE49-F238E27FC236}">
                <a16:creationId xmlns:a16="http://schemas.microsoft.com/office/drawing/2014/main" id="{18E97AA8-0D52-29E3-52B7-CE2EBF28BD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5678" y="3253720"/>
            <a:ext cx="7346322" cy="319565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53FE100-D0AB-4AE2-824B-60CFA31EC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665EDA-2A58-2E4E-4314-AD95FBD1A4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1" y="1906696"/>
            <a:ext cx="5003974" cy="3666980"/>
          </a:xfrm>
        </p:spPr>
        <p:txBody>
          <a:bodyPr>
            <a:normAutofit/>
          </a:bodyPr>
          <a:lstStyle/>
          <a:p>
            <a:r>
              <a:rPr lang="en-US" dirty="0"/>
              <a:t>On the next slides, you’ll see a series of adverts in which are hidden one (or more) of the advertising claims identified by Jeffrey Schrank in his famous essay.</a:t>
            </a:r>
          </a:p>
          <a:p>
            <a:r>
              <a:rPr lang="en-US" dirty="0"/>
              <a:t>Can you find and explain the claims in each ad?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77423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ox of immune support supplement&#10;&#10;AI-generated content may be incorrect.">
            <a:extLst>
              <a:ext uri="{FF2B5EF4-FFF2-40B4-BE49-F238E27FC236}">
                <a16:creationId xmlns:a16="http://schemas.microsoft.com/office/drawing/2014/main" id="{BA1013D9-44C9-F1FB-7F77-15C4AF073E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1669" y="232256"/>
            <a:ext cx="7409793" cy="6393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700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ece of cake with a piece missing&#10;&#10;AI-generated content may be incorrect.">
            <a:extLst>
              <a:ext uri="{FF2B5EF4-FFF2-40B4-BE49-F238E27FC236}">
                <a16:creationId xmlns:a16="http://schemas.microsoft.com/office/drawing/2014/main" id="{21BDD6F3-C4F5-2883-93DC-1C3E8BBFF4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349" y="0"/>
            <a:ext cx="38213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9952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A4FDDF-F59C-428B-8603-3A86D7593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01323A-3BD4-99D2-F90B-51E5AB342D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640311"/>
            <a:ext cx="10887542" cy="5577378"/>
          </a:xfrm>
          <a:prstGeom prst="rect">
            <a:avLst/>
          </a:prstGeom>
          <a:solidFill>
            <a:schemeClr val="bg1">
              <a:lumMod val="9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picture containing person, photo, text, newspaper&#10;&#10;Description automatically generated">
            <a:extLst>
              <a:ext uri="{FF2B5EF4-FFF2-40B4-BE49-F238E27FC236}">
                <a16:creationId xmlns:a16="http://schemas.microsoft.com/office/drawing/2014/main" id="{F65442A8-0C4A-9DD7-8420-813D4A92F95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15" r="2615" b="-1"/>
          <a:stretch>
            <a:fillRect/>
          </a:stretch>
        </p:blipFill>
        <p:spPr>
          <a:xfrm rot="21600000">
            <a:off x="643467" y="640311"/>
            <a:ext cx="10902365" cy="5579514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AE2764D-E1C7-4C0E-A5A4-12411550AB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537289" y="640311"/>
            <a:ext cx="0" cy="5579514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9010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ABA4FDDF-F59C-428B-8603-3A86D7593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01323A-3BD4-99D2-F90B-51E5AB342D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640311"/>
            <a:ext cx="10887542" cy="5577378"/>
          </a:xfrm>
          <a:prstGeom prst="rect">
            <a:avLst/>
          </a:prstGeom>
          <a:solidFill>
            <a:schemeClr val="bg1">
              <a:lumMod val="9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close-up of a person's face&#10;&#10;AI-generated content may be incorrect.">
            <a:extLst>
              <a:ext uri="{FF2B5EF4-FFF2-40B4-BE49-F238E27FC236}">
                <a16:creationId xmlns:a16="http://schemas.microsoft.com/office/drawing/2014/main" id="{1E91F048-F613-784A-C0CA-58E7576D3FA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987" b="6880"/>
          <a:stretch>
            <a:fillRect/>
          </a:stretch>
        </p:blipFill>
        <p:spPr>
          <a:xfrm>
            <a:off x="643467" y="640311"/>
            <a:ext cx="10902365" cy="5579514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AE2764D-E1C7-4C0E-A5A4-12411550AB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537289" y="640311"/>
            <a:ext cx="0" cy="5579514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68397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erson with a towel on her head holding a cup&#10;&#10;AI-generated content may be incorrect.">
            <a:extLst>
              <a:ext uri="{FF2B5EF4-FFF2-40B4-BE49-F238E27FC236}">
                <a16:creationId xmlns:a16="http://schemas.microsoft.com/office/drawing/2014/main" id="{09246C71-291D-1008-58D7-0512019D8B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0950" y="527050"/>
            <a:ext cx="4610100" cy="580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3150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oster of a burger&#10;&#10;AI-generated content may be incorrect.">
            <a:extLst>
              <a:ext uri="{FF2B5EF4-FFF2-40B4-BE49-F238E27FC236}">
                <a16:creationId xmlns:a16="http://schemas.microsoft.com/office/drawing/2014/main" id="{363B4926-468F-857B-48F3-6BCB33ACA1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5787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and person in a bathtub&#10;&#10;AI-generated content may be incorrect.">
            <a:extLst>
              <a:ext uri="{FF2B5EF4-FFF2-40B4-BE49-F238E27FC236}">
                <a16:creationId xmlns:a16="http://schemas.microsoft.com/office/drawing/2014/main" id="{A10ACB6F-F93B-6C56-2EDA-64DBA5A57D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1000" y="254000"/>
            <a:ext cx="6350000" cy="63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1667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chocolate bars&#10;&#10;AI-generated content may be incorrect.">
            <a:extLst>
              <a:ext uri="{FF2B5EF4-FFF2-40B4-BE49-F238E27FC236}">
                <a16:creationId xmlns:a16="http://schemas.microsoft.com/office/drawing/2014/main" id="{3B0E8EBC-9D2A-6CC1-B811-763AC55702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9931" y="0"/>
            <a:ext cx="43921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3154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A4FDDF-F59C-428B-8603-3A86D7593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01323A-3BD4-99D2-F90B-51E5AB342D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640311"/>
            <a:ext cx="10887542" cy="5577378"/>
          </a:xfrm>
          <a:prstGeom prst="rect">
            <a:avLst/>
          </a:prstGeom>
          <a:solidFill>
            <a:schemeClr val="bg1">
              <a:lumMod val="9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ottle of juice with a rope tied to it&#10;&#10;AI-generated content may be incorrect.">
            <a:extLst>
              <a:ext uri="{FF2B5EF4-FFF2-40B4-BE49-F238E27FC236}">
                <a16:creationId xmlns:a16="http://schemas.microsoft.com/office/drawing/2014/main" id="{D9D8EE0C-3DF0-FFC4-871D-463CD3DD8A2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9019"/>
          <a:stretch>
            <a:fillRect/>
          </a:stretch>
        </p:blipFill>
        <p:spPr>
          <a:xfrm>
            <a:off x="643467" y="640311"/>
            <a:ext cx="10902365" cy="5579514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AE2764D-E1C7-4C0E-A5A4-12411550AB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537289" y="640311"/>
            <a:ext cx="0" cy="5579514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80445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robot with bubbles on top of it&#10;&#10;AI-generated content may be incorrect.">
            <a:extLst>
              <a:ext uri="{FF2B5EF4-FFF2-40B4-BE49-F238E27FC236}">
                <a16:creationId xmlns:a16="http://schemas.microsoft.com/office/drawing/2014/main" id="{66E3567F-7BAC-8599-914F-BACF334AAE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4769" y="0"/>
            <a:ext cx="54024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0286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A4FDDF-F59C-428B-8603-3A86D7593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person and a child sitting next to a bottle&#10;&#10;AI-generated content may be incorrect.">
            <a:extLst>
              <a:ext uri="{FF2B5EF4-FFF2-40B4-BE49-F238E27FC236}">
                <a16:creationId xmlns:a16="http://schemas.microsoft.com/office/drawing/2014/main" id="{CC94D6A6-81FA-9536-5AAB-6AD53BB997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952" y="930165"/>
            <a:ext cx="11882988" cy="4946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222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heetah running with nike logo&#10;&#10;AI-generated content may be incorrect.">
            <a:extLst>
              <a:ext uri="{FF2B5EF4-FFF2-40B4-BE49-F238E27FC236}">
                <a16:creationId xmlns:a16="http://schemas.microsoft.com/office/drawing/2014/main" id="{5E95A557-13AB-F31E-D19C-1C0EBB2A42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3393" y="109598"/>
            <a:ext cx="8592207" cy="645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2884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A4FDDF-F59C-428B-8603-3A86D7593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01323A-3BD4-99D2-F90B-51E5AB342D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640311"/>
            <a:ext cx="10887542" cy="5577378"/>
          </a:xfrm>
          <a:prstGeom prst="rect">
            <a:avLst/>
          </a:prstGeom>
          <a:solidFill>
            <a:schemeClr val="bg1">
              <a:lumMod val="9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ottle cap with a gold object in it&#10;&#10;AI-generated content may be incorrect.">
            <a:extLst>
              <a:ext uri="{FF2B5EF4-FFF2-40B4-BE49-F238E27FC236}">
                <a16:creationId xmlns:a16="http://schemas.microsoft.com/office/drawing/2014/main" id="{D5F08EBF-127E-DB79-A961-CAE4529FEE0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139" r="-1" b="-1"/>
          <a:stretch>
            <a:fillRect/>
          </a:stretch>
        </p:blipFill>
        <p:spPr>
          <a:xfrm>
            <a:off x="643467" y="640311"/>
            <a:ext cx="10902365" cy="5579514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AE2764D-E1C7-4C0E-A5A4-12411550AB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537289" y="640311"/>
            <a:ext cx="0" cy="5579514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29215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DDB3CE0-23A7-41D2-A62A-86CC8BFE4D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2117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44CAA32-F237-419C-A2DD-43C28D92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8587A7-725B-525C-3D92-E9EEAA062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6821" y="1371600"/>
            <a:ext cx="6034187" cy="109728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400" dirty="0"/>
              <a:t>Follow- Up Task (choose 1)</a:t>
            </a:r>
          </a:p>
        </p:txBody>
      </p:sp>
      <p:pic>
        <p:nvPicPr>
          <p:cNvPr id="5" name="Picture 4" descr="Group of lipsticks and nail polish">
            <a:extLst>
              <a:ext uri="{FF2B5EF4-FFF2-40B4-BE49-F238E27FC236}">
                <a16:creationId xmlns:a16="http://schemas.microsoft.com/office/drawing/2014/main" id="{4AFCBEA4-657A-0392-49DB-C54FA2C9475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763" r="27763"/>
          <a:stretch/>
        </p:blipFill>
        <p:spPr>
          <a:xfrm>
            <a:off x="20" y="10"/>
            <a:ext cx="4857871" cy="685799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91422F5-4221-4812-AFD9-5479C6D60A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580905" y="1031005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7AC362-A40A-A40A-A486-7A483AA3E1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4571" y="2198452"/>
            <a:ext cx="6634264" cy="4280170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1900" dirty="0"/>
              <a:t>Find more adverts illustrating Schrank’s Advertising Claims. Create a PPT and text your classmates.</a:t>
            </a:r>
          </a:p>
          <a:p>
            <a:pPr>
              <a:lnSpc>
                <a:spcPct val="110000"/>
              </a:lnSpc>
            </a:pPr>
            <a:r>
              <a:rPr lang="en-GB" sz="1800" dirty="0"/>
              <a:t>Write a magazine spread advertising a new product of your choice. Employ a judicious selection of the language devices you have learned about in this section of the course (advertising appeals, advertising claims).</a:t>
            </a: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167181074"/>
      </p:ext>
    </p:extLst>
  </p:cSld>
  <p:clrMapOvr>
    <a:masterClrMapping/>
  </p:clrMapOvr>
</p:sld>
</file>

<file path=ppt/theme/theme1.xml><?xml version="1.0" encoding="utf-8"?>
<a:theme xmlns:a="http://schemas.openxmlformats.org/drawingml/2006/main" name="DashVTI">
  <a:themeElements>
    <a:clrScheme name="Custom 6">
      <a:dk1>
        <a:sysClr val="windowText" lastClr="000000"/>
      </a:dk1>
      <a:lt1>
        <a:sysClr val="window" lastClr="FFFFFF"/>
      </a:lt1>
      <a:dk2>
        <a:srgbClr val="0D1C3B"/>
      </a:dk2>
      <a:lt2>
        <a:srgbClr val="F5F2F9"/>
      </a:lt2>
      <a:accent1>
        <a:srgbClr val="1973EB"/>
      </a:accent1>
      <a:accent2>
        <a:srgbClr val="25C8A2"/>
      </a:accent2>
      <a:accent3>
        <a:srgbClr val="BF8ED1"/>
      </a:accent3>
      <a:accent4>
        <a:srgbClr val="FE733C"/>
      </a:accent4>
      <a:accent5>
        <a:srgbClr val="FE5A5A"/>
      </a:accent5>
      <a:accent6>
        <a:srgbClr val="1AC16E"/>
      </a:accent6>
      <a:hlink>
        <a:srgbClr val="1AC16E"/>
      </a:hlink>
      <a:folHlink>
        <a:srgbClr val="00B0F0"/>
      </a:folHlink>
    </a:clrScheme>
    <a:fontScheme name="grandview display">
      <a:majorFont>
        <a:latin typeface="Grandview Display"/>
        <a:ea typeface=""/>
        <a:cs typeface=""/>
      </a:majorFont>
      <a:minorFont>
        <a:latin typeface="Grandview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shVTI" id="{0A75137F-CDEB-4E94-A788-9D255EBE1B91}" vid="{DE9A6A09-5855-45A3-8E99-4290ED24057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401</TotalTime>
  <Words>395</Words>
  <Application>Microsoft Macintosh PowerPoint</Application>
  <PresentationFormat>Widescreen</PresentationFormat>
  <Paragraphs>35</Paragraphs>
  <Slides>17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Aptos</vt:lpstr>
      <vt:lpstr>Arial</vt:lpstr>
      <vt:lpstr>Grandview Display</vt:lpstr>
      <vt:lpstr>DashVTI</vt:lpstr>
      <vt:lpstr>What’s the Claim?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Follow- Up Task (choose 1)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Doug Sillett</dc:creator>
  <cp:lastModifiedBy>Doug Sillett</cp:lastModifiedBy>
  <cp:revision>4</cp:revision>
  <dcterms:created xsi:type="dcterms:W3CDTF">2025-11-03T03:58:36Z</dcterms:created>
  <dcterms:modified xsi:type="dcterms:W3CDTF">2025-11-03T14:39:48Z</dcterms:modified>
</cp:coreProperties>
</file>