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2" r:id="rId1"/>
  </p:sldMasterIdLst>
  <p:sldIdLst>
    <p:sldId id="256" r:id="rId2"/>
    <p:sldId id="258" r:id="rId3"/>
    <p:sldId id="257" r:id="rId4"/>
    <p:sldId id="259" r:id="rId5"/>
    <p:sldId id="260" r:id="rId6"/>
    <p:sldId id="261" r:id="rId7"/>
    <p:sldId id="262" r:id="rId8"/>
    <p:sldId id="265" r:id="rId9"/>
    <p:sldId id="263" r:id="rId10"/>
    <p:sldId id="264" r:id="rId11"/>
    <p:sldId id="266" r:id="rId12"/>
    <p:sldId id="271" r:id="rId13"/>
    <p:sldId id="267" r:id="rId14"/>
    <p:sldId id="268" r:id="rId15"/>
    <p:sldId id="269" r:id="rId16"/>
    <p:sldId id="270"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501"/>
    <p:restoredTop sz="94729"/>
  </p:normalViewPr>
  <p:slideViewPr>
    <p:cSldViewPr snapToGrid="0">
      <p:cViewPr varScale="1">
        <p:scale>
          <a:sx n="111" d="100"/>
          <a:sy n="111" d="100"/>
        </p:scale>
        <p:origin x="224" y="2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10" name="Freeform 6" title="Page Number Shape">
            <a:extLst>
              <a:ext uri="{FF2B5EF4-FFF2-40B4-BE49-F238E27FC236}">
                <a16:creationId xmlns:a16="http://schemas.microsoft.com/office/drawing/2014/main" id="{DD4C4B28-6B4B-4445-8535-F516D74E4AA9}"/>
              </a:ext>
            </a:extLst>
          </p:cNvPr>
          <p:cNvSpPr/>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cxnSp>
        <p:nvCxnSpPr>
          <p:cNvPr id="12" name="Straight Connector 11" title="Verticle Rule Line">
            <a:extLst>
              <a:ext uri="{FF2B5EF4-FFF2-40B4-BE49-F238E27FC236}">
                <a16:creationId xmlns:a16="http://schemas.microsoft.com/office/drawing/2014/main" id="{0CB1C732-7193-4253-8746-850D090A6B4E}"/>
              </a:ext>
            </a:extLst>
          </p:cNvPr>
          <p:cNvCxnSpPr>
            <a:cxnSpLocks/>
          </p:cNvCxnSpPr>
          <p:nvPr/>
        </p:nvCxnSpPr>
        <p:spPr>
          <a:xfrm>
            <a:off x="758952" y="1280160"/>
            <a:ext cx="0" cy="557784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03AA199-952B-427F-A5BE-B97D25FD0733}"/>
              </a:ext>
            </a:extLst>
          </p:cNvPr>
          <p:cNvSpPr>
            <a:spLocks noGrp="1"/>
          </p:cNvSpPr>
          <p:nvPr>
            <p:ph type="ctrTitle"/>
          </p:nvPr>
        </p:nvSpPr>
        <p:spPr>
          <a:xfrm>
            <a:off x="1078992" y="1143000"/>
            <a:ext cx="6720840" cy="3730752"/>
          </a:xfrm>
        </p:spPr>
        <p:txBody>
          <a:bodyPr anchor="t">
            <a:normAutofit/>
          </a:bodyPr>
          <a:lstStyle>
            <a:lvl1pPr algn="l">
              <a:defRPr sz="7200"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6A1AA393-A876-475F-A05B-1CCAB6C1F089}"/>
              </a:ext>
            </a:extLst>
          </p:cNvPr>
          <p:cNvSpPr>
            <a:spLocks noGrp="1"/>
          </p:cNvSpPr>
          <p:nvPr>
            <p:ph type="subTitle" idx="1"/>
          </p:nvPr>
        </p:nvSpPr>
        <p:spPr>
          <a:xfrm>
            <a:off x="1078992" y="5010912"/>
            <a:ext cx="6720840" cy="704088"/>
          </a:xfrm>
        </p:spPr>
        <p:txBody>
          <a:bodyPr>
            <a:normAutofit/>
          </a:bodyPr>
          <a:lstStyle>
            <a:lvl1pPr marL="0" indent="0" algn="l">
              <a:lnSpc>
                <a:spcPct val="100000"/>
              </a:lnSpc>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B3395621-D631-4F31-AEEF-C8574E507372}"/>
              </a:ext>
            </a:extLst>
          </p:cNvPr>
          <p:cNvSpPr>
            <a:spLocks noGrp="1"/>
          </p:cNvSpPr>
          <p:nvPr>
            <p:ph type="dt" sz="half" idx="10"/>
          </p:nvPr>
        </p:nvSpPr>
        <p:spPr>
          <a:xfrm>
            <a:off x="8286356" y="6007608"/>
            <a:ext cx="3143643" cy="365125"/>
          </a:xfrm>
        </p:spPr>
        <p:txBody>
          <a:bodyPr/>
          <a:lstStyle/>
          <a:p>
            <a:fld id="{53BEF823-48A5-43FC-BE03-E79964288B41}" type="datetimeFigureOut">
              <a:rPr lang="en-US" smtClean="0"/>
              <a:t>10/28/25</a:t>
            </a:fld>
            <a:endParaRPr lang="en-US" dirty="0"/>
          </a:p>
        </p:txBody>
      </p:sp>
      <p:sp>
        <p:nvSpPr>
          <p:cNvPr id="5" name="Footer Placeholder 4">
            <a:extLst>
              <a:ext uri="{FF2B5EF4-FFF2-40B4-BE49-F238E27FC236}">
                <a16:creationId xmlns:a16="http://schemas.microsoft.com/office/drawing/2014/main" id="{305EE125-77AD-4E23-AFB7-C5CFDEACACF1}"/>
              </a:ext>
            </a:extLst>
          </p:cNvPr>
          <p:cNvSpPr>
            <a:spLocks noGrp="1"/>
          </p:cNvSpPr>
          <p:nvPr>
            <p:ph type="ftr" sz="quarter" idx="11"/>
          </p:nvPr>
        </p:nvSpPr>
        <p:spPr>
          <a:xfrm>
            <a:off x="1078991" y="6007608"/>
            <a:ext cx="6720837" cy="365125"/>
          </a:xfrm>
        </p:spPr>
        <p:txBody>
          <a:bodyPr/>
          <a:lstStyle/>
          <a:p>
            <a:endParaRPr lang="en-US" dirty="0"/>
          </a:p>
        </p:txBody>
      </p:sp>
      <p:sp>
        <p:nvSpPr>
          <p:cNvPr id="6" name="Slide Number Placeholder 5">
            <a:extLst>
              <a:ext uri="{FF2B5EF4-FFF2-40B4-BE49-F238E27FC236}">
                <a16:creationId xmlns:a16="http://schemas.microsoft.com/office/drawing/2014/main" id="{DC569682-B530-4F52-87B9-39464A0930B3}"/>
              </a:ext>
            </a:extLst>
          </p:cNvPr>
          <p:cNvSpPr>
            <a:spLocks noGrp="1"/>
          </p:cNvSpPr>
          <p:nvPr>
            <p:ph type="sldNum" sz="quarter" idx="12"/>
          </p:nvPr>
        </p:nvSpPr>
        <p:spPr/>
        <p:txBody>
          <a:bodyPr/>
          <a:lstStyle>
            <a:lvl1pPr algn="ctr">
              <a:defRPr/>
            </a:lvl1p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2481174994"/>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351BD-5252-4168-A69E-C6864AE297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9748EEE-19C9-493B-836D-73B9E4A0BE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7FA6BFE-11ED-4FB4-9F65-508B5B0F0DD3}"/>
              </a:ext>
            </a:extLst>
          </p:cNvPr>
          <p:cNvSpPr>
            <a:spLocks noGrp="1"/>
          </p:cNvSpPr>
          <p:nvPr>
            <p:ph type="dt" sz="half" idx="10"/>
          </p:nvPr>
        </p:nvSpPr>
        <p:spPr/>
        <p:txBody>
          <a:bodyPr/>
          <a:lstStyle/>
          <a:p>
            <a:pPr algn="r"/>
            <a:fld id="{53BEF823-48A5-43FC-BE03-E79964288B41}" type="datetimeFigureOut">
              <a:rPr lang="en-US" smtClean="0"/>
              <a:pPr algn="r"/>
              <a:t>10/28/25</a:t>
            </a:fld>
            <a:endParaRPr lang="en-US" dirty="0"/>
          </a:p>
        </p:txBody>
      </p:sp>
      <p:sp>
        <p:nvSpPr>
          <p:cNvPr id="8" name="Footer Placeholder 7">
            <a:extLst>
              <a:ext uri="{FF2B5EF4-FFF2-40B4-BE49-F238E27FC236}">
                <a16:creationId xmlns:a16="http://schemas.microsoft.com/office/drawing/2014/main" id="{F90F536E-BEFF-4E0D-B4EC-39DE28C67CC3}"/>
              </a:ext>
            </a:extLst>
          </p:cNvPr>
          <p:cNvSpPr>
            <a:spLocks noGrp="1"/>
          </p:cNvSpPr>
          <p:nvPr>
            <p:ph type="ftr" sz="quarter" idx="11"/>
          </p:nvPr>
        </p:nvSpPr>
        <p:spPr/>
        <p:txBody>
          <a:bodyPr/>
          <a:lstStyle/>
          <a:p>
            <a:pPr algn="l"/>
            <a:endParaRPr lang="en-US" dirty="0"/>
          </a:p>
        </p:txBody>
      </p:sp>
      <p:sp>
        <p:nvSpPr>
          <p:cNvPr id="9" name="Slide Number Placeholder 8">
            <a:extLst>
              <a:ext uri="{FF2B5EF4-FFF2-40B4-BE49-F238E27FC236}">
                <a16:creationId xmlns:a16="http://schemas.microsoft.com/office/drawing/2014/main" id="{36EE02AF-6FE1-4972-BD48-A82499AD67F6}"/>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1883056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452EE-D9FC-4E51-9BFF-141F9192339F}"/>
              </a:ext>
            </a:extLst>
          </p:cNvPr>
          <p:cNvSpPr>
            <a:spLocks noGrp="1"/>
          </p:cNvSpPr>
          <p:nvPr>
            <p:ph type="title"/>
          </p:nvPr>
        </p:nvSpPr>
        <p:spPr>
          <a:xfrm>
            <a:off x="763051" y="2414016"/>
            <a:ext cx="10666949" cy="3099816"/>
          </a:xfrm>
        </p:spPr>
        <p:txBody>
          <a:bodyPr anchor="t"/>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1E086C4-4949-4E7A-A182-6709496A1C38}"/>
              </a:ext>
            </a:extLst>
          </p:cNvPr>
          <p:cNvSpPr>
            <a:spLocks noGrp="1"/>
          </p:cNvSpPr>
          <p:nvPr>
            <p:ph type="body" idx="1"/>
          </p:nvPr>
        </p:nvSpPr>
        <p:spPr>
          <a:xfrm>
            <a:off x="758952" y="1389888"/>
            <a:ext cx="10671048" cy="822960"/>
          </a:xfrm>
        </p:spPr>
        <p:txBody>
          <a:bodyPr anchor="ctr">
            <a:normAutofit/>
          </a:bodyPr>
          <a:lstStyle>
            <a:lvl1pPr marL="0" indent="0">
              <a:buNone/>
              <a:defRPr sz="2000" i="1">
                <a:solidFill>
                  <a:schemeClr val="tx1">
                    <a:lumMod val="85000"/>
                    <a:lumOff val="1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3D12BC88-6A2B-4851-9568-23A4B74D9F98}"/>
              </a:ext>
            </a:extLst>
          </p:cNvPr>
          <p:cNvSpPr>
            <a:spLocks noGrp="1"/>
          </p:cNvSpPr>
          <p:nvPr>
            <p:ph type="dt" sz="half" idx="10"/>
          </p:nvPr>
        </p:nvSpPr>
        <p:spPr/>
        <p:txBody>
          <a:bodyPr/>
          <a:lstStyle/>
          <a:p>
            <a:pPr algn="r"/>
            <a:fld id="{53BEF823-48A5-43FC-BE03-E79964288B41}" type="datetimeFigureOut">
              <a:rPr lang="en-US" smtClean="0"/>
              <a:pPr algn="r"/>
              <a:t>10/28/25</a:t>
            </a:fld>
            <a:endParaRPr lang="en-US" dirty="0"/>
          </a:p>
        </p:txBody>
      </p:sp>
      <p:sp>
        <p:nvSpPr>
          <p:cNvPr id="8" name="Footer Placeholder 7">
            <a:extLst>
              <a:ext uri="{FF2B5EF4-FFF2-40B4-BE49-F238E27FC236}">
                <a16:creationId xmlns:a16="http://schemas.microsoft.com/office/drawing/2014/main" id="{D882CFE5-65C3-4F46-9141-4645455947D2}"/>
              </a:ext>
            </a:extLst>
          </p:cNvPr>
          <p:cNvSpPr>
            <a:spLocks noGrp="1"/>
          </p:cNvSpPr>
          <p:nvPr>
            <p:ph type="ftr" sz="quarter" idx="11"/>
          </p:nvPr>
        </p:nvSpPr>
        <p:spPr/>
        <p:txBody>
          <a:bodyPr/>
          <a:lstStyle/>
          <a:p>
            <a:pPr algn="l"/>
            <a:endParaRPr lang="en-US" dirty="0"/>
          </a:p>
        </p:txBody>
      </p:sp>
      <p:sp>
        <p:nvSpPr>
          <p:cNvPr id="9" name="Slide Number Placeholder 8">
            <a:extLst>
              <a:ext uri="{FF2B5EF4-FFF2-40B4-BE49-F238E27FC236}">
                <a16:creationId xmlns:a16="http://schemas.microsoft.com/office/drawing/2014/main" id="{5321B390-4E13-4481-AC02-FF126656C4C9}"/>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35486547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0E02F8-47BB-4D30-8EFE-69C9222D9EC4}"/>
              </a:ext>
            </a:extLst>
          </p:cNvPr>
          <p:cNvSpPr>
            <a:spLocks noGrp="1"/>
          </p:cNvSpPr>
          <p:nvPr>
            <p:ph sz="half" idx="1"/>
          </p:nvPr>
        </p:nvSpPr>
        <p:spPr>
          <a:xfrm>
            <a:off x="5184648" y="758952"/>
            <a:ext cx="6245352" cy="2240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DA844D33-6BF0-4205-A542-8537E3515938}"/>
              </a:ext>
            </a:extLst>
          </p:cNvPr>
          <p:cNvSpPr>
            <a:spLocks noGrp="1"/>
          </p:cNvSpPr>
          <p:nvPr>
            <p:ph sz="half" idx="2"/>
          </p:nvPr>
        </p:nvSpPr>
        <p:spPr>
          <a:xfrm>
            <a:off x="5184647" y="3273551"/>
            <a:ext cx="6245351" cy="22402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Date Placeholder 8">
            <a:extLst>
              <a:ext uri="{FF2B5EF4-FFF2-40B4-BE49-F238E27FC236}">
                <a16:creationId xmlns:a16="http://schemas.microsoft.com/office/drawing/2014/main" id="{D6953A83-D2BE-4015-8D64-BE93DDFE5D21}"/>
              </a:ext>
            </a:extLst>
          </p:cNvPr>
          <p:cNvSpPr>
            <a:spLocks noGrp="1"/>
          </p:cNvSpPr>
          <p:nvPr>
            <p:ph type="dt" sz="half" idx="10"/>
          </p:nvPr>
        </p:nvSpPr>
        <p:spPr/>
        <p:txBody>
          <a:bodyPr/>
          <a:lstStyle/>
          <a:p>
            <a:pPr algn="r"/>
            <a:fld id="{53BEF823-48A5-43FC-BE03-E79964288B41}" type="datetimeFigureOut">
              <a:rPr lang="en-US" smtClean="0"/>
              <a:pPr algn="r"/>
              <a:t>10/28/25</a:t>
            </a:fld>
            <a:endParaRPr lang="en-US" dirty="0"/>
          </a:p>
        </p:txBody>
      </p:sp>
      <p:sp>
        <p:nvSpPr>
          <p:cNvPr id="10" name="Footer Placeholder 9">
            <a:extLst>
              <a:ext uri="{FF2B5EF4-FFF2-40B4-BE49-F238E27FC236}">
                <a16:creationId xmlns:a16="http://schemas.microsoft.com/office/drawing/2014/main" id="{BA849E67-05F9-4033-B033-74D6B8C8E771}"/>
              </a:ext>
            </a:extLst>
          </p:cNvPr>
          <p:cNvSpPr>
            <a:spLocks noGrp="1"/>
          </p:cNvSpPr>
          <p:nvPr>
            <p:ph type="ftr" sz="quarter" idx="11"/>
          </p:nvPr>
        </p:nvSpPr>
        <p:spPr/>
        <p:txBody>
          <a:bodyPr/>
          <a:lstStyle/>
          <a:p>
            <a:pPr algn="l"/>
            <a:endParaRPr lang="en-US" dirty="0"/>
          </a:p>
        </p:txBody>
      </p:sp>
      <p:sp>
        <p:nvSpPr>
          <p:cNvPr id="11" name="Slide Number Placeholder 10">
            <a:extLst>
              <a:ext uri="{FF2B5EF4-FFF2-40B4-BE49-F238E27FC236}">
                <a16:creationId xmlns:a16="http://schemas.microsoft.com/office/drawing/2014/main" id="{DFAAC6AA-CFFB-438F-9327-DDB023E2E149}"/>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
        <p:nvSpPr>
          <p:cNvPr id="5" name="Title 4">
            <a:extLst>
              <a:ext uri="{FF2B5EF4-FFF2-40B4-BE49-F238E27FC236}">
                <a16:creationId xmlns:a16="http://schemas.microsoft.com/office/drawing/2014/main" id="{BA4960CB-ABA7-4442-AB15-FE444F23C63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181165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8348291-9C7D-407E-8D07-FA3A323EA973}"/>
              </a:ext>
            </a:extLst>
          </p:cNvPr>
          <p:cNvSpPr>
            <a:spLocks noGrp="1"/>
          </p:cNvSpPr>
          <p:nvPr>
            <p:ph type="body" idx="1"/>
          </p:nvPr>
        </p:nvSpPr>
        <p:spPr>
          <a:xfrm>
            <a:off x="5184648" y="758952"/>
            <a:ext cx="6245352" cy="548640"/>
          </a:xfrm>
        </p:spPr>
        <p:txBody>
          <a:bodyPr anchor="b"/>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1A192D2-8BA6-4A4D-814D-AD37A2A10AC8}"/>
              </a:ext>
            </a:extLst>
          </p:cNvPr>
          <p:cNvSpPr>
            <a:spLocks noGrp="1"/>
          </p:cNvSpPr>
          <p:nvPr>
            <p:ph sz="half" idx="2"/>
          </p:nvPr>
        </p:nvSpPr>
        <p:spPr>
          <a:xfrm>
            <a:off x="5190323" y="1377198"/>
            <a:ext cx="6239675"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86FD4BC-C948-41C4-BA24-5D26147E1C97}"/>
              </a:ext>
            </a:extLst>
          </p:cNvPr>
          <p:cNvSpPr>
            <a:spLocks noGrp="1"/>
          </p:cNvSpPr>
          <p:nvPr>
            <p:ph type="body" sz="quarter" idx="3"/>
          </p:nvPr>
        </p:nvSpPr>
        <p:spPr>
          <a:xfrm>
            <a:off x="5184647" y="3319548"/>
            <a:ext cx="6245351" cy="548640"/>
          </a:xfrm>
        </p:spPr>
        <p:txBody>
          <a:bodyPr anchor="b"/>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12E359C-F73D-4F1B-9F9A-6D628567105D}"/>
              </a:ext>
            </a:extLst>
          </p:cNvPr>
          <p:cNvSpPr>
            <a:spLocks noGrp="1"/>
          </p:cNvSpPr>
          <p:nvPr>
            <p:ph sz="quarter" idx="4"/>
          </p:nvPr>
        </p:nvSpPr>
        <p:spPr>
          <a:xfrm>
            <a:off x="5184646" y="3932372"/>
            <a:ext cx="6245352"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9">
            <a:extLst>
              <a:ext uri="{FF2B5EF4-FFF2-40B4-BE49-F238E27FC236}">
                <a16:creationId xmlns:a16="http://schemas.microsoft.com/office/drawing/2014/main" id="{D76B63AE-38FF-40DD-A543-32DD98E6BDB2}"/>
              </a:ext>
            </a:extLst>
          </p:cNvPr>
          <p:cNvSpPr>
            <a:spLocks noGrp="1"/>
          </p:cNvSpPr>
          <p:nvPr>
            <p:ph type="title"/>
          </p:nvPr>
        </p:nvSpPr>
        <p:spPr/>
        <p:txBody>
          <a:bodyPr/>
          <a:lstStyle/>
          <a:p>
            <a:r>
              <a:rPr lang="en-US"/>
              <a:t>Click to edit Master title style</a:t>
            </a:r>
            <a:endParaRPr lang="en-US" dirty="0"/>
          </a:p>
        </p:txBody>
      </p:sp>
      <p:sp>
        <p:nvSpPr>
          <p:cNvPr id="12" name="Date Placeholder 11">
            <a:extLst>
              <a:ext uri="{FF2B5EF4-FFF2-40B4-BE49-F238E27FC236}">
                <a16:creationId xmlns:a16="http://schemas.microsoft.com/office/drawing/2014/main" id="{C686C0EB-E082-4BAB-99E8-B42F3C28B20F}"/>
              </a:ext>
            </a:extLst>
          </p:cNvPr>
          <p:cNvSpPr>
            <a:spLocks noGrp="1"/>
          </p:cNvSpPr>
          <p:nvPr>
            <p:ph type="dt" sz="half" idx="10"/>
          </p:nvPr>
        </p:nvSpPr>
        <p:spPr/>
        <p:txBody>
          <a:bodyPr/>
          <a:lstStyle/>
          <a:p>
            <a:pPr algn="r"/>
            <a:fld id="{53BEF823-48A5-43FC-BE03-E79964288B41}" type="datetimeFigureOut">
              <a:rPr lang="en-US" smtClean="0"/>
              <a:pPr algn="r"/>
              <a:t>10/28/25</a:t>
            </a:fld>
            <a:endParaRPr lang="en-US" dirty="0"/>
          </a:p>
        </p:txBody>
      </p:sp>
      <p:sp>
        <p:nvSpPr>
          <p:cNvPr id="13" name="Footer Placeholder 12">
            <a:extLst>
              <a:ext uri="{FF2B5EF4-FFF2-40B4-BE49-F238E27FC236}">
                <a16:creationId xmlns:a16="http://schemas.microsoft.com/office/drawing/2014/main" id="{B3CB0152-BA1F-48C7-A66F-3ADB51C94B97}"/>
              </a:ext>
            </a:extLst>
          </p:cNvPr>
          <p:cNvSpPr>
            <a:spLocks noGrp="1"/>
          </p:cNvSpPr>
          <p:nvPr>
            <p:ph type="ftr" sz="quarter" idx="11"/>
          </p:nvPr>
        </p:nvSpPr>
        <p:spPr/>
        <p:txBody>
          <a:bodyPr/>
          <a:lstStyle/>
          <a:p>
            <a:pPr algn="l"/>
            <a:endParaRPr lang="en-US" dirty="0"/>
          </a:p>
        </p:txBody>
      </p:sp>
      <p:sp>
        <p:nvSpPr>
          <p:cNvPr id="14" name="Slide Number Placeholder 13">
            <a:extLst>
              <a:ext uri="{FF2B5EF4-FFF2-40B4-BE49-F238E27FC236}">
                <a16:creationId xmlns:a16="http://schemas.microsoft.com/office/drawing/2014/main" id="{BD1C21B3-5CF6-415F-8295-EED3DF5CB55C}"/>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36752081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470D5-4EB9-4410-A8AE-6D85F19239FF}"/>
              </a:ext>
            </a:extLst>
          </p:cNvPr>
          <p:cNvSpPr>
            <a:spLocks noGrp="1"/>
          </p:cNvSpPr>
          <p:nvPr>
            <p:ph type="title"/>
          </p:nvPr>
        </p:nvSpPr>
        <p:spPr/>
        <p:txBody>
          <a:bodyPr/>
          <a:lstStyle/>
          <a:p>
            <a:r>
              <a:rPr lang="en-US"/>
              <a:t>Click to edit Master title style</a:t>
            </a:r>
          </a:p>
        </p:txBody>
      </p:sp>
      <p:sp>
        <p:nvSpPr>
          <p:cNvPr id="6" name="Date Placeholder 5">
            <a:extLst>
              <a:ext uri="{FF2B5EF4-FFF2-40B4-BE49-F238E27FC236}">
                <a16:creationId xmlns:a16="http://schemas.microsoft.com/office/drawing/2014/main" id="{5887FB59-BA77-4864-B9E8-994851250CB4}"/>
              </a:ext>
            </a:extLst>
          </p:cNvPr>
          <p:cNvSpPr>
            <a:spLocks noGrp="1"/>
          </p:cNvSpPr>
          <p:nvPr>
            <p:ph type="dt" sz="half" idx="10"/>
          </p:nvPr>
        </p:nvSpPr>
        <p:spPr/>
        <p:txBody>
          <a:bodyPr/>
          <a:lstStyle/>
          <a:p>
            <a:pPr algn="r"/>
            <a:fld id="{53BEF823-48A5-43FC-BE03-E79964288B41}" type="datetimeFigureOut">
              <a:rPr lang="en-US" smtClean="0"/>
              <a:pPr algn="r"/>
              <a:t>10/28/25</a:t>
            </a:fld>
            <a:endParaRPr lang="en-US" dirty="0"/>
          </a:p>
        </p:txBody>
      </p:sp>
      <p:sp>
        <p:nvSpPr>
          <p:cNvPr id="7" name="Footer Placeholder 6">
            <a:extLst>
              <a:ext uri="{FF2B5EF4-FFF2-40B4-BE49-F238E27FC236}">
                <a16:creationId xmlns:a16="http://schemas.microsoft.com/office/drawing/2014/main" id="{B6F0BC0B-BA67-455B-B567-1473DF0628BE}"/>
              </a:ext>
            </a:extLst>
          </p:cNvPr>
          <p:cNvSpPr>
            <a:spLocks noGrp="1"/>
          </p:cNvSpPr>
          <p:nvPr>
            <p:ph type="ftr" sz="quarter" idx="11"/>
          </p:nvPr>
        </p:nvSpPr>
        <p:spPr/>
        <p:txBody>
          <a:bodyPr/>
          <a:lstStyle/>
          <a:p>
            <a:pPr algn="l"/>
            <a:endParaRPr lang="en-US" dirty="0"/>
          </a:p>
        </p:txBody>
      </p:sp>
      <p:sp>
        <p:nvSpPr>
          <p:cNvPr id="8" name="Slide Number Placeholder 7">
            <a:extLst>
              <a:ext uri="{FF2B5EF4-FFF2-40B4-BE49-F238E27FC236}">
                <a16:creationId xmlns:a16="http://schemas.microsoft.com/office/drawing/2014/main" id="{2CF0BCF3-6FB5-4529-AA6A-A31467351EF5}"/>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13541852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4BF1315B-6865-4A5A-91C1-B75339038903}"/>
              </a:ext>
            </a:extLst>
          </p:cNvPr>
          <p:cNvSpPr>
            <a:spLocks noGrp="1"/>
          </p:cNvSpPr>
          <p:nvPr>
            <p:ph type="dt" sz="half" idx="10"/>
          </p:nvPr>
        </p:nvSpPr>
        <p:spPr/>
        <p:txBody>
          <a:bodyPr/>
          <a:lstStyle/>
          <a:p>
            <a:pPr algn="r"/>
            <a:fld id="{53BEF823-48A5-43FC-BE03-E79964288B41}" type="datetimeFigureOut">
              <a:rPr lang="en-US" smtClean="0"/>
              <a:pPr algn="r"/>
              <a:t>10/28/25</a:t>
            </a:fld>
            <a:endParaRPr lang="en-US" dirty="0"/>
          </a:p>
        </p:txBody>
      </p:sp>
      <p:sp>
        <p:nvSpPr>
          <p:cNvPr id="6" name="Footer Placeholder 5">
            <a:extLst>
              <a:ext uri="{FF2B5EF4-FFF2-40B4-BE49-F238E27FC236}">
                <a16:creationId xmlns:a16="http://schemas.microsoft.com/office/drawing/2014/main" id="{DD536720-08C7-43DE-8EB5-CAB52D0E96B1}"/>
              </a:ext>
            </a:extLst>
          </p:cNvPr>
          <p:cNvSpPr>
            <a:spLocks noGrp="1"/>
          </p:cNvSpPr>
          <p:nvPr>
            <p:ph type="ftr" sz="quarter" idx="11"/>
          </p:nvPr>
        </p:nvSpPr>
        <p:spPr/>
        <p:txBody>
          <a:bodyPr/>
          <a:lstStyle/>
          <a:p>
            <a:pPr algn="l"/>
            <a:endParaRPr lang="en-US" dirty="0"/>
          </a:p>
        </p:txBody>
      </p:sp>
      <p:sp>
        <p:nvSpPr>
          <p:cNvPr id="7" name="Slide Number Placeholder 6">
            <a:extLst>
              <a:ext uri="{FF2B5EF4-FFF2-40B4-BE49-F238E27FC236}">
                <a16:creationId xmlns:a16="http://schemas.microsoft.com/office/drawing/2014/main" id="{6D2477AF-B012-491C-AE42-22DE1203BE8D}"/>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3937933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D183AC-72A9-43F5-A1B3-1D7A6A4C7EEB}"/>
              </a:ext>
            </a:extLst>
          </p:cNvPr>
          <p:cNvSpPr>
            <a:spLocks noGrp="1"/>
          </p:cNvSpPr>
          <p:nvPr>
            <p:ph idx="1"/>
          </p:nvPr>
        </p:nvSpPr>
        <p:spPr>
          <a:xfrm>
            <a:off x="5183188" y="758951"/>
            <a:ext cx="6245352" cy="4754881"/>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C4045592-52ED-4270-ACBB-BCC528DAC407}"/>
              </a:ext>
            </a:extLst>
          </p:cNvPr>
          <p:cNvSpPr>
            <a:spLocks noGrp="1"/>
          </p:cNvSpPr>
          <p:nvPr>
            <p:ph type="body" sz="half" idx="2"/>
          </p:nvPr>
        </p:nvSpPr>
        <p:spPr>
          <a:xfrm>
            <a:off x="758953" y="3815080"/>
            <a:ext cx="3831336" cy="1698752"/>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a:extLst>
              <a:ext uri="{FF2B5EF4-FFF2-40B4-BE49-F238E27FC236}">
                <a16:creationId xmlns:a16="http://schemas.microsoft.com/office/drawing/2014/main" id="{99A93518-F9B5-418F-9883-BEF8359B045A}"/>
              </a:ext>
            </a:extLst>
          </p:cNvPr>
          <p:cNvSpPr>
            <a:spLocks noGrp="1"/>
          </p:cNvSpPr>
          <p:nvPr>
            <p:ph type="dt" sz="half" idx="10"/>
          </p:nvPr>
        </p:nvSpPr>
        <p:spPr/>
        <p:txBody>
          <a:bodyPr/>
          <a:lstStyle/>
          <a:p>
            <a:pPr algn="r"/>
            <a:fld id="{53BEF823-48A5-43FC-BE03-E79964288B41}" type="datetimeFigureOut">
              <a:rPr lang="en-US" smtClean="0"/>
              <a:pPr algn="r"/>
              <a:t>10/28/25</a:t>
            </a:fld>
            <a:endParaRPr lang="en-US" dirty="0"/>
          </a:p>
        </p:txBody>
      </p:sp>
      <p:sp>
        <p:nvSpPr>
          <p:cNvPr id="10" name="Footer Placeholder 9">
            <a:extLst>
              <a:ext uri="{FF2B5EF4-FFF2-40B4-BE49-F238E27FC236}">
                <a16:creationId xmlns:a16="http://schemas.microsoft.com/office/drawing/2014/main" id="{27B9FFE7-C4AB-425B-9B56-E412C72212A0}"/>
              </a:ext>
            </a:extLst>
          </p:cNvPr>
          <p:cNvSpPr>
            <a:spLocks noGrp="1"/>
          </p:cNvSpPr>
          <p:nvPr>
            <p:ph type="ftr" sz="quarter" idx="11"/>
          </p:nvPr>
        </p:nvSpPr>
        <p:spPr/>
        <p:txBody>
          <a:bodyPr/>
          <a:lstStyle/>
          <a:p>
            <a:pPr algn="l"/>
            <a:endParaRPr lang="en-US" dirty="0"/>
          </a:p>
        </p:txBody>
      </p:sp>
      <p:sp>
        <p:nvSpPr>
          <p:cNvPr id="11" name="Slide Number Placeholder 10">
            <a:extLst>
              <a:ext uri="{FF2B5EF4-FFF2-40B4-BE49-F238E27FC236}">
                <a16:creationId xmlns:a16="http://schemas.microsoft.com/office/drawing/2014/main" id="{59231052-EBA8-4781-B28A-2FEA8BE523F3}"/>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
        <p:nvSpPr>
          <p:cNvPr id="2" name="Title 1">
            <a:extLst>
              <a:ext uri="{FF2B5EF4-FFF2-40B4-BE49-F238E27FC236}">
                <a16:creationId xmlns:a16="http://schemas.microsoft.com/office/drawing/2014/main" id="{CBDBF9E7-F686-4FA1-9BA5-69BDD014B0D3}"/>
              </a:ext>
            </a:extLst>
          </p:cNvPr>
          <p:cNvSpPr>
            <a:spLocks noGrp="1"/>
          </p:cNvSpPr>
          <p:nvPr>
            <p:ph type="title"/>
          </p:nvPr>
        </p:nvSpPr>
        <p:spPr>
          <a:xfrm>
            <a:off x="758952" y="758952"/>
            <a:ext cx="3831336" cy="2930179"/>
          </a:xfrm>
        </p:spPr>
        <p:txBody>
          <a:bodyPr/>
          <a:lstStyle/>
          <a:p>
            <a:r>
              <a:rPr lang="en-US"/>
              <a:t>Click to edit Master title style</a:t>
            </a:r>
            <a:endParaRPr lang="en-US" dirty="0"/>
          </a:p>
        </p:txBody>
      </p:sp>
    </p:spTree>
    <p:extLst>
      <p:ext uri="{BB962C8B-B14F-4D97-AF65-F5344CB8AC3E}">
        <p14:creationId xmlns:p14="http://schemas.microsoft.com/office/powerpoint/2010/main" val="4241336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116CF06-B27C-4DC4-981D-38E31997BD16}"/>
              </a:ext>
            </a:extLst>
          </p:cNvPr>
          <p:cNvSpPr>
            <a:spLocks noGrp="1"/>
          </p:cNvSpPr>
          <p:nvPr>
            <p:ph type="pic" idx="1"/>
          </p:nvPr>
        </p:nvSpPr>
        <p:spPr>
          <a:xfrm>
            <a:off x="5183188" y="758951"/>
            <a:ext cx="6245352" cy="475488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1976E66-2CB3-4F47-97F6-077C42818316}"/>
              </a:ext>
            </a:extLst>
          </p:cNvPr>
          <p:cNvSpPr>
            <a:spLocks noGrp="1"/>
          </p:cNvSpPr>
          <p:nvPr>
            <p:ph type="body" sz="half" idx="2"/>
          </p:nvPr>
        </p:nvSpPr>
        <p:spPr>
          <a:xfrm>
            <a:off x="758952" y="3794760"/>
            <a:ext cx="3831336" cy="1719072"/>
          </a:xfrm>
        </p:spPr>
        <p:txBody>
          <a:bodyPr>
            <a:normAutofit/>
          </a:bodyPr>
          <a:lstStyle>
            <a:lvl1pPr marL="0" indent="0">
              <a:buNone/>
              <a:defRPr sz="200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a:extLst>
              <a:ext uri="{FF2B5EF4-FFF2-40B4-BE49-F238E27FC236}">
                <a16:creationId xmlns:a16="http://schemas.microsoft.com/office/drawing/2014/main" id="{71414C9F-CBBD-4D5E-A831-BC0CDFEBCEF3}"/>
              </a:ext>
            </a:extLst>
          </p:cNvPr>
          <p:cNvSpPr>
            <a:spLocks noGrp="1"/>
          </p:cNvSpPr>
          <p:nvPr>
            <p:ph type="dt" sz="half" idx="10"/>
          </p:nvPr>
        </p:nvSpPr>
        <p:spPr/>
        <p:txBody>
          <a:bodyPr/>
          <a:lstStyle/>
          <a:p>
            <a:pPr algn="r"/>
            <a:fld id="{53BEF823-48A5-43FC-BE03-E79964288B41}" type="datetimeFigureOut">
              <a:rPr lang="en-US" smtClean="0"/>
              <a:pPr algn="r"/>
              <a:t>10/28/25</a:t>
            </a:fld>
            <a:endParaRPr lang="en-US" dirty="0"/>
          </a:p>
        </p:txBody>
      </p:sp>
      <p:sp>
        <p:nvSpPr>
          <p:cNvPr id="10" name="Footer Placeholder 9">
            <a:extLst>
              <a:ext uri="{FF2B5EF4-FFF2-40B4-BE49-F238E27FC236}">
                <a16:creationId xmlns:a16="http://schemas.microsoft.com/office/drawing/2014/main" id="{F58DC0C8-B580-442D-8DAC-4F0F869B1F11}"/>
              </a:ext>
            </a:extLst>
          </p:cNvPr>
          <p:cNvSpPr>
            <a:spLocks noGrp="1"/>
          </p:cNvSpPr>
          <p:nvPr>
            <p:ph type="ftr" sz="quarter" idx="11"/>
          </p:nvPr>
        </p:nvSpPr>
        <p:spPr/>
        <p:txBody>
          <a:bodyPr/>
          <a:lstStyle/>
          <a:p>
            <a:pPr algn="l"/>
            <a:endParaRPr lang="en-US" dirty="0"/>
          </a:p>
        </p:txBody>
      </p:sp>
      <p:sp>
        <p:nvSpPr>
          <p:cNvPr id="11" name="Slide Number Placeholder 10">
            <a:extLst>
              <a:ext uri="{FF2B5EF4-FFF2-40B4-BE49-F238E27FC236}">
                <a16:creationId xmlns:a16="http://schemas.microsoft.com/office/drawing/2014/main" id="{1B0D29E8-DFEE-49AB-83AF-85FF25252A3C}"/>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
        <p:nvSpPr>
          <p:cNvPr id="2" name="Title 1">
            <a:extLst>
              <a:ext uri="{FF2B5EF4-FFF2-40B4-BE49-F238E27FC236}">
                <a16:creationId xmlns:a16="http://schemas.microsoft.com/office/drawing/2014/main" id="{D0EAAF1B-6B6E-4D37-8F57-E403C6371A00}"/>
              </a:ext>
            </a:extLst>
          </p:cNvPr>
          <p:cNvSpPr>
            <a:spLocks noGrp="1"/>
          </p:cNvSpPr>
          <p:nvPr>
            <p:ph type="title"/>
          </p:nvPr>
        </p:nvSpPr>
        <p:spPr>
          <a:xfrm>
            <a:off x="758952" y="758952"/>
            <a:ext cx="3831336" cy="2926080"/>
          </a:xfrm>
        </p:spPr>
        <p:txBody>
          <a:bodyPr/>
          <a:lstStyle/>
          <a:p>
            <a:r>
              <a:rPr lang="en-US"/>
              <a:t>Click to edit Master title style</a:t>
            </a:r>
            <a:endParaRPr lang="en-US" dirty="0"/>
          </a:p>
        </p:txBody>
      </p:sp>
    </p:spTree>
    <p:extLst>
      <p:ext uri="{BB962C8B-B14F-4D97-AF65-F5344CB8AC3E}">
        <p14:creationId xmlns:p14="http://schemas.microsoft.com/office/powerpoint/2010/main" val="6884097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59FCF-ACDF-495D-ACFA-15FCAC9EAEE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B3786E3-AB17-427E-8EF8-7FCB671A11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833B4E9-7A16-448C-8BE6-B14941A34857}"/>
              </a:ext>
            </a:extLst>
          </p:cNvPr>
          <p:cNvSpPr>
            <a:spLocks noGrp="1"/>
          </p:cNvSpPr>
          <p:nvPr>
            <p:ph type="dt" sz="half" idx="10"/>
          </p:nvPr>
        </p:nvSpPr>
        <p:spPr/>
        <p:txBody>
          <a:bodyPr/>
          <a:lstStyle/>
          <a:p>
            <a:pPr algn="r"/>
            <a:fld id="{53BEF823-48A5-43FC-BE03-E79964288B41}" type="datetimeFigureOut">
              <a:rPr lang="en-US" smtClean="0"/>
              <a:pPr algn="r"/>
              <a:t>10/28/25</a:t>
            </a:fld>
            <a:endParaRPr lang="en-US" dirty="0"/>
          </a:p>
        </p:txBody>
      </p:sp>
      <p:sp>
        <p:nvSpPr>
          <p:cNvPr id="8" name="Footer Placeholder 7">
            <a:extLst>
              <a:ext uri="{FF2B5EF4-FFF2-40B4-BE49-F238E27FC236}">
                <a16:creationId xmlns:a16="http://schemas.microsoft.com/office/drawing/2014/main" id="{579212F5-5835-49FF-836F-5E3008A0EDB1}"/>
              </a:ext>
            </a:extLst>
          </p:cNvPr>
          <p:cNvSpPr>
            <a:spLocks noGrp="1"/>
          </p:cNvSpPr>
          <p:nvPr>
            <p:ph type="ftr" sz="quarter" idx="11"/>
          </p:nvPr>
        </p:nvSpPr>
        <p:spPr/>
        <p:txBody>
          <a:bodyPr/>
          <a:lstStyle/>
          <a:p>
            <a:pPr algn="l"/>
            <a:endParaRPr lang="en-US" dirty="0"/>
          </a:p>
        </p:txBody>
      </p:sp>
      <p:sp>
        <p:nvSpPr>
          <p:cNvPr id="9" name="Slide Number Placeholder 8">
            <a:extLst>
              <a:ext uri="{FF2B5EF4-FFF2-40B4-BE49-F238E27FC236}">
                <a16:creationId xmlns:a16="http://schemas.microsoft.com/office/drawing/2014/main" id="{DE9D492B-E5EE-4D24-A087-57D739CFACE8}"/>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3553147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A31E395-94BD-4E79-8E42-9CD4EB33CA60}"/>
              </a:ext>
            </a:extLst>
          </p:cNvPr>
          <p:cNvSpPr>
            <a:spLocks noGrp="1"/>
          </p:cNvSpPr>
          <p:nvPr>
            <p:ph type="title" orient="vert"/>
          </p:nvPr>
        </p:nvSpPr>
        <p:spPr>
          <a:xfrm>
            <a:off x="8475542" y="758952"/>
            <a:ext cx="2954458" cy="4986002"/>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079AA8A4-66BC-4E80-ABE3-F533F82B88CA}"/>
              </a:ext>
            </a:extLst>
          </p:cNvPr>
          <p:cNvSpPr>
            <a:spLocks noGrp="1"/>
          </p:cNvSpPr>
          <p:nvPr>
            <p:ph type="body" orient="vert" idx="1"/>
          </p:nvPr>
        </p:nvSpPr>
        <p:spPr>
          <a:xfrm>
            <a:off x="758952" y="758952"/>
            <a:ext cx="7407586" cy="498600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DDA4EA6-6A1A-48ED-9D79-A438561C7E79}"/>
              </a:ext>
            </a:extLst>
          </p:cNvPr>
          <p:cNvSpPr>
            <a:spLocks noGrp="1"/>
          </p:cNvSpPr>
          <p:nvPr>
            <p:ph type="dt" sz="half" idx="10"/>
          </p:nvPr>
        </p:nvSpPr>
        <p:spPr/>
        <p:txBody>
          <a:bodyPr/>
          <a:lstStyle/>
          <a:p>
            <a:pPr algn="r"/>
            <a:fld id="{53BEF823-48A5-43FC-BE03-E79964288B41}" type="datetimeFigureOut">
              <a:rPr lang="en-US" smtClean="0"/>
              <a:pPr algn="r"/>
              <a:t>10/28/25</a:t>
            </a:fld>
            <a:endParaRPr lang="en-US" dirty="0"/>
          </a:p>
        </p:txBody>
      </p:sp>
      <p:sp>
        <p:nvSpPr>
          <p:cNvPr id="8" name="Footer Placeholder 7">
            <a:extLst>
              <a:ext uri="{FF2B5EF4-FFF2-40B4-BE49-F238E27FC236}">
                <a16:creationId xmlns:a16="http://schemas.microsoft.com/office/drawing/2014/main" id="{F049B2BA-9250-4EBF-8820-10BDA5C1C62B}"/>
              </a:ext>
            </a:extLst>
          </p:cNvPr>
          <p:cNvSpPr>
            <a:spLocks noGrp="1"/>
          </p:cNvSpPr>
          <p:nvPr>
            <p:ph type="ftr" sz="quarter" idx="11"/>
          </p:nvPr>
        </p:nvSpPr>
        <p:spPr/>
        <p:txBody>
          <a:bodyPr/>
          <a:lstStyle/>
          <a:p>
            <a:pPr algn="l"/>
            <a:endParaRPr lang="en-US" dirty="0"/>
          </a:p>
        </p:txBody>
      </p:sp>
      <p:sp>
        <p:nvSpPr>
          <p:cNvPr id="9" name="Slide Number Placeholder 8">
            <a:extLst>
              <a:ext uri="{FF2B5EF4-FFF2-40B4-BE49-F238E27FC236}">
                <a16:creationId xmlns:a16="http://schemas.microsoft.com/office/drawing/2014/main" id="{1F914475-55F3-4C46-BAE2-E4D93E9E3781}"/>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18166028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8" name="Freeform 6" title="Page Number Shape">
            <a:extLst>
              <a:ext uri="{FF2B5EF4-FFF2-40B4-BE49-F238E27FC236}">
                <a16:creationId xmlns:a16="http://schemas.microsoft.com/office/drawing/2014/main" id="{72411438-92A5-42B0-9C54-EA4FB32ACB5E}"/>
              </a:ext>
            </a:extLst>
          </p:cNvPr>
          <p:cNvSpPr/>
          <p:nvPr/>
        </p:nvSpPr>
        <p:spPr bwMode="auto">
          <a:xfrm>
            <a:off x="11784011" y="5778801"/>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
        <p:nvSpPr>
          <p:cNvPr id="2" name="Title Placeholder 1">
            <a:extLst>
              <a:ext uri="{FF2B5EF4-FFF2-40B4-BE49-F238E27FC236}">
                <a16:creationId xmlns:a16="http://schemas.microsoft.com/office/drawing/2014/main" id="{0D56E4D8-47B6-4DEC-BD29-B3B6ED4CC739}"/>
              </a:ext>
            </a:extLst>
          </p:cNvPr>
          <p:cNvSpPr>
            <a:spLocks noGrp="1"/>
          </p:cNvSpPr>
          <p:nvPr>
            <p:ph type="title"/>
          </p:nvPr>
        </p:nvSpPr>
        <p:spPr>
          <a:xfrm>
            <a:off x="758952" y="758952"/>
            <a:ext cx="3831336" cy="475488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F0F5D4C-4873-4052-A294-99CCB9421C4A}"/>
              </a:ext>
            </a:extLst>
          </p:cNvPr>
          <p:cNvSpPr>
            <a:spLocks noGrp="1"/>
          </p:cNvSpPr>
          <p:nvPr>
            <p:ph type="body" idx="1"/>
          </p:nvPr>
        </p:nvSpPr>
        <p:spPr>
          <a:xfrm>
            <a:off x="5184648" y="758952"/>
            <a:ext cx="6245352" cy="475488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41D62B3-3490-46B4-A10E-33FCE4A1FBB5}"/>
              </a:ext>
            </a:extLst>
          </p:cNvPr>
          <p:cNvSpPr>
            <a:spLocks noGrp="1"/>
          </p:cNvSpPr>
          <p:nvPr>
            <p:ph type="dt" sz="half" idx="2"/>
          </p:nvPr>
        </p:nvSpPr>
        <p:spPr>
          <a:xfrm>
            <a:off x="7616952" y="6007608"/>
            <a:ext cx="3813048" cy="365125"/>
          </a:xfrm>
          <a:prstGeom prst="rect">
            <a:avLst/>
          </a:prstGeom>
        </p:spPr>
        <p:txBody>
          <a:bodyPr vert="horz" lIns="91440" tIns="45720" rIns="91440" bIns="45720" rtlCol="0" anchor="ctr"/>
          <a:lstStyle>
            <a:lvl1pPr algn="r">
              <a:defRPr sz="1000" spc="50" baseline="0">
                <a:solidFill>
                  <a:schemeClr val="tx1">
                    <a:lumMod val="85000"/>
                    <a:lumOff val="15000"/>
                  </a:schemeClr>
                </a:solidFill>
              </a:defRPr>
            </a:lvl1pPr>
          </a:lstStyle>
          <a:p>
            <a:pPr algn="r"/>
            <a:fld id="{53BEF823-48A5-43FC-BE03-E79964288B41}" type="datetimeFigureOut">
              <a:rPr lang="en-US" smtClean="0"/>
              <a:pPr algn="r"/>
              <a:t>10/28/25</a:t>
            </a:fld>
            <a:endParaRPr lang="en-US" dirty="0"/>
          </a:p>
        </p:txBody>
      </p:sp>
      <p:sp>
        <p:nvSpPr>
          <p:cNvPr id="5" name="Footer Placeholder 4">
            <a:extLst>
              <a:ext uri="{FF2B5EF4-FFF2-40B4-BE49-F238E27FC236}">
                <a16:creationId xmlns:a16="http://schemas.microsoft.com/office/drawing/2014/main" id="{97424CB1-7D5F-4F52-9F99-7068F5819E8C}"/>
              </a:ext>
            </a:extLst>
          </p:cNvPr>
          <p:cNvSpPr>
            <a:spLocks noGrp="1"/>
          </p:cNvSpPr>
          <p:nvPr>
            <p:ph type="ftr" sz="quarter" idx="3"/>
          </p:nvPr>
        </p:nvSpPr>
        <p:spPr>
          <a:xfrm>
            <a:off x="758952" y="6007608"/>
            <a:ext cx="3831336" cy="365125"/>
          </a:xfrm>
          <a:prstGeom prst="rect">
            <a:avLst/>
          </a:prstGeom>
        </p:spPr>
        <p:txBody>
          <a:bodyPr vert="horz" lIns="91440" tIns="45720" rIns="91440" bIns="45720" rtlCol="0" anchor="ctr"/>
          <a:lstStyle>
            <a:lvl1pPr algn="l">
              <a:defRPr sz="1000" spc="50" baseline="0">
                <a:solidFill>
                  <a:schemeClr val="tx1">
                    <a:lumMod val="85000"/>
                    <a:lumOff val="15000"/>
                  </a:schemeClr>
                </a:solidFill>
              </a:defRPr>
            </a:lvl1pPr>
          </a:lstStyle>
          <a:p>
            <a:pPr algn="l"/>
            <a:endParaRPr lang="en-US" dirty="0"/>
          </a:p>
        </p:txBody>
      </p:sp>
      <p:sp>
        <p:nvSpPr>
          <p:cNvPr id="6" name="Slide Number Placeholder 5">
            <a:extLst>
              <a:ext uri="{FF2B5EF4-FFF2-40B4-BE49-F238E27FC236}">
                <a16:creationId xmlns:a16="http://schemas.microsoft.com/office/drawing/2014/main" id="{1A1F9CC9-1431-4569-B2F1-D04814955381}"/>
              </a:ext>
            </a:extLst>
          </p:cNvPr>
          <p:cNvSpPr>
            <a:spLocks noGrp="1"/>
          </p:cNvSpPr>
          <p:nvPr>
            <p:ph type="sldNum" sz="quarter" idx="4"/>
          </p:nvPr>
        </p:nvSpPr>
        <p:spPr>
          <a:xfrm>
            <a:off x="11786616" y="6007608"/>
            <a:ext cx="411480" cy="365125"/>
          </a:xfrm>
          <a:prstGeom prst="rect">
            <a:avLst/>
          </a:prstGeom>
        </p:spPr>
        <p:txBody>
          <a:bodyPr vert="horz" lIns="45720" tIns="45720" rIns="45720" bIns="45720" rtlCol="0" anchor="ctr"/>
          <a:lstStyle>
            <a:lvl1pPr algn="r">
              <a:defRPr sz="900" b="1">
                <a:solidFill>
                  <a:schemeClr val="bg1"/>
                </a:solidFill>
              </a:defRPr>
            </a:lvl1p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3304462469"/>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11" r:id="rId6"/>
    <p:sldLayoutId id="2147483706" r:id="rId7"/>
    <p:sldLayoutId id="2147483707" r:id="rId8"/>
    <p:sldLayoutId id="2147483708" r:id="rId9"/>
    <p:sldLayoutId id="2147483710" r:id="rId10"/>
    <p:sldLayoutId id="2147483709" r:id="rId11"/>
  </p:sldLayoutIdLst>
  <p:txStyles>
    <p:titleStyle>
      <a:lvl1pPr algn="l" defTabSz="914400" rtl="0" eaLnBrk="1" latinLnBrk="0" hangingPunct="1">
        <a:lnSpc>
          <a:spcPct val="90000"/>
        </a:lnSpc>
        <a:spcBef>
          <a:spcPct val="0"/>
        </a:spcBef>
        <a:buNone/>
        <a:defRPr sz="6000" i="1" kern="1200" spc="100" baseline="0">
          <a:solidFill>
            <a:schemeClr val="tx1">
              <a:lumMod val="85000"/>
              <a:lumOff val="15000"/>
            </a:schemeClr>
          </a:solidFill>
          <a:latin typeface="+mj-lt"/>
          <a:ea typeface="+mj-ea"/>
          <a:cs typeface="+mj-cs"/>
        </a:defRPr>
      </a:lvl1pPr>
    </p:titleStyle>
    <p:bodyStyle>
      <a:lvl1pPr marL="182880" indent="-182880" algn="l" defTabSz="914400" rtl="0" eaLnBrk="1" latinLnBrk="0" hangingPunct="1">
        <a:lnSpc>
          <a:spcPct val="110000"/>
        </a:lnSpc>
        <a:spcBef>
          <a:spcPts val="400"/>
        </a:spcBef>
        <a:spcAft>
          <a:spcPts val="400"/>
        </a:spcAft>
        <a:buClrTx/>
        <a:buFont typeface="Arial" panose="020B0604020202020204" pitchFamily="34" charset="0"/>
        <a:buChar char="•"/>
        <a:defRPr sz="2000" kern="1200">
          <a:solidFill>
            <a:schemeClr val="tx1">
              <a:lumMod val="85000"/>
              <a:lumOff val="15000"/>
            </a:schemeClr>
          </a:solidFill>
          <a:latin typeface="+mn-lt"/>
          <a:ea typeface="+mn-ea"/>
          <a:cs typeface="+mn-cs"/>
        </a:defRPr>
      </a:lvl1pPr>
      <a:lvl2pPr marL="182880" indent="0" algn="l" defTabSz="914400" rtl="0" eaLnBrk="1" latinLnBrk="0" hangingPunct="1">
        <a:lnSpc>
          <a:spcPct val="110000"/>
        </a:lnSpc>
        <a:spcBef>
          <a:spcPts val="400"/>
        </a:spcBef>
        <a:spcAft>
          <a:spcPts val="400"/>
        </a:spcAft>
        <a:buClrTx/>
        <a:buFont typeface="Arial" panose="020B0604020202020204" pitchFamily="34" charset="0"/>
        <a:buNone/>
        <a:defRPr sz="1800" i="1" kern="1200">
          <a:solidFill>
            <a:schemeClr val="tx1">
              <a:lumMod val="85000"/>
              <a:lumOff val="15000"/>
            </a:schemeClr>
          </a:solidFill>
          <a:latin typeface="+mn-lt"/>
          <a:ea typeface="+mn-ea"/>
          <a:cs typeface="+mn-cs"/>
        </a:defRPr>
      </a:lvl2pPr>
      <a:lvl3pPr marL="182880" indent="-182880" algn="l" defTabSz="914400" rtl="0" eaLnBrk="1" latinLnBrk="0" hangingPunct="1">
        <a:lnSpc>
          <a:spcPct val="110000"/>
        </a:lnSpc>
        <a:spcBef>
          <a:spcPts val="400"/>
        </a:spcBef>
        <a:spcAft>
          <a:spcPts val="400"/>
        </a:spcAft>
        <a:buClrTx/>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82880" indent="0" algn="l" defTabSz="914400" rtl="0" eaLnBrk="1" latinLnBrk="0" hangingPunct="1">
        <a:lnSpc>
          <a:spcPct val="110000"/>
        </a:lnSpc>
        <a:spcBef>
          <a:spcPts val="400"/>
        </a:spcBef>
        <a:spcAft>
          <a:spcPts val="400"/>
        </a:spcAft>
        <a:buClrTx/>
        <a:buFont typeface="Arial" panose="020B0604020202020204" pitchFamily="34" charset="0"/>
        <a:buNone/>
        <a:defRPr sz="1400" i="1" kern="1200">
          <a:solidFill>
            <a:schemeClr val="tx1">
              <a:lumMod val="85000"/>
              <a:lumOff val="15000"/>
            </a:schemeClr>
          </a:solidFill>
          <a:latin typeface="+mn-lt"/>
          <a:ea typeface="+mn-ea"/>
          <a:cs typeface="+mn-cs"/>
        </a:defRPr>
      </a:lvl4pPr>
      <a:lvl5pPr marL="182880" indent="-182880" algn="l" defTabSz="914400" rtl="0" eaLnBrk="1" latinLnBrk="0" hangingPunct="1">
        <a:lnSpc>
          <a:spcPct val="110000"/>
        </a:lnSpc>
        <a:spcBef>
          <a:spcPts val="400"/>
        </a:spcBef>
        <a:spcAft>
          <a:spcPts val="400"/>
        </a:spcAft>
        <a:buClrTx/>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5B419A7-F817-4767-8CCB-FB0E189C4A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D85B89-DB4E-84C0-7B9C-6F4EB73B122E}"/>
              </a:ext>
            </a:extLst>
          </p:cNvPr>
          <p:cNvSpPr>
            <a:spLocks noGrp="1"/>
          </p:cNvSpPr>
          <p:nvPr>
            <p:ph type="ctrTitle"/>
          </p:nvPr>
        </p:nvSpPr>
        <p:spPr>
          <a:xfrm>
            <a:off x="5141584" y="893935"/>
            <a:ext cx="6202267" cy="3339390"/>
          </a:xfrm>
        </p:spPr>
        <p:txBody>
          <a:bodyPr anchor="b">
            <a:normAutofit/>
          </a:bodyPr>
          <a:lstStyle/>
          <a:p>
            <a:r>
              <a:rPr lang="en-US" sz="6000" dirty="0"/>
              <a:t>The History of Advertising</a:t>
            </a:r>
          </a:p>
        </p:txBody>
      </p:sp>
      <p:sp>
        <p:nvSpPr>
          <p:cNvPr id="3" name="Subtitle 2">
            <a:extLst>
              <a:ext uri="{FF2B5EF4-FFF2-40B4-BE49-F238E27FC236}">
                <a16:creationId xmlns:a16="http://schemas.microsoft.com/office/drawing/2014/main" id="{03C1B9D8-31CF-D58C-5744-A4AD56F57EBD}"/>
              </a:ext>
            </a:extLst>
          </p:cNvPr>
          <p:cNvSpPr>
            <a:spLocks noGrp="1"/>
          </p:cNvSpPr>
          <p:nvPr>
            <p:ph type="subTitle" idx="1"/>
          </p:nvPr>
        </p:nvSpPr>
        <p:spPr>
          <a:xfrm>
            <a:off x="5141583" y="4458488"/>
            <a:ext cx="6202268" cy="1328163"/>
          </a:xfrm>
        </p:spPr>
        <p:txBody>
          <a:bodyPr anchor="t">
            <a:normAutofit/>
          </a:bodyPr>
          <a:lstStyle/>
          <a:p>
            <a:r>
              <a:rPr lang="en-US" dirty="0"/>
              <a:t>From Ancient Egypt through the American Golden Age to today’s </a:t>
            </a:r>
            <a:r>
              <a:rPr lang="en-US"/>
              <a:t>Digital Landscape</a:t>
            </a:r>
            <a:endParaRPr lang="en-US" dirty="0"/>
          </a:p>
        </p:txBody>
      </p:sp>
      <p:pic>
        <p:nvPicPr>
          <p:cNvPr id="4" name="Picture 3">
            <a:extLst>
              <a:ext uri="{FF2B5EF4-FFF2-40B4-BE49-F238E27FC236}">
                <a16:creationId xmlns:a16="http://schemas.microsoft.com/office/drawing/2014/main" id="{D06D2674-B120-CE37-A92A-5F34C7FB0CA3}"/>
              </a:ext>
            </a:extLst>
          </p:cNvPr>
          <p:cNvPicPr>
            <a:picLocks noChangeAspect="1"/>
          </p:cNvPicPr>
          <p:nvPr/>
        </p:nvPicPr>
        <p:blipFill>
          <a:blip r:embed="rId2"/>
          <a:srcRect l="51936" r="413"/>
          <a:stretch>
            <a:fillRect/>
          </a:stretch>
        </p:blipFill>
        <p:spPr>
          <a:xfrm>
            <a:off x="20" y="10"/>
            <a:ext cx="4635294" cy="6857990"/>
          </a:xfrm>
          <a:prstGeom prst="rect">
            <a:avLst/>
          </a:prstGeom>
        </p:spPr>
      </p:pic>
      <p:sp>
        <p:nvSpPr>
          <p:cNvPr id="11" name="Freeform 6">
            <a:extLst>
              <a:ext uri="{FF2B5EF4-FFF2-40B4-BE49-F238E27FC236}">
                <a16:creationId xmlns:a16="http://schemas.microsoft.com/office/drawing/2014/main" id="{ADA271CD-3011-4A05-B4A3-80F1794684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8152"/>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Tree>
    <p:extLst>
      <p:ext uri="{BB962C8B-B14F-4D97-AF65-F5344CB8AC3E}">
        <p14:creationId xmlns:p14="http://schemas.microsoft.com/office/powerpoint/2010/main" val="9514578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p:cNvGrpSpPr/>
        <p:nvPr/>
      </p:nvGrpSpPr>
      <p:grpSpPr>
        <a:xfrm>
          <a:off x="0" y="0"/>
          <a:ext cx="0" cy="0"/>
          <a:chOff x="0" y="0"/>
          <a:chExt cx="0" cy="0"/>
        </a:xfrm>
      </p:grpSpPr>
      <p:sp>
        <p:nvSpPr>
          <p:cNvPr id="9" name="Freeform 6">
            <a:extLst>
              <a:ext uri="{FF2B5EF4-FFF2-40B4-BE49-F238E27FC236}">
                <a16:creationId xmlns:a16="http://schemas.microsoft.com/office/drawing/2014/main" id="{DD4C4B28-6B4B-4445-8535-F516D74E4A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cxnSp>
        <p:nvCxnSpPr>
          <p:cNvPr id="11" name="Straight Connector 10">
            <a:extLst>
              <a:ext uri="{FF2B5EF4-FFF2-40B4-BE49-F238E27FC236}">
                <a16:creationId xmlns:a16="http://schemas.microsoft.com/office/drawing/2014/main" id="{0CB1C732-7193-4253-8746-850D090A6B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8952" y="1280160"/>
            <a:ext cx="0" cy="557784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useBgFill="1">
        <p:nvSpPr>
          <p:cNvPr id="13" name="Rectangle 12">
            <a:extLst>
              <a:ext uri="{FF2B5EF4-FFF2-40B4-BE49-F238E27FC236}">
                <a16:creationId xmlns:a16="http://schemas.microsoft.com/office/drawing/2014/main" id="{55B419A7-F817-4767-8CCB-FB0E189C4A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A8D1516-336F-CF4A-E956-4683AB6A7504}"/>
              </a:ext>
            </a:extLst>
          </p:cNvPr>
          <p:cNvSpPr>
            <a:spLocks noGrp="1"/>
          </p:cNvSpPr>
          <p:nvPr>
            <p:ph type="title"/>
          </p:nvPr>
        </p:nvSpPr>
        <p:spPr>
          <a:xfrm>
            <a:off x="7968939" y="546505"/>
            <a:ext cx="3464109" cy="3146318"/>
          </a:xfrm>
        </p:spPr>
        <p:txBody>
          <a:bodyPr vert="horz" lIns="91440" tIns="45720" rIns="91440" bIns="45720" rtlCol="0" anchor="t">
            <a:normAutofit fontScale="90000"/>
          </a:bodyPr>
          <a:lstStyle/>
          <a:p>
            <a:pPr algn="r">
              <a:lnSpc>
                <a:spcPct val="125000"/>
              </a:lnSpc>
            </a:pPr>
            <a:r>
              <a:rPr lang="en-US" sz="1400" i="1" kern="1200" spc="100" baseline="0" dirty="0">
                <a:solidFill>
                  <a:schemeClr val="tx1">
                    <a:lumMod val="85000"/>
                    <a:lumOff val="15000"/>
                  </a:schemeClr>
                </a:solidFill>
                <a:latin typeface="+mj-lt"/>
                <a:ea typeface="+mj-ea"/>
                <a:cs typeface="+mj-cs"/>
              </a:rPr>
              <a:t>Today advertising pervades our lives. The media and new technologies make it impossible to escape. Anywhere in the world we are subjected to an “uncontrolled pressure” to buy and consume. There are people who regard advertising as the art of convincing the public to spend money on objects they do not need. British historian </a:t>
            </a:r>
            <a:r>
              <a:rPr lang="en-US" sz="1400" b="1" i="1" kern="1200" spc="100" baseline="0" dirty="0">
                <a:solidFill>
                  <a:schemeClr val="tx1">
                    <a:lumMod val="85000"/>
                    <a:lumOff val="15000"/>
                  </a:schemeClr>
                </a:solidFill>
                <a:latin typeface="+mj-lt"/>
                <a:ea typeface="+mj-ea"/>
                <a:cs typeface="+mj-cs"/>
              </a:rPr>
              <a:t>Hobsbawm</a:t>
            </a:r>
            <a:r>
              <a:rPr lang="en-US" sz="1400" i="1" kern="1200" spc="100" baseline="0" dirty="0">
                <a:solidFill>
                  <a:schemeClr val="tx1">
                    <a:lumMod val="85000"/>
                    <a:lumOff val="15000"/>
                  </a:schemeClr>
                </a:solidFill>
                <a:latin typeface="+mj-lt"/>
                <a:ea typeface="+mj-ea"/>
                <a:cs typeface="+mj-cs"/>
              </a:rPr>
              <a:t> called the society of the twentieth century the “affluent society” which means that the need to consume governs our lives consciously and unconsciously. Undoubtedly, the luxuries of our parents have become our needs.</a:t>
            </a:r>
            <a:br>
              <a:rPr lang="en-US" sz="1400" i="1" kern="1200" spc="100" baseline="0" dirty="0">
                <a:solidFill>
                  <a:schemeClr val="tx1">
                    <a:lumMod val="85000"/>
                    <a:lumOff val="15000"/>
                  </a:schemeClr>
                </a:solidFill>
                <a:latin typeface="+mj-lt"/>
                <a:ea typeface="+mj-ea"/>
                <a:cs typeface="+mj-cs"/>
              </a:rPr>
            </a:br>
            <a:br>
              <a:rPr lang="en-US" sz="1400" i="1" kern="1200" spc="100" baseline="0" dirty="0">
                <a:solidFill>
                  <a:schemeClr val="tx1">
                    <a:lumMod val="85000"/>
                    <a:lumOff val="15000"/>
                  </a:schemeClr>
                </a:solidFill>
                <a:latin typeface="+mj-lt"/>
                <a:ea typeface="+mj-ea"/>
                <a:cs typeface="+mj-cs"/>
              </a:rPr>
            </a:br>
            <a:r>
              <a:rPr lang="en-US" sz="1400" i="1" kern="1200" spc="100" baseline="0" dirty="0">
                <a:solidFill>
                  <a:schemeClr val="tx1">
                    <a:lumMod val="85000"/>
                    <a:lumOff val="15000"/>
                  </a:schemeClr>
                </a:solidFill>
                <a:latin typeface="+mj-lt"/>
                <a:ea typeface="+mj-ea"/>
                <a:cs typeface="+mj-cs"/>
              </a:rPr>
              <a:t>But advertising is not something new. Traces of it can be found in the origins of civilization and trade. Since products to market appeared, the need arose to make them known and the most common way to do so was oral communication.</a:t>
            </a:r>
            <a:br>
              <a:rPr lang="en-US" sz="1400" i="1" kern="1200" spc="100" baseline="0" dirty="0">
                <a:solidFill>
                  <a:schemeClr val="tx1">
                    <a:lumMod val="85000"/>
                    <a:lumOff val="15000"/>
                  </a:schemeClr>
                </a:solidFill>
                <a:latin typeface="+mj-lt"/>
                <a:ea typeface="+mj-ea"/>
                <a:cs typeface="+mj-cs"/>
              </a:rPr>
            </a:br>
            <a:br>
              <a:rPr lang="en-US" sz="1400" i="1" kern="1200" spc="100" baseline="0" dirty="0">
                <a:solidFill>
                  <a:schemeClr val="tx1">
                    <a:lumMod val="85000"/>
                    <a:lumOff val="15000"/>
                  </a:schemeClr>
                </a:solidFill>
                <a:latin typeface="+mj-lt"/>
                <a:ea typeface="+mj-ea"/>
                <a:cs typeface="+mj-cs"/>
              </a:rPr>
            </a:br>
            <a:r>
              <a:rPr lang="en-US" sz="1400" i="1" kern="1200" spc="100" baseline="0" dirty="0">
                <a:solidFill>
                  <a:schemeClr val="tx1">
                    <a:lumMod val="85000"/>
                    <a:lumOff val="15000"/>
                  </a:schemeClr>
                </a:solidFill>
                <a:latin typeface="+mj-lt"/>
                <a:ea typeface="+mj-ea"/>
                <a:cs typeface="+mj-cs"/>
              </a:rPr>
              <a:t>- https://</a:t>
            </a:r>
            <a:r>
              <a:rPr lang="en-US" sz="1400" i="1" kern="1200" spc="100" baseline="0" dirty="0" err="1">
                <a:solidFill>
                  <a:schemeClr val="tx1">
                    <a:lumMod val="85000"/>
                    <a:lumOff val="15000"/>
                  </a:schemeClr>
                </a:solidFill>
                <a:latin typeface="+mj-lt"/>
                <a:ea typeface="+mj-ea"/>
                <a:cs typeface="+mj-cs"/>
              </a:rPr>
              <a:t>tripandtravelblog.com</a:t>
            </a:r>
            <a:endParaRPr lang="en-US" sz="1400" i="1" kern="1200" spc="100" baseline="0" dirty="0">
              <a:solidFill>
                <a:schemeClr val="tx1">
                  <a:lumMod val="85000"/>
                  <a:lumOff val="15000"/>
                </a:schemeClr>
              </a:solidFill>
              <a:latin typeface="+mj-lt"/>
              <a:ea typeface="+mj-ea"/>
              <a:cs typeface="+mj-cs"/>
            </a:endParaRPr>
          </a:p>
        </p:txBody>
      </p:sp>
      <p:pic>
        <p:nvPicPr>
          <p:cNvPr id="4" name="The History of Advertising in 60 Seconds">
            <a:hlinkClick r:id="" action="ppaction://media"/>
            <a:extLst>
              <a:ext uri="{FF2B5EF4-FFF2-40B4-BE49-F238E27FC236}">
                <a16:creationId xmlns:a16="http://schemas.microsoft.com/office/drawing/2014/main" id="{C8FA4083-8970-799A-4DF4-78591F0B544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20203" y="1665262"/>
            <a:ext cx="6329236" cy="3560193"/>
          </a:xfrm>
          <a:prstGeom prst="rect">
            <a:avLst/>
          </a:prstGeom>
        </p:spPr>
      </p:pic>
      <p:cxnSp>
        <p:nvCxnSpPr>
          <p:cNvPr id="15" name="Straight Connector 14">
            <a:extLst>
              <a:ext uri="{FF2B5EF4-FFF2-40B4-BE49-F238E27FC236}">
                <a16:creationId xmlns:a16="http://schemas.microsoft.com/office/drawing/2014/main" id="{0552FC00-E6D3-45AF-BE3D-0368141142E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2660" y="1143293"/>
            <a:ext cx="0" cy="57147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Freeform 6">
            <a:extLst>
              <a:ext uri="{FF2B5EF4-FFF2-40B4-BE49-F238E27FC236}">
                <a16:creationId xmlns:a16="http://schemas.microsoft.com/office/drawing/2014/main" id="{ADA271CD-3011-4A05-B4A3-80F1794684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8152"/>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Tree>
    <p:extLst>
      <p:ext uri="{BB962C8B-B14F-4D97-AF65-F5344CB8AC3E}">
        <p14:creationId xmlns:p14="http://schemas.microsoft.com/office/powerpoint/2010/main" val="2477108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965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p:cNvGrpSpPr/>
        <p:nvPr/>
      </p:nvGrpSpPr>
      <p:grpSpPr>
        <a:xfrm>
          <a:off x="0" y="0"/>
          <a:ext cx="0" cy="0"/>
          <a:chOff x="0" y="0"/>
          <a:chExt cx="0" cy="0"/>
        </a:xfrm>
      </p:grpSpPr>
      <p:sp>
        <p:nvSpPr>
          <p:cNvPr id="10" name="Freeform 6">
            <a:extLst>
              <a:ext uri="{FF2B5EF4-FFF2-40B4-BE49-F238E27FC236}">
                <a16:creationId xmlns:a16="http://schemas.microsoft.com/office/drawing/2014/main" id="{DD4C4B28-6B4B-4445-8535-F516D74E4A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cxnSp>
        <p:nvCxnSpPr>
          <p:cNvPr id="12" name="Straight Connector 11">
            <a:extLst>
              <a:ext uri="{FF2B5EF4-FFF2-40B4-BE49-F238E27FC236}">
                <a16:creationId xmlns:a16="http://schemas.microsoft.com/office/drawing/2014/main" id="{0CB1C732-7193-4253-8746-850D090A6B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8952" y="1280160"/>
            <a:ext cx="0" cy="557784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55B419A7-F817-4767-8CCB-FB0E189C4A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16B1B1AA-20B4-DAB2-5651-8D87E7FC85F1}"/>
              </a:ext>
            </a:extLst>
          </p:cNvPr>
          <p:cNvPicPr>
            <a:picLocks noGrp="1" noChangeAspect="1"/>
          </p:cNvPicPr>
          <p:nvPr>
            <p:ph idx="1"/>
          </p:nvPr>
        </p:nvPicPr>
        <p:blipFill>
          <a:blip r:embed="rId2"/>
          <a:srcRect t="8624" b="8624"/>
          <a:stretch/>
        </p:blipFill>
        <p:spPr>
          <a:xfrm>
            <a:off x="4628227" y="615299"/>
            <a:ext cx="7563773" cy="5854390"/>
          </a:xfrm>
          <a:custGeom>
            <a:avLst/>
            <a:gdLst/>
            <a:ahLst/>
            <a:cxnLst/>
            <a:rect l="l" t="t" r="r" b="b"/>
            <a:pathLst>
              <a:path w="8860407" h="6858000">
                <a:moveTo>
                  <a:pt x="0" y="0"/>
                </a:moveTo>
                <a:lnTo>
                  <a:pt x="8860407" y="0"/>
                </a:lnTo>
                <a:lnTo>
                  <a:pt x="8860407" y="6858000"/>
                </a:lnTo>
                <a:lnTo>
                  <a:pt x="661049" y="6858000"/>
                </a:lnTo>
                <a:lnTo>
                  <a:pt x="832672" y="6662026"/>
                </a:lnTo>
                <a:cubicBezTo>
                  <a:pt x="1465328" y="5866432"/>
                  <a:pt x="1845374" y="4846462"/>
                  <a:pt x="1845374" y="3734370"/>
                </a:cubicBezTo>
                <a:cubicBezTo>
                  <a:pt x="1845374" y="2244963"/>
                  <a:pt x="1163691" y="920792"/>
                  <a:pt x="106458" y="79568"/>
                </a:cubicBezTo>
                <a:close/>
              </a:path>
            </a:pathLst>
          </a:custGeom>
        </p:spPr>
      </p:pic>
      <p:sp>
        <p:nvSpPr>
          <p:cNvPr id="2" name="Title 1">
            <a:extLst>
              <a:ext uri="{FF2B5EF4-FFF2-40B4-BE49-F238E27FC236}">
                <a16:creationId xmlns:a16="http://schemas.microsoft.com/office/drawing/2014/main" id="{9770CC48-AAA2-35E1-88AF-DAFFA4616629}"/>
              </a:ext>
            </a:extLst>
          </p:cNvPr>
          <p:cNvSpPr>
            <a:spLocks noGrp="1"/>
          </p:cNvSpPr>
          <p:nvPr>
            <p:ph type="title"/>
          </p:nvPr>
        </p:nvSpPr>
        <p:spPr>
          <a:xfrm>
            <a:off x="586349" y="1228989"/>
            <a:ext cx="4214483" cy="5434856"/>
          </a:xfrm>
        </p:spPr>
        <p:txBody>
          <a:bodyPr vert="horz" lIns="91440" tIns="45720" rIns="91440" bIns="45720" rtlCol="0" anchor="b">
            <a:noAutofit/>
          </a:bodyPr>
          <a:lstStyle/>
          <a:p>
            <a:pPr algn="r">
              <a:lnSpc>
                <a:spcPct val="130000"/>
              </a:lnSpc>
            </a:pPr>
            <a:br>
              <a:rPr lang="en-US" sz="1600" dirty="0"/>
            </a:br>
            <a:r>
              <a:rPr lang="en-US" sz="1600" dirty="0"/>
              <a:t>The </a:t>
            </a:r>
            <a:r>
              <a:rPr lang="en-US" sz="1600" b="1" dirty="0"/>
              <a:t>earliest known written advertisement </a:t>
            </a:r>
            <a:r>
              <a:rPr lang="en-US" sz="1600" dirty="0"/>
              <a:t>dates back to </a:t>
            </a:r>
            <a:r>
              <a:rPr lang="en-US" sz="1600" b="1" dirty="0"/>
              <a:t>Ancient Egypt</a:t>
            </a:r>
            <a:r>
              <a:rPr lang="en-US" sz="1600" dirty="0"/>
              <a:t>, around </a:t>
            </a:r>
            <a:r>
              <a:rPr lang="en-US" sz="1600" b="1" dirty="0"/>
              <a:t>3000 BCE</a:t>
            </a:r>
            <a:r>
              <a:rPr lang="en-US" sz="1600" dirty="0"/>
              <a:t>. Archaeologists discovered a </a:t>
            </a:r>
            <a:r>
              <a:rPr lang="en-US" sz="1600" b="1" dirty="0"/>
              <a:t>papyrus</a:t>
            </a:r>
            <a:r>
              <a:rPr lang="en-US" sz="1600" dirty="0"/>
              <a:t> that advertised a slave named Shem for sale, created by his owner Hapu. It also mentioned Hapu’s shop, making it a kind of dual-purpose ad — both for the slave and the business. </a:t>
            </a:r>
            <a:r>
              <a:rPr lang="en-GB" sz="1600" i="0" dirty="0"/>
              <a:t>Here’s the full transcript translation:</a:t>
            </a:r>
            <a:br>
              <a:rPr lang="en-GB" sz="1600" i="0" dirty="0"/>
            </a:br>
            <a:br>
              <a:rPr lang="en-GB" sz="1600" i="0" dirty="0"/>
            </a:br>
            <a:r>
              <a:rPr lang="en-GB" sz="1400" dirty="0"/>
              <a:t>The man-slave, Shem, having run away from his good master, Hapu the Weaver, all good citizens of Thebes are enjoyed to help return him. He is a Hittite, 5' 2" tall, of ruddy complexion and brown eyes. For news of his whereabouts half a gold coin is offered. And for his return to the shop of Hapu the Weaver, where the best cloth is woven to your desires, a whole gold coin is offered.</a:t>
            </a:r>
            <a:br>
              <a:rPr lang="en-GB" sz="1400" dirty="0"/>
            </a:br>
            <a:br>
              <a:rPr lang="en-GB" sz="1400" dirty="0"/>
            </a:br>
            <a:r>
              <a:rPr lang="en-GB" sz="1400" dirty="0"/>
              <a:t>- the Story of Advertising, James </a:t>
            </a:r>
            <a:r>
              <a:rPr lang="en-GB" sz="1400" dirty="0" err="1"/>
              <a:t>Playsted</a:t>
            </a:r>
            <a:r>
              <a:rPr lang="en-GB" sz="1400" dirty="0"/>
              <a:t> Wood</a:t>
            </a:r>
            <a:br>
              <a:rPr lang="en-GB" sz="1600" i="0" dirty="0"/>
            </a:br>
            <a:endParaRPr lang="en-US" sz="1600" dirty="0"/>
          </a:p>
        </p:txBody>
      </p:sp>
      <p:sp>
        <p:nvSpPr>
          <p:cNvPr id="16" name="Freeform 6">
            <a:extLst>
              <a:ext uri="{FF2B5EF4-FFF2-40B4-BE49-F238E27FC236}">
                <a16:creationId xmlns:a16="http://schemas.microsoft.com/office/drawing/2014/main" id="{ADA271CD-3011-4A05-B4A3-80F1794684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8152"/>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Tree>
    <p:extLst>
      <p:ext uri="{BB962C8B-B14F-4D97-AF65-F5344CB8AC3E}">
        <p14:creationId xmlns:p14="http://schemas.microsoft.com/office/powerpoint/2010/main" val="22048707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p:cNvGrpSpPr/>
        <p:nvPr/>
      </p:nvGrpSpPr>
      <p:grpSpPr>
        <a:xfrm>
          <a:off x="0" y="0"/>
          <a:ext cx="0" cy="0"/>
          <a:chOff x="0" y="0"/>
          <a:chExt cx="0" cy="0"/>
        </a:xfrm>
      </p:grpSpPr>
      <p:sp>
        <p:nvSpPr>
          <p:cNvPr id="10" name="Freeform 6">
            <a:extLst>
              <a:ext uri="{FF2B5EF4-FFF2-40B4-BE49-F238E27FC236}">
                <a16:creationId xmlns:a16="http://schemas.microsoft.com/office/drawing/2014/main" id="{DD4C4B28-6B4B-4445-8535-F516D74E4A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cxnSp>
        <p:nvCxnSpPr>
          <p:cNvPr id="12" name="Straight Connector 11">
            <a:extLst>
              <a:ext uri="{FF2B5EF4-FFF2-40B4-BE49-F238E27FC236}">
                <a16:creationId xmlns:a16="http://schemas.microsoft.com/office/drawing/2014/main" id="{0CB1C732-7193-4253-8746-850D090A6B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8952" y="1280160"/>
            <a:ext cx="0" cy="557784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55B419A7-F817-4767-8CCB-FB0E189C4A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ainting of people standing in a street&#10;&#10;AI-generated content may be incorrect.">
            <a:extLst>
              <a:ext uri="{FF2B5EF4-FFF2-40B4-BE49-F238E27FC236}">
                <a16:creationId xmlns:a16="http://schemas.microsoft.com/office/drawing/2014/main" id="{B96C0FE3-A929-BC74-EE53-46FCE9CB9513}"/>
              </a:ext>
            </a:extLst>
          </p:cNvPr>
          <p:cNvPicPr>
            <a:picLocks noGrp="1" noChangeAspect="1"/>
          </p:cNvPicPr>
          <p:nvPr>
            <p:ph idx="1"/>
          </p:nvPr>
        </p:nvPicPr>
        <p:blipFill>
          <a:blip r:embed="rId2"/>
          <a:srcRect l="7326" r="8230" b="1"/>
          <a:stretch>
            <a:fillRect/>
          </a:stretch>
        </p:blipFill>
        <p:spPr>
          <a:xfrm>
            <a:off x="1" y="10"/>
            <a:ext cx="12191999" cy="6857990"/>
          </a:xfrm>
          <a:prstGeom prst="rect">
            <a:avLst/>
          </a:prstGeom>
        </p:spPr>
      </p:pic>
      <p:sp>
        <p:nvSpPr>
          <p:cNvPr id="16" name="Rectangle 15">
            <a:extLst>
              <a:ext uri="{FF2B5EF4-FFF2-40B4-BE49-F238E27FC236}">
                <a16:creationId xmlns:a16="http://schemas.microsoft.com/office/drawing/2014/main" id="{E4398140-F067-40E9-892C-4DB04C70B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244600" y="-1244600"/>
            <a:ext cx="6858000" cy="9347200"/>
          </a:xfrm>
          <a:prstGeom prst="rect">
            <a:avLst/>
          </a:prstGeom>
          <a:gradFill>
            <a:gsLst>
              <a:gs pos="100000">
                <a:srgbClr val="000000">
                  <a:alpha val="0"/>
                </a:srgbClr>
              </a:gs>
              <a:gs pos="0">
                <a:schemeClr val="tx1"/>
              </a:gs>
              <a:gs pos="0">
                <a:srgbClr val="000000">
                  <a:alpha val="75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3F179BA-2FB4-25C4-37F2-543A0E393508}"/>
              </a:ext>
            </a:extLst>
          </p:cNvPr>
          <p:cNvSpPr>
            <a:spLocks noGrp="1"/>
          </p:cNvSpPr>
          <p:nvPr>
            <p:ph type="title"/>
          </p:nvPr>
        </p:nvSpPr>
        <p:spPr>
          <a:xfrm>
            <a:off x="444865" y="803368"/>
            <a:ext cx="4886087" cy="2984701"/>
          </a:xfrm>
        </p:spPr>
        <p:txBody>
          <a:bodyPr vert="horz" lIns="91440" tIns="45720" rIns="91440" bIns="45720" rtlCol="0" anchor="b">
            <a:noAutofit/>
          </a:bodyPr>
          <a:lstStyle/>
          <a:p>
            <a:pPr algn="r"/>
            <a:r>
              <a:rPr lang="en-US" sz="1400" dirty="0">
                <a:solidFill>
                  <a:srgbClr val="FFFFFF"/>
                </a:solidFill>
              </a:rPr>
              <a:t>In the ancient Roman world, graffiti was a respected form of writing—often interactive – not the kind of defacement we now see on rocky cliffs and bathroom stalls. </a:t>
            </a:r>
            <a:br>
              <a:rPr lang="en-US" sz="1400" dirty="0">
                <a:solidFill>
                  <a:srgbClr val="FFFFFF"/>
                </a:solidFill>
              </a:rPr>
            </a:br>
            <a:br>
              <a:rPr lang="en-US" sz="1400" dirty="0">
                <a:solidFill>
                  <a:srgbClr val="FFFFFF"/>
                </a:solidFill>
              </a:rPr>
            </a:br>
            <a:r>
              <a:rPr lang="en-US" sz="1400" dirty="0">
                <a:solidFill>
                  <a:srgbClr val="FFFFFF"/>
                </a:solidFill>
              </a:rPr>
              <a:t>The eruption of mount Vesuvius almost destroyed the ancient Roman city of Pompeii but saved evidence of multiple messages scrawled on the walls in the form of graffiti.</a:t>
            </a:r>
            <a:br>
              <a:rPr lang="en-US" sz="1400" dirty="0">
                <a:solidFill>
                  <a:srgbClr val="FFFFFF"/>
                </a:solidFill>
              </a:rPr>
            </a:br>
            <a:br>
              <a:rPr lang="en-US" sz="1400" dirty="0">
                <a:solidFill>
                  <a:srgbClr val="FFFFFF"/>
                </a:solidFill>
              </a:rPr>
            </a:br>
            <a:r>
              <a:rPr lang="en-GB" sz="1400" dirty="0">
                <a:solidFill>
                  <a:schemeClr val="bg1"/>
                </a:solidFill>
              </a:rPr>
              <a:t>Before the disaster, Pompeii citizens lived in whitewashed buildings that lacked ground-level windows. This construction technique avoided burglary and gave a tremendously large space for advertising politics, gladiator games, real estate, and other topics. </a:t>
            </a:r>
            <a:br>
              <a:rPr lang="en-GB" sz="1400" dirty="0">
                <a:solidFill>
                  <a:schemeClr val="bg1"/>
                </a:solidFill>
              </a:rPr>
            </a:br>
            <a:br>
              <a:rPr lang="en-GB" sz="1400" dirty="0">
                <a:solidFill>
                  <a:schemeClr val="bg1"/>
                </a:solidFill>
              </a:rPr>
            </a:br>
            <a:r>
              <a:rPr lang="en-GB" sz="1400" dirty="0">
                <a:solidFill>
                  <a:schemeClr val="bg1"/>
                </a:solidFill>
              </a:rPr>
              <a:t>- https://</a:t>
            </a:r>
            <a:r>
              <a:rPr lang="en-GB" sz="1400" dirty="0" err="1">
                <a:solidFill>
                  <a:schemeClr val="bg1"/>
                </a:solidFill>
              </a:rPr>
              <a:t>www.smithsonianmag.com</a:t>
            </a:r>
            <a:r>
              <a:rPr lang="en-GB" sz="1400" dirty="0">
                <a:solidFill>
                  <a:schemeClr val="bg1"/>
                </a:solidFill>
              </a:rPr>
              <a:t>/history/reading-the-writing-on-pompeiis-walls-1969367/</a:t>
            </a:r>
            <a:endParaRPr lang="en-US" sz="1400" dirty="0">
              <a:solidFill>
                <a:schemeClr val="bg1"/>
              </a:solidFill>
            </a:endParaRPr>
          </a:p>
        </p:txBody>
      </p:sp>
      <p:cxnSp>
        <p:nvCxnSpPr>
          <p:cNvPr id="18" name="Straight Connector 17">
            <a:extLst>
              <a:ext uri="{FF2B5EF4-FFF2-40B4-BE49-F238E27FC236}">
                <a16:creationId xmlns:a16="http://schemas.microsoft.com/office/drawing/2014/main" id="{17726E8A-324C-4684-96F2-AFDDFB2F14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58952" y="4291242"/>
            <a:ext cx="457200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20" name="Freeform 6">
            <a:extLst>
              <a:ext uri="{FF2B5EF4-FFF2-40B4-BE49-F238E27FC236}">
                <a16:creationId xmlns:a16="http://schemas.microsoft.com/office/drawing/2014/main" id="{7021D92D-08FF-45A6-9109-AC9462C7E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8152"/>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Tree>
    <p:extLst>
      <p:ext uri="{BB962C8B-B14F-4D97-AF65-F5344CB8AC3E}">
        <p14:creationId xmlns:p14="http://schemas.microsoft.com/office/powerpoint/2010/main" val="2583722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F4B89-E158-2D24-4ABC-C471FBA36F10}"/>
              </a:ext>
            </a:extLst>
          </p:cNvPr>
          <p:cNvSpPr>
            <a:spLocks noGrp="1"/>
          </p:cNvSpPr>
          <p:nvPr>
            <p:ph type="title"/>
          </p:nvPr>
        </p:nvSpPr>
        <p:spPr>
          <a:xfrm>
            <a:off x="401445" y="758952"/>
            <a:ext cx="4917688" cy="4754880"/>
          </a:xfrm>
        </p:spPr>
        <p:txBody>
          <a:bodyPr>
            <a:noAutofit/>
          </a:bodyPr>
          <a:lstStyle/>
          <a:p>
            <a:pPr algn="r">
              <a:lnSpc>
                <a:spcPct val="125000"/>
              </a:lnSpc>
            </a:pPr>
            <a:r>
              <a:rPr lang="en-GB" sz="1400" i="0" dirty="0"/>
              <a:t>In the beginning of the Middle Ages, nothing affected the development of advertising for centuries. While shouters shouted, sellers came up with original signs and flags to attract the attention of potential buyers. However, the rapid growth of the world’s population and the human passion for exploration saw the first consumer cultures emerge and business owners started to make money.</a:t>
            </a:r>
            <a:br>
              <a:rPr lang="en-GB" sz="1400" i="0" dirty="0"/>
            </a:br>
            <a:br>
              <a:rPr lang="en-GB" sz="1400" i="0" dirty="0"/>
            </a:br>
            <a:r>
              <a:rPr lang="en-GB" sz="1400" dirty="0"/>
              <a:t>The earliest-identified example of an outdoor advertising medium is a printed poster from the Northern Song period (960 – 1127) in China, consisting of a square sheet of paper with a logo in the form of a white rabbit in the centre. Written above this is: “Quality Needle Shop of Jinan Liu’s Family” and below: “We buy high quality steel rods and make quality fine needles, to be ready for use at home in no time.” On either side are the slogans: “Identify the white rabbit as our mark” and “Please remember ‘white rabbit’.”</a:t>
            </a:r>
            <a:br>
              <a:rPr lang="en-GB" sz="1400" dirty="0"/>
            </a:br>
            <a:br>
              <a:rPr lang="en-GB" sz="1400" dirty="0"/>
            </a:br>
            <a:r>
              <a:rPr lang="en-GB" sz="1400" dirty="0"/>
              <a:t>- Liu Hong, Chinese Business: Landscapes and Strategies</a:t>
            </a:r>
            <a:endParaRPr lang="en-US" sz="1400" dirty="0"/>
          </a:p>
        </p:txBody>
      </p:sp>
      <p:pic>
        <p:nvPicPr>
          <p:cNvPr id="5" name="Content Placeholder 4" descr="A stone with writing on it&#10;&#10;AI-generated content may be incorrect.">
            <a:extLst>
              <a:ext uri="{FF2B5EF4-FFF2-40B4-BE49-F238E27FC236}">
                <a16:creationId xmlns:a16="http://schemas.microsoft.com/office/drawing/2014/main" id="{A5A44260-C13D-BFF8-3F76-95DE37289F94}"/>
              </a:ext>
            </a:extLst>
          </p:cNvPr>
          <p:cNvPicPr>
            <a:picLocks noGrp="1" noChangeAspect="1"/>
          </p:cNvPicPr>
          <p:nvPr>
            <p:ph idx="1"/>
          </p:nvPr>
        </p:nvPicPr>
        <p:blipFill>
          <a:blip r:embed="rId2"/>
          <a:stretch>
            <a:fillRect/>
          </a:stretch>
        </p:blipFill>
        <p:spPr>
          <a:xfrm>
            <a:off x="5899784" y="758825"/>
            <a:ext cx="5357760" cy="5290283"/>
          </a:xfrm>
        </p:spPr>
      </p:pic>
    </p:spTree>
    <p:extLst>
      <p:ext uri="{BB962C8B-B14F-4D97-AF65-F5344CB8AC3E}">
        <p14:creationId xmlns:p14="http://schemas.microsoft.com/office/powerpoint/2010/main" val="937716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p:cNvGrpSpPr/>
        <p:nvPr/>
      </p:nvGrpSpPr>
      <p:grpSpPr>
        <a:xfrm>
          <a:off x="0" y="0"/>
          <a:ext cx="0" cy="0"/>
          <a:chOff x="0" y="0"/>
          <a:chExt cx="0" cy="0"/>
        </a:xfrm>
      </p:grpSpPr>
      <p:sp>
        <p:nvSpPr>
          <p:cNvPr id="35" name="Freeform 6">
            <a:extLst>
              <a:ext uri="{FF2B5EF4-FFF2-40B4-BE49-F238E27FC236}">
                <a16:creationId xmlns:a16="http://schemas.microsoft.com/office/drawing/2014/main" id="{DD4C4B28-6B4B-4445-8535-F516D74E4A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cxnSp>
        <p:nvCxnSpPr>
          <p:cNvPr id="36" name="Straight Connector 35">
            <a:extLst>
              <a:ext uri="{FF2B5EF4-FFF2-40B4-BE49-F238E27FC236}">
                <a16:creationId xmlns:a16="http://schemas.microsoft.com/office/drawing/2014/main" id="{0CB1C732-7193-4253-8746-850D090A6B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8952" y="1280160"/>
            <a:ext cx="0" cy="557784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useBgFill="1">
        <p:nvSpPr>
          <p:cNvPr id="37" name="Rectangle 36">
            <a:extLst>
              <a:ext uri="{FF2B5EF4-FFF2-40B4-BE49-F238E27FC236}">
                <a16:creationId xmlns:a16="http://schemas.microsoft.com/office/drawing/2014/main" id="{55B419A7-F817-4767-8CCB-FB0E189C4A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586E87-45A7-C1BC-8375-B9208C10A700}"/>
              </a:ext>
            </a:extLst>
          </p:cNvPr>
          <p:cNvSpPr>
            <a:spLocks noGrp="1"/>
          </p:cNvSpPr>
          <p:nvPr>
            <p:ph type="title"/>
          </p:nvPr>
        </p:nvSpPr>
        <p:spPr>
          <a:xfrm>
            <a:off x="1070527" y="563430"/>
            <a:ext cx="6543094" cy="4834054"/>
          </a:xfrm>
        </p:spPr>
        <p:txBody>
          <a:bodyPr vert="horz" lIns="91440" tIns="45720" rIns="91440" bIns="45720" rtlCol="0" anchor="t">
            <a:noAutofit/>
          </a:bodyPr>
          <a:lstStyle/>
          <a:p>
            <a:pPr algn="r">
              <a:lnSpc>
                <a:spcPct val="125000"/>
              </a:lnSpc>
            </a:pPr>
            <a:r>
              <a:rPr lang="en-US" sz="1400" kern="1200" spc="100" baseline="0" dirty="0">
                <a:solidFill>
                  <a:schemeClr val="tx1">
                    <a:lumMod val="85000"/>
                    <a:lumOff val="15000"/>
                  </a:schemeClr>
                </a:solidFill>
              </a:rPr>
              <a:t>Four centuries after Jinan Liu’s family printed their needle posters, Gutenberg started the printing revolution in Europe by inventing the mechanical movable-type printing press in 1439.</a:t>
            </a:r>
            <a:br>
              <a:rPr lang="en-US" sz="1400" kern="1200" spc="100" baseline="0" dirty="0">
                <a:solidFill>
                  <a:schemeClr val="tx1">
                    <a:lumMod val="85000"/>
                    <a:lumOff val="15000"/>
                  </a:schemeClr>
                </a:solidFill>
              </a:rPr>
            </a:br>
            <a:br>
              <a:rPr lang="en-US" sz="1400" kern="1200" spc="100" baseline="0" dirty="0">
                <a:solidFill>
                  <a:schemeClr val="tx1">
                    <a:lumMod val="85000"/>
                    <a:lumOff val="15000"/>
                  </a:schemeClr>
                </a:solidFill>
              </a:rPr>
            </a:br>
            <a:r>
              <a:rPr lang="en-US" sz="1400" kern="1200" spc="100" baseline="0" dirty="0">
                <a:solidFill>
                  <a:schemeClr val="tx1">
                    <a:lumMod val="85000"/>
                    <a:lumOff val="15000"/>
                  </a:schemeClr>
                </a:solidFill>
              </a:rPr>
              <a:t>Within the next forty years, Gutenberg’s presses were set up in multiple cities all around Europe including in Germany, England, France, Spain, and Portugal.</a:t>
            </a:r>
            <a:br>
              <a:rPr lang="en-US" sz="1400" kern="1200" spc="100" baseline="0" dirty="0">
                <a:solidFill>
                  <a:schemeClr val="tx1">
                    <a:lumMod val="85000"/>
                    <a:lumOff val="15000"/>
                  </a:schemeClr>
                </a:solidFill>
              </a:rPr>
            </a:br>
            <a:br>
              <a:rPr lang="en-US" sz="1400" kern="1200" spc="100" baseline="0" dirty="0">
                <a:solidFill>
                  <a:schemeClr val="tx1">
                    <a:lumMod val="85000"/>
                    <a:lumOff val="15000"/>
                  </a:schemeClr>
                </a:solidFill>
              </a:rPr>
            </a:br>
            <a:r>
              <a:rPr lang="en-US" sz="1400" kern="1200" spc="100" baseline="0" dirty="0">
                <a:solidFill>
                  <a:schemeClr val="tx1">
                    <a:lumMod val="85000"/>
                    <a:lumOff val="15000"/>
                  </a:schemeClr>
                </a:solidFill>
              </a:rPr>
              <a:t>Along with books, people all around Europe got an opportunity to read newspapers, gazettes, magazines, and journals. Retailers and manufacturers began mass production of flyers and trade cards.</a:t>
            </a:r>
            <a:br>
              <a:rPr lang="en-US" sz="1400" kern="1200" spc="100" baseline="0" dirty="0">
                <a:solidFill>
                  <a:schemeClr val="tx1">
                    <a:lumMod val="85000"/>
                    <a:lumOff val="15000"/>
                  </a:schemeClr>
                </a:solidFill>
              </a:rPr>
            </a:br>
            <a:br>
              <a:rPr lang="en-US" sz="1400" dirty="0"/>
            </a:br>
            <a:r>
              <a:rPr lang="en-US" sz="1400" dirty="0"/>
              <a:t>These advertisement sheets, flyers, and inserts are examples of scribes directly addressing potential customers. </a:t>
            </a:r>
            <a:r>
              <a:rPr lang="en-GB" sz="1400" dirty="0"/>
              <a:t>An illuminating case concerns a scribe who calls himself </a:t>
            </a:r>
            <a:r>
              <a:rPr lang="en-GB" sz="1400" dirty="0" err="1"/>
              <a:t>Herneis</a:t>
            </a:r>
            <a:r>
              <a:rPr lang="en-GB" sz="1400" dirty="0"/>
              <a:t>. On the last page of a book he had copied for a client he wrote the following note: ‘If someone else would like such a handsome book, come and look me up in Paris, across the Notre Dame cathedral’ (Fig. 1, top). The message ‘lured’ the beholder to the book street of medieval Paris, right opposite the cathedral. It’s a great example of medieval spam.</a:t>
            </a:r>
            <a:br>
              <a:rPr lang="en-GB" sz="1400" dirty="0"/>
            </a:br>
            <a:br>
              <a:rPr lang="en-GB" sz="1400" dirty="0"/>
            </a:br>
            <a:r>
              <a:rPr lang="en-GB" sz="1400" dirty="0"/>
              <a:t>- https://</a:t>
            </a:r>
            <a:r>
              <a:rPr lang="en-GB" sz="1400" dirty="0" err="1"/>
              <a:t>medievalbooks.nl</a:t>
            </a:r>
            <a:r>
              <a:rPr lang="en-GB" sz="1400" dirty="0"/>
              <a:t>/2014/12/05/medieval-spam-the-oldest-advertisements-for-books/</a:t>
            </a:r>
            <a:br>
              <a:rPr lang="en-US" sz="1400" kern="1200" spc="100" baseline="0" dirty="0">
                <a:solidFill>
                  <a:schemeClr val="tx1">
                    <a:lumMod val="85000"/>
                    <a:lumOff val="15000"/>
                  </a:schemeClr>
                </a:solidFill>
              </a:rPr>
            </a:br>
            <a:endParaRPr lang="en-US" sz="1400" kern="1200" spc="100" baseline="0" dirty="0">
              <a:solidFill>
                <a:schemeClr val="tx1">
                  <a:lumMod val="85000"/>
                  <a:lumOff val="15000"/>
                </a:schemeClr>
              </a:solidFill>
            </a:endParaRPr>
          </a:p>
        </p:txBody>
      </p:sp>
      <p:cxnSp>
        <p:nvCxnSpPr>
          <p:cNvPr id="38" name="Straight Connector 37">
            <a:extLst>
              <a:ext uri="{FF2B5EF4-FFF2-40B4-BE49-F238E27FC236}">
                <a16:creationId xmlns:a16="http://schemas.microsoft.com/office/drawing/2014/main" id="{D81E42A3-743C-4C15-9DA8-93AA9AEBFB1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8952" y="1143293"/>
            <a:ext cx="0" cy="57147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descr="A close-up of a text&#10;&#10;AI-generated content may be incorrect.">
            <a:extLst>
              <a:ext uri="{FF2B5EF4-FFF2-40B4-BE49-F238E27FC236}">
                <a16:creationId xmlns:a16="http://schemas.microsoft.com/office/drawing/2014/main" id="{0B2D75CB-8735-FE65-8497-9CAE3837B804}"/>
              </a:ext>
            </a:extLst>
          </p:cNvPr>
          <p:cNvPicPr>
            <a:picLocks noChangeAspect="1"/>
          </p:cNvPicPr>
          <p:nvPr/>
        </p:nvPicPr>
        <p:blipFill>
          <a:blip r:embed="rId2"/>
          <a:srcRect l="9154" r="12663" b="3"/>
          <a:stretch>
            <a:fillRect/>
          </a:stretch>
        </p:blipFill>
        <p:spPr>
          <a:xfrm>
            <a:off x="8129872" y="10"/>
            <a:ext cx="4062127" cy="2285990"/>
          </a:xfrm>
          <a:prstGeom prst="rect">
            <a:avLst/>
          </a:prstGeom>
        </p:spPr>
      </p:pic>
      <p:sp>
        <p:nvSpPr>
          <p:cNvPr id="39" name="Freeform 6">
            <a:extLst>
              <a:ext uri="{FF2B5EF4-FFF2-40B4-BE49-F238E27FC236}">
                <a16:creationId xmlns:a16="http://schemas.microsoft.com/office/drawing/2014/main" id="{7021D92D-08FF-45A6-9109-AC9462C7E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1143293"/>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pic>
        <p:nvPicPr>
          <p:cNvPr id="5" name="Content Placeholder 4" descr="A close-up of a document&#10;&#10;AI-generated content may be incorrect.">
            <a:extLst>
              <a:ext uri="{FF2B5EF4-FFF2-40B4-BE49-F238E27FC236}">
                <a16:creationId xmlns:a16="http://schemas.microsoft.com/office/drawing/2014/main" id="{74B93FF0-6506-5EC4-157D-5DB6DCEC77ED}"/>
              </a:ext>
            </a:extLst>
          </p:cNvPr>
          <p:cNvPicPr>
            <a:picLocks noChangeAspect="1"/>
          </p:cNvPicPr>
          <p:nvPr/>
        </p:nvPicPr>
        <p:blipFill>
          <a:blip r:embed="rId3"/>
          <a:srcRect r="2" b="1650"/>
          <a:stretch>
            <a:fillRect/>
          </a:stretch>
        </p:blipFill>
        <p:spPr>
          <a:xfrm>
            <a:off x="8132064" y="2286000"/>
            <a:ext cx="4059936" cy="2286000"/>
          </a:xfrm>
          <a:prstGeom prst="rect">
            <a:avLst/>
          </a:prstGeom>
        </p:spPr>
      </p:pic>
      <p:pic>
        <p:nvPicPr>
          <p:cNvPr id="7" name="Picture 6" descr="A close-up of a book&#10;&#10;AI-generated content may be incorrect.">
            <a:extLst>
              <a:ext uri="{FF2B5EF4-FFF2-40B4-BE49-F238E27FC236}">
                <a16:creationId xmlns:a16="http://schemas.microsoft.com/office/drawing/2014/main" id="{DB51EE0D-7C38-7F87-3AF7-DB493DBD64A0}"/>
              </a:ext>
            </a:extLst>
          </p:cNvPr>
          <p:cNvPicPr>
            <a:picLocks noChangeAspect="1"/>
          </p:cNvPicPr>
          <p:nvPr/>
        </p:nvPicPr>
        <p:blipFill>
          <a:blip r:embed="rId4"/>
          <a:srcRect l="5149" r="3829" b="-2"/>
          <a:stretch>
            <a:fillRect/>
          </a:stretch>
        </p:blipFill>
        <p:spPr>
          <a:xfrm>
            <a:off x="8132064" y="4572000"/>
            <a:ext cx="4059936" cy="2286000"/>
          </a:xfrm>
          <a:prstGeom prst="rect">
            <a:avLst/>
          </a:prstGeom>
        </p:spPr>
      </p:pic>
    </p:spTree>
    <p:extLst>
      <p:ext uri="{BB962C8B-B14F-4D97-AF65-F5344CB8AC3E}">
        <p14:creationId xmlns:p14="http://schemas.microsoft.com/office/powerpoint/2010/main" val="40988670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p:cNvGrpSpPr/>
        <p:nvPr/>
      </p:nvGrpSpPr>
      <p:grpSpPr>
        <a:xfrm>
          <a:off x="0" y="0"/>
          <a:ext cx="0" cy="0"/>
          <a:chOff x="0" y="0"/>
          <a:chExt cx="0" cy="0"/>
        </a:xfrm>
      </p:grpSpPr>
      <p:sp>
        <p:nvSpPr>
          <p:cNvPr id="10" name="Freeform 6">
            <a:extLst>
              <a:ext uri="{FF2B5EF4-FFF2-40B4-BE49-F238E27FC236}">
                <a16:creationId xmlns:a16="http://schemas.microsoft.com/office/drawing/2014/main" id="{DD4C4B28-6B4B-4445-8535-F516D74E4A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cxnSp>
        <p:nvCxnSpPr>
          <p:cNvPr id="12" name="Straight Connector 11">
            <a:extLst>
              <a:ext uri="{FF2B5EF4-FFF2-40B4-BE49-F238E27FC236}">
                <a16:creationId xmlns:a16="http://schemas.microsoft.com/office/drawing/2014/main" id="{0CB1C732-7193-4253-8746-850D090A6B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8952" y="1280160"/>
            <a:ext cx="0" cy="557784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55B419A7-F817-4767-8CCB-FB0E189C4A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mural of people in front of a wall&#10;&#10;AI-generated content may be incorrect.">
            <a:extLst>
              <a:ext uri="{FF2B5EF4-FFF2-40B4-BE49-F238E27FC236}">
                <a16:creationId xmlns:a16="http://schemas.microsoft.com/office/drawing/2014/main" id="{78CE58A9-3C23-5D02-7671-8DF3F3EA92B2}"/>
              </a:ext>
            </a:extLst>
          </p:cNvPr>
          <p:cNvPicPr>
            <a:picLocks noGrp="1" noChangeAspect="1"/>
          </p:cNvPicPr>
          <p:nvPr>
            <p:ph idx="1"/>
          </p:nvPr>
        </p:nvPicPr>
        <p:blipFill>
          <a:blip r:embed="rId2"/>
          <a:srcRect t="6833" b="12522"/>
          <a:stretch>
            <a:fillRect/>
          </a:stretch>
        </p:blipFill>
        <p:spPr>
          <a:xfrm>
            <a:off x="1" y="10"/>
            <a:ext cx="12191999" cy="6857990"/>
          </a:xfrm>
          <a:prstGeom prst="rect">
            <a:avLst/>
          </a:prstGeom>
        </p:spPr>
      </p:pic>
      <p:sp>
        <p:nvSpPr>
          <p:cNvPr id="16" name="Rectangle 15">
            <a:extLst>
              <a:ext uri="{FF2B5EF4-FFF2-40B4-BE49-F238E27FC236}">
                <a16:creationId xmlns:a16="http://schemas.microsoft.com/office/drawing/2014/main" id="{E4398140-F067-40E9-892C-4DB04C70B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244600" y="-1244600"/>
            <a:ext cx="6858000" cy="9347200"/>
          </a:xfrm>
          <a:prstGeom prst="rect">
            <a:avLst/>
          </a:prstGeom>
          <a:gradFill>
            <a:gsLst>
              <a:gs pos="100000">
                <a:srgbClr val="000000">
                  <a:alpha val="0"/>
                </a:srgbClr>
              </a:gs>
              <a:gs pos="0">
                <a:schemeClr val="tx1"/>
              </a:gs>
              <a:gs pos="0">
                <a:srgbClr val="000000">
                  <a:alpha val="75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4FAB901-CA6B-3A25-4C23-615299B3B110}"/>
              </a:ext>
            </a:extLst>
          </p:cNvPr>
          <p:cNvSpPr>
            <a:spLocks noGrp="1"/>
          </p:cNvSpPr>
          <p:nvPr>
            <p:ph type="title"/>
          </p:nvPr>
        </p:nvSpPr>
        <p:spPr>
          <a:xfrm>
            <a:off x="446053" y="1611351"/>
            <a:ext cx="4884899" cy="2984701"/>
          </a:xfrm>
        </p:spPr>
        <p:txBody>
          <a:bodyPr vert="horz" lIns="91440" tIns="45720" rIns="91440" bIns="45720" rtlCol="0" anchor="b">
            <a:normAutofit fontScale="90000"/>
          </a:bodyPr>
          <a:lstStyle/>
          <a:p>
            <a:pPr algn="r">
              <a:lnSpc>
                <a:spcPct val="130000"/>
              </a:lnSpc>
            </a:pPr>
            <a:r>
              <a:rPr lang="en-US" sz="1500" dirty="0">
                <a:solidFill>
                  <a:srgbClr val="FFFFFF"/>
                </a:solidFill>
              </a:rPr>
              <a:t>In 1841, the first advertising agency in the United States was founded by Robert Palmer, the son of a newspaper publisher and a coal businessman who considered himself an advertising agent. Palmer’s major contribution was the formation of the newspaper advertising market by setting aside a large amount of space for ads and reselling it at higher rates to professional advertisers whose competition got fiercer year by year.</a:t>
            </a:r>
            <a:br>
              <a:rPr lang="en-US" sz="1500" dirty="0">
                <a:solidFill>
                  <a:srgbClr val="FFFFFF"/>
                </a:solidFill>
              </a:rPr>
            </a:br>
            <a:br>
              <a:rPr lang="en-US" sz="1500" dirty="0">
                <a:solidFill>
                  <a:srgbClr val="FFFFFF"/>
                </a:solidFill>
              </a:rPr>
            </a:br>
            <a:r>
              <a:rPr lang="en-US" sz="1500" dirty="0">
                <a:solidFill>
                  <a:srgbClr val="FFFFFF"/>
                </a:solidFill>
              </a:rPr>
              <a:t>- https://</a:t>
            </a:r>
            <a:r>
              <a:rPr lang="en-US" sz="1500" dirty="0" err="1">
                <a:solidFill>
                  <a:srgbClr val="FFFFFF"/>
                </a:solidFill>
              </a:rPr>
              <a:t>softcube.com</a:t>
            </a:r>
            <a:r>
              <a:rPr lang="en-US" sz="1500" dirty="0">
                <a:solidFill>
                  <a:srgbClr val="FFFFFF"/>
                </a:solidFill>
              </a:rPr>
              <a:t>/the-entire-history-of-advertising/</a:t>
            </a:r>
            <a:br>
              <a:rPr lang="en-US" sz="1500" dirty="0">
                <a:solidFill>
                  <a:srgbClr val="FFFFFF"/>
                </a:solidFill>
              </a:rPr>
            </a:br>
            <a:br>
              <a:rPr lang="en-US" sz="1500" dirty="0">
                <a:solidFill>
                  <a:srgbClr val="FFFFFF"/>
                </a:solidFill>
              </a:rPr>
            </a:br>
            <a:endParaRPr lang="en-US" sz="1500" dirty="0">
              <a:solidFill>
                <a:srgbClr val="FFFFFF"/>
              </a:solidFill>
            </a:endParaRPr>
          </a:p>
        </p:txBody>
      </p:sp>
      <p:cxnSp>
        <p:nvCxnSpPr>
          <p:cNvPr id="18" name="Straight Connector 17">
            <a:extLst>
              <a:ext uri="{FF2B5EF4-FFF2-40B4-BE49-F238E27FC236}">
                <a16:creationId xmlns:a16="http://schemas.microsoft.com/office/drawing/2014/main" id="{17726E8A-324C-4684-96F2-AFDDFB2F14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58952" y="4291242"/>
            <a:ext cx="457200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20" name="Freeform 6">
            <a:extLst>
              <a:ext uri="{FF2B5EF4-FFF2-40B4-BE49-F238E27FC236}">
                <a16:creationId xmlns:a16="http://schemas.microsoft.com/office/drawing/2014/main" id="{7021D92D-08FF-45A6-9109-AC9462C7E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8152"/>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Tree>
    <p:extLst>
      <p:ext uri="{BB962C8B-B14F-4D97-AF65-F5344CB8AC3E}">
        <p14:creationId xmlns:p14="http://schemas.microsoft.com/office/powerpoint/2010/main" val="30013317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AEF97C72-3F89-4F0A-9629-01818B389CF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8503" y="2954301"/>
            <a:ext cx="4754880" cy="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C5176844-69C3-4F79-BE38-EA5BDDF4F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4A4BCF-A3E6-2C72-7298-C68E0C4C1FB1}"/>
              </a:ext>
            </a:extLst>
          </p:cNvPr>
          <p:cNvSpPr>
            <a:spLocks noGrp="1"/>
          </p:cNvSpPr>
          <p:nvPr>
            <p:ph type="title"/>
          </p:nvPr>
        </p:nvSpPr>
        <p:spPr>
          <a:xfrm>
            <a:off x="738503" y="2445626"/>
            <a:ext cx="4782039" cy="1966747"/>
          </a:xfrm>
        </p:spPr>
        <p:txBody>
          <a:bodyPr anchor="ctr">
            <a:normAutofit fontScale="90000"/>
          </a:bodyPr>
          <a:lstStyle/>
          <a:p>
            <a:pPr>
              <a:lnSpc>
                <a:spcPct val="130000"/>
              </a:lnSpc>
            </a:pPr>
            <a:r>
              <a:rPr lang="en-GB" sz="1500" i="0" dirty="0"/>
              <a:t>Up until 1929, it had been illegal for women to smoke in public. One man changed that: Edward Bernays, the ‘father of public relations.’ He organised a ‘Torches of Freedom’ march on Easter Day in New York. On cue , his secretary and all her friends lit cigarettes and smoked them – right in front of gathered photographers and reporters positioned in advance by Bernays to catch the moment. Lucky Strike – the tobacco company that had hired Bernays as public relations consultant – saw their potential market double overnight! From this moment, Bernays ran adverts with pictures of women holding cigarettes and women began to feel confident about smoking in public. A legendary ad campaign was born.</a:t>
            </a:r>
            <a:br>
              <a:rPr lang="en-GB" sz="1500" i="0" dirty="0"/>
            </a:br>
            <a:br>
              <a:rPr lang="en-GB" sz="1500" i="0" dirty="0"/>
            </a:br>
            <a:r>
              <a:rPr lang="en-GB" sz="1500" i="0" dirty="0"/>
              <a:t>Edward Bernays was the first to link ads to people’s subconscious desires; modern advertising has embraced this philosophy wholesale. </a:t>
            </a:r>
            <a:br>
              <a:rPr lang="en-GB" sz="1500" i="0" dirty="0"/>
            </a:br>
            <a:endParaRPr lang="en-US" sz="1500" dirty="0"/>
          </a:p>
        </p:txBody>
      </p:sp>
      <p:pic>
        <p:nvPicPr>
          <p:cNvPr id="5" name="Content Placeholder 4">
            <a:extLst>
              <a:ext uri="{FF2B5EF4-FFF2-40B4-BE49-F238E27FC236}">
                <a16:creationId xmlns:a16="http://schemas.microsoft.com/office/drawing/2014/main" id="{9114AFDA-E2AE-CBE0-E5A1-E94473DCFBDA}"/>
              </a:ext>
            </a:extLst>
          </p:cNvPr>
          <p:cNvPicPr>
            <a:picLocks noChangeAspect="1"/>
          </p:cNvPicPr>
          <p:nvPr/>
        </p:nvPicPr>
        <p:blipFill>
          <a:blip r:embed="rId2"/>
          <a:srcRect t="7813" b="7813"/>
          <a:stretch/>
        </p:blipFill>
        <p:spPr>
          <a:xfrm>
            <a:off x="6096000" y="10"/>
            <a:ext cx="6095998" cy="6857990"/>
          </a:xfrm>
          <a:prstGeom prst="rect">
            <a:avLst/>
          </a:prstGeom>
        </p:spPr>
      </p:pic>
      <p:sp>
        <p:nvSpPr>
          <p:cNvPr id="16" name="Freeform 6">
            <a:extLst>
              <a:ext uri="{FF2B5EF4-FFF2-40B4-BE49-F238E27FC236}">
                <a16:creationId xmlns:a16="http://schemas.microsoft.com/office/drawing/2014/main" id="{A101E513-AF74-4E9D-A31F-996642507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Tree>
    <p:extLst>
      <p:ext uri="{BB962C8B-B14F-4D97-AF65-F5344CB8AC3E}">
        <p14:creationId xmlns:p14="http://schemas.microsoft.com/office/powerpoint/2010/main" val="21890881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p:cNvGrpSpPr/>
        <p:nvPr/>
      </p:nvGrpSpPr>
      <p:grpSpPr>
        <a:xfrm>
          <a:off x="0" y="0"/>
          <a:ext cx="0" cy="0"/>
          <a:chOff x="0" y="0"/>
          <a:chExt cx="0" cy="0"/>
        </a:xfrm>
      </p:grpSpPr>
      <p:sp>
        <p:nvSpPr>
          <p:cNvPr id="9" name="Freeform 6">
            <a:extLst>
              <a:ext uri="{FF2B5EF4-FFF2-40B4-BE49-F238E27FC236}">
                <a16:creationId xmlns:a16="http://schemas.microsoft.com/office/drawing/2014/main" id="{DD4C4B28-6B4B-4445-8535-F516D74E4A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cxnSp>
        <p:nvCxnSpPr>
          <p:cNvPr id="11" name="Straight Connector 10">
            <a:extLst>
              <a:ext uri="{FF2B5EF4-FFF2-40B4-BE49-F238E27FC236}">
                <a16:creationId xmlns:a16="http://schemas.microsoft.com/office/drawing/2014/main" id="{0CB1C732-7193-4253-8746-850D090A6B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8952" y="1280160"/>
            <a:ext cx="0" cy="557784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useBgFill="1">
        <p:nvSpPr>
          <p:cNvPr id="13" name="Rectangle 12">
            <a:extLst>
              <a:ext uri="{FF2B5EF4-FFF2-40B4-BE49-F238E27FC236}">
                <a16:creationId xmlns:a16="http://schemas.microsoft.com/office/drawing/2014/main" id="{55B419A7-F817-4767-8CCB-FB0E189C4A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825624-51FA-7E27-9301-EDE7A8F36E5E}"/>
              </a:ext>
            </a:extLst>
          </p:cNvPr>
          <p:cNvSpPr>
            <a:spLocks noGrp="1"/>
          </p:cNvSpPr>
          <p:nvPr>
            <p:ph type="title"/>
          </p:nvPr>
        </p:nvSpPr>
        <p:spPr>
          <a:xfrm>
            <a:off x="256478" y="847579"/>
            <a:ext cx="5062437" cy="4867128"/>
          </a:xfrm>
        </p:spPr>
        <p:txBody>
          <a:bodyPr vert="horz" lIns="91440" tIns="45720" rIns="91440" bIns="45720" rtlCol="0" anchor="t">
            <a:noAutofit/>
          </a:bodyPr>
          <a:lstStyle/>
          <a:p>
            <a:pPr algn="r">
              <a:lnSpc>
                <a:spcPct val="125000"/>
              </a:lnSpc>
            </a:pPr>
            <a:r>
              <a:rPr lang="en-US" sz="1500" i="1" kern="1200" spc="100" baseline="0" dirty="0">
                <a:solidFill>
                  <a:schemeClr val="tx1">
                    <a:lumMod val="85000"/>
                    <a:lumOff val="15000"/>
                  </a:schemeClr>
                </a:solidFill>
                <a:latin typeface="+mj-lt"/>
                <a:ea typeface="+mj-ea"/>
                <a:cs typeface="+mj-cs"/>
              </a:rPr>
              <a:t>In the beginning of the 20th century, advertising was everywhere and advertising agencies were fully responsible for its content.</a:t>
            </a:r>
            <a:br>
              <a:rPr lang="en-US" sz="1500" i="1" kern="1200" spc="100" baseline="0" dirty="0">
                <a:solidFill>
                  <a:schemeClr val="tx1">
                    <a:lumMod val="85000"/>
                    <a:lumOff val="15000"/>
                  </a:schemeClr>
                </a:solidFill>
                <a:latin typeface="+mj-lt"/>
                <a:ea typeface="+mj-ea"/>
                <a:cs typeface="+mj-cs"/>
              </a:rPr>
            </a:br>
            <a:br>
              <a:rPr lang="en-US" sz="1500" i="1" kern="1200" spc="100" baseline="0" dirty="0">
                <a:solidFill>
                  <a:schemeClr val="tx1">
                    <a:lumMod val="85000"/>
                    <a:lumOff val="15000"/>
                  </a:schemeClr>
                </a:solidFill>
                <a:latin typeface="+mj-lt"/>
                <a:ea typeface="+mj-ea"/>
                <a:cs typeface="+mj-cs"/>
              </a:rPr>
            </a:br>
            <a:r>
              <a:rPr lang="en-US" sz="1500" i="1" kern="1200" spc="100" baseline="0" dirty="0">
                <a:solidFill>
                  <a:schemeClr val="tx1">
                    <a:lumMod val="85000"/>
                    <a:lumOff val="15000"/>
                  </a:schemeClr>
                </a:solidFill>
                <a:latin typeface="+mj-lt"/>
                <a:ea typeface="+mj-ea"/>
                <a:cs typeface="+mj-cs"/>
              </a:rPr>
              <a:t>The first paid radio ad was aired on WEAF (WFAN) in New York on August 28, 1922 - a 10-minute broadcast on the subject of a carefree life in the suburbs at the Hawthorne Court Apartments in Jackson Heights, Queens. It cost $50 to run the ad!</a:t>
            </a:r>
            <a:br>
              <a:rPr lang="en-US" sz="1500" i="1" kern="1200" spc="100" baseline="0" dirty="0">
                <a:solidFill>
                  <a:schemeClr val="tx1">
                    <a:lumMod val="85000"/>
                    <a:lumOff val="15000"/>
                  </a:schemeClr>
                </a:solidFill>
                <a:latin typeface="+mj-lt"/>
                <a:ea typeface="+mj-ea"/>
                <a:cs typeface="+mj-cs"/>
              </a:rPr>
            </a:br>
            <a:br>
              <a:rPr lang="en-US" sz="1500" i="1" kern="1200" spc="100" baseline="0" dirty="0">
                <a:solidFill>
                  <a:schemeClr val="tx1">
                    <a:lumMod val="85000"/>
                    <a:lumOff val="15000"/>
                  </a:schemeClr>
                </a:solidFill>
                <a:latin typeface="+mj-lt"/>
                <a:ea typeface="+mj-ea"/>
                <a:cs typeface="+mj-cs"/>
              </a:rPr>
            </a:br>
            <a:r>
              <a:rPr lang="en-US" sz="1500" i="1" kern="1200" spc="100" baseline="0" dirty="0">
                <a:solidFill>
                  <a:schemeClr val="tx1">
                    <a:lumMod val="85000"/>
                    <a:lumOff val="15000"/>
                  </a:schemeClr>
                </a:solidFill>
                <a:latin typeface="+mj-lt"/>
                <a:ea typeface="+mj-ea"/>
                <a:cs typeface="+mj-cs"/>
              </a:rPr>
              <a:t>After World War II, television became the major source for promoting products and services to the masses. The first TV advertisement was aired on July 1, 1941, and lasted nearly ten seconds. Produced by the Biow Company, the video promoted a Bulova Watch. The message was “America runs on Bulova time</a:t>
            </a:r>
            <a:r>
              <a:rPr lang="en-US" sz="1500" dirty="0"/>
              <a:t>.”</a:t>
            </a:r>
            <a:br>
              <a:rPr lang="en-US" sz="1500" dirty="0"/>
            </a:br>
            <a:br>
              <a:rPr lang="en-US" sz="1500" dirty="0"/>
            </a:br>
            <a:r>
              <a:rPr lang="en-US" sz="1500" dirty="0"/>
              <a:t>- https://</a:t>
            </a:r>
            <a:r>
              <a:rPr lang="en-US" sz="1500" dirty="0" err="1"/>
              <a:t>softcube.com</a:t>
            </a:r>
            <a:r>
              <a:rPr lang="en-US" sz="1500" dirty="0"/>
              <a:t>/the-entire-history-of-advertising/</a:t>
            </a:r>
            <a:br>
              <a:rPr lang="en-US" sz="1500" dirty="0"/>
            </a:br>
            <a:endParaRPr lang="en-US" sz="1500" i="1" kern="1200" spc="100" baseline="0" dirty="0">
              <a:solidFill>
                <a:schemeClr val="tx1">
                  <a:lumMod val="85000"/>
                  <a:lumOff val="15000"/>
                </a:schemeClr>
              </a:solidFill>
              <a:latin typeface="+mj-lt"/>
              <a:ea typeface="+mj-ea"/>
              <a:cs typeface="+mj-cs"/>
            </a:endParaRPr>
          </a:p>
        </p:txBody>
      </p:sp>
      <p:cxnSp>
        <p:nvCxnSpPr>
          <p:cNvPr id="15" name="Straight Connector 14">
            <a:extLst>
              <a:ext uri="{FF2B5EF4-FFF2-40B4-BE49-F238E27FC236}">
                <a16:creationId xmlns:a16="http://schemas.microsoft.com/office/drawing/2014/main" id="{D81E42A3-743C-4C15-9DA8-93AA9AEBFB1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8952" y="1143293"/>
            <a:ext cx="0" cy="5714707"/>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pic>
        <p:nvPicPr>
          <p:cNvPr id="4" name="YTDown.com_YouTube_Bulova-world-s-first-television-advertis_Media_8JenAyMmZ68_001_240p">
            <a:hlinkClick r:id="" action="ppaction://media"/>
            <a:extLst>
              <a:ext uri="{FF2B5EF4-FFF2-40B4-BE49-F238E27FC236}">
                <a16:creationId xmlns:a16="http://schemas.microsoft.com/office/drawing/2014/main" id="{A2AC0B3B-CC8B-ECAC-EF47-E99A2C91D50C}"/>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6080933" y="1934135"/>
            <a:ext cx="5349066" cy="2995476"/>
          </a:xfrm>
          <a:prstGeom prst="rect">
            <a:avLst/>
          </a:prstGeom>
        </p:spPr>
      </p:pic>
      <p:sp>
        <p:nvSpPr>
          <p:cNvPr id="17" name="Freeform 6">
            <a:extLst>
              <a:ext uri="{FF2B5EF4-FFF2-40B4-BE49-F238E27FC236}">
                <a16:creationId xmlns:a16="http://schemas.microsoft.com/office/drawing/2014/main" id="{7021D92D-08FF-45A6-9109-AC9462C7E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1143293"/>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Tree>
    <p:extLst>
      <p:ext uri="{BB962C8B-B14F-4D97-AF65-F5344CB8AC3E}">
        <p14:creationId xmlns:p14="http://schemas.microsoft.com/office/powerpoint/2010/main" val="249753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93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p:cNvGrpSpPr/>
        <p:nvPr/>
      </p:nvGrpSpPr>
      <p:grpSpPr>
        <a:xfrm>
          <a:off x="0" y="0"/>
          <a:ext cx="0" cy="0"/>
          <a:chOff x="0" y="0"/>
          <a:chExt cx="0" cy="0"/>
        </a:xfrm>
      </p:grpSpPr>
      <p:sp>
        <p:nvSpPr>
          <p:cNvPr id="36" name="Freeform 6">
            <a:extLst>
              <a:ext uri="{FF2B5EF4-FFF2-40B4-BE49-F238E27FC236}">
                <a16:creationId xmlns:a16="http://schemas.microsoft.com/office/drawing/2014/main" id="{DD4C4B28-6B4B-4445-8535-F516D74E4A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cxnSp>
        <p:nvCxnSpPr>
          <p:cNvPr id="38" name="Straight Connector 37">
            <a:extLst>
              <a:ext uri="{FF2B5EF4-FFF2-40B4-BE49-F238E27FC236}">
                <a16:creationId xmlns:a16="http://schemas.microsoft.com/office/drawing/2014/main" id="{0CB1C732-7193-4253-8746-850D090A6B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8952" y="1280160"/>
            <a:ext cx="0" cy="557784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useBgFill="1">
        <p:nvSpPr>
          <p:cNvPr id="40" name="Rectangle 39">
            <a:extLst>
              <a:ext uri="{FF2B5EF4-FFF2-40B4-BE49-F238E27FC236}">
                <a16:creationId xmlns:a16="http://schemas.microsoft.com/office/drawing/2014/main" id="{55B419A7-F817-4767-8CCB-FB0E189C4A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erson and a child with dolls&#10;&#10;AI-generated content may be incorrect.">
            <a:extLst>
              <a:ext uri="{FF2B5EF4-FFF2-40B4-BE49-F238E27FC236}">
                <a16:creationId xmlns:a16="http://schemas.microsoft.com/office/drawing/2014/main" id="{B31C454B-0AC5-6791-02E5-713270BA1C70}"/>
              </a:ext>
            </a:extLst>
          </p:cNvPr>
          <p:cNvPicPr>
            <a:picLocks noChangeAspect="1"/>
          </p:cNvPicPr>
          <p:nvPr/>
        </p:nvPicPr>
        <p:blipFill>
          <a:blip r:embed="rId2">
            <a:alphaModFix/>
          </a:blip>
          <a:srcRect b="22600"/>
          <a:stretch>
            <a:fillRect/>
          </a:stretch>
        </p:blipFill>
        <p:spPr>
          <a:xfrm>
            <a:off x="3331593" y="10"/>
            <a:ext cx="8860407" cy="6857990"/>
          </a:xfrm>
          <a:custGeom>
            <a:avLst/>
            <a:gdLst/>
            <a:ahLst/>
            <a:cxnLst/>
            <a:rect l="l" t="t" r="r" b="b"/>
            <a:pathLst>
              <a:path w="8860407" h="6858000">
                <a:moveTo>
                  <a:pt x="0" y="0"/>
                </a:moveTo>
                <a:lnTo>
                  <a:pt x="8860407" y="0"/>
                </a:lnTo>
                <a:lnTo>
                  <a:pt x="8860407" y="6858000"/>
                </a:lnTo>
                <a:lnTo>
                  <a:pt x="661049" y="6858000"/>
                </a:lnTo>
                <a:lnTo>
                  <a:pt x="832672" y="6662026"/>
                </a:lnTo>
                <a:cubicBezTo>
                  <a:pt x="1465328" y="5866432"/>
                  <a:pt x="1845374" y="4846462"/>
                  <a:pt x="1845374" y="3734370"/>
                </a:cubicBezTo>
                <a:cubicBezTo>
                  <a:pt x="1845374" y="2244963"/>
                  <a:pt x="1163691" y="920792"/>
                  <a:pt x="106458" y="79568"/>
                </a:cubicBezTo>
                <a:close/>
              </a:path>
            </a:pathLst>
          </a:custGeom>
        </p:spPr>
      </p:pic>
      <p:sp>
        <p:nvSpPr>
          <p:cNvPr id="2" name="Title 1">
            <a:extLst>
              <a:ext uri="{FF2B5EF4-FFF2-40B4-BE49-F238E27FC236}">
                <a16:creationId xmlns:a16="http://schemas.microsoft.com/office/drawing/2014/main" id="{4B49F79E-70E8-4F30-1EBF-19867F09A607}"/>
              </a:ext>
            </a:extLst>
          </p:cNvPr>
          <p:cNvSpPr>
            <a:spLocks noGrp="1"/>
          </p:cNvSpPr>
          <p:nvPr>
            <p:ph type="title"/>
          </p:nvPr>
        </p:nvSpPr>
        <p:spPr>
          <a:xfrm>
            <a:off x="323388" y="2850849"/>
            <a:ext cx="3905154" cy="3342290"/>
          </a:xfrm>
        </p:spPr>
        <p:txBody>
          <a:bodyPr vert="horz" lIns="91440" tIns="45720" rIns="91440" bIns="45720" rtlCol="0" anchor="b">
            <a:normAutofit fontScale="90000"/>
          </a:bodyPr>
          <a:lstStyle/>
          <a:p>
            <a:pPr>
              <a:lnSpc>
                <a:spcPct val="120000"/>
              </a:lnSpc>
            </a:pPr>
            <a:r>
              <a:rPr lang="en-US" sz="1400" dirty="0"/>
              <a:t>Heralded as the ‘Golden Age of Advertising’, the 1960s was when advertising really started to get exciting. Driven by massive political, economic and societal changes, including increasing interest in alternative lifestyles and human rights issues,  creativity was very much the name of the game.</a:t>
            </a:r>
            <a:br>
              <a:rPr lang="en-US" sz="1400" dirty="0"/>
            </a:br>
            <a:br>
              <a:rPr lang="en-US" sz="1400" dirty="0"/>
            </a:br>
            <a:r>
              <a:rPr lang="en-US" sz="1400" dirty="0"/>
              <a:t>Ads became more image-based and they were also starting to emotionally connect with their audience.</a:t>
            </a:r>
            <a:br>
              <a:rPr lang="en-US" sz="1400" dirty="0"/>
            </a:br>
            <a:br>
              <a:rPr lang="en-US" sz="1400" dirty="0"/>
            </a:br>
            <a:r>
              <a:rPr lang="en-US" sz="1400" dirty="0"/>
              <a:t>Take this ad for Barbie, which shows how Barbie can help your little girl grow up, using a subtle emotional message to encourage people to buy their products.</a:t>
            </a:r>
            <a:br>
              <a:rPr lang="en-US" sz="1400" dirty="0"/>
            </a:br>
            <a:br>
              <a:rPr lang="en-US" sz="1400" dirty="0"/>
            </a:br>
            <a:r>
              <a:rPr lang="en-US" sz="1400" dirty="0"/>
              <a:t>- https://</a:t>
            </a:r>
            <a:r>
              <a:rPr lang="en-US" sz="1400" dirty="0" err="1"/>
              <a:t>wearembc.com</a:t>
            </a:r>
            <a:r>
              <a:rPr lang="en-US" sz="1400" dirty="0"/>
              <a:t>/why-the-1960s-was-the-start-of-the-golden-age-of-advertising/</a:t>
            </a:r>
            <a:br>
              <a:rPr lang="en-US" sz="1400" dirty="0"/>
            </a:br>
            <a:br>
              <a:rPr lang="en-US" sz="1400" dirty="0"/>
            </a:br>
            <a:endParaRPr lang="en-US" sz="1400" dirty="0"/>
          </a:p>
        </p:txBody>
      </p:sp>
      <p:sp>
        <p:nvSpPr>
          <p:cNvPr id="42" name="Freeform 6">
            <a:extLst>
              <a:ext uri="{FF2B5EF4-FFF2-40B4-BE49-F238E27FC236}">
                <a16:creationId xmlns:a16="http://schemas.microsoft.com/office/drawing/2014/main" id="{ADA271CD-3011-4A05-B4A3-80F1794684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8152"/>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Tree>
    <p:extLst>
      <p:ext uri="{BB962C8B-B14F-4D97-AF65-F5344CB8AC3E}">
        <p14:creationId xmlns:p14="http://schemas.microsoft.com/office/powerpoint/2010/main" val="289508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p:cNvGrpSpPr/>
        <p:nvPr/>
      </p:nvGrpSpPr>
      <p:grpSpPr>
        <a:xfrm>
          <a:off x="0" y="0"/>
          <a:ext cx="0" cy="0"/>
          <a:chOff x="0" y="0"/>
          <a:chExt cx="0" cy="0"/>
        </a:xfrm>
      </p:grpSpPr>
      <p:sp>
        <p:nvSpPr>
          <p:cNvPr id="10" name="Freeform 6">
            <a:extLst>
              <a:ext uri="{FF2B5EF4-FFF2-40B4-BE49-F238E27FC236}">
                <a16:creationId xmlns:a16="http://schemas.microsoft.com/office/drawing/2014/main" id="{DD4C4B28-6B4B-4445-8535-F516D74E4A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cxnSp>
        <p:nvCxnSpPr>
          <p:cNvPr id="12" name="Straight Connector 11">
            <a:extLst>
              <a:ext uri="{FF2B5EF4-FFF2-40B4-BE49-F238E27FC236}">
                <a16:creationId xmlns:a16="http://schemas.microsoft.com/office/drawing/2014/main" id="{0CB1C732-7193-4253-8746-850D090A6B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8952" y="1280160"/>
            <a:ext cx="0" cy="557784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55B419A7-F817-4767-8CCB-FB0E189C4A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7575ED4-F664-6D3F-DB72-015AC3A988AE}"/>
              </a:ext>
            </a:extLst>
          </p:cNvPr>
          <p:cNvSpPr>
            <a:spLocks noGrp="1"/>
          </p:cNvSpPr>
          <p:nvPr>
            <p:ph type="title"/>
          </p:nvPr>
        </p:nvSpPr>
        <p:spPr>
          <a:xfrm>
            <a:off x="758951" y="1871173"/>
            <a:ext cx="5743806" cy="5077227"/>
          </a:xfrm>
        </p:spPr>
        <p:txBody>
          <a:bodyPr vert="horz" lIns="91440" tIns="45720" rIns="91440" bIns="45720" rtlCol="0" anchor="ctr">
            <a:noAutofit/>
          </a:bodyPr>
          <a:lstStyle/>
          <a:p>
            <a:pPr>
              <a:lnSpc>
                <a:spcPct val="130000"/>
              </a:lnSpc>
            </a:pPr>
            <a:r>
              <a:rPr lang="en-US" sz="1500" dirty="0"/>
              <a:t>The Golden Age was the first time when brands considered using consistent messaging and ideas across all their different forms of marketing material and started to develop, what would become, established brand personalities. Brands realized the power of using a ‘spokesperson’ to personify a brand. </a:t>
            </a:r>
            <a:br>
              <a:rPr lang="en-US" sz="1500" dirty="0"/>
            </a:br>
            <a:br>
              <a:rPr lang="en-US" sz="1500" dirty="0"/>
            </a:br>
            <a:r>
              <a:rPr lang="en-US" sz="1500" dirty="0"/>
              <a:t>In 1963 McDonald’s first introduced Ronald McDonald to the unsuspecting public. As Ad Age put it in a 2007 retrospective: ‘He…exemplifies one of the most important qualities of an effective commercial character: he doesn’t sell for McDonald’s, he is McDonald’s.’</a:t>
            </a:r>
            <a:br>
              <a:rPr lang="en-US" sz="1500" dirty="0"/>
            </a:br>
            <a:br>
              <a:rPr lang="en-US" sz="1500" dirty="0"/>
            </a:br>
            <a:r>
              <a:rPr lang="en-US" sz="1500" dirty="0"/>
              <a:t>In another example, </a:t>
            </a:r>
            <a:r>
              <a:rPr lang="en-GB" sz="1500" dirty="0"/>
              <a:t>The Marlboro Man became a recognizable cultural figure between the 1960s and 1990s. The aim was to turn filtered cigarettes from a feminine phenomenon to a more masculine one with the help of rugged cowboys and a stream of moody-looking men.</a:t>
            </a:r>
            <a:br>
              <a:rPr lang="en-US" sz="1500" dirty="0"/>
            </a:br>
            <a:br>
              <a:rPr lang="en-US" sz="1500" dirty="0"/>
            </a:br>
            <a:br>
              <a:rPr lang="en-US" sz="1500" dirty="0"/>
            </a:br>
            <a:br>
              <a:rPr lang="en-US" sz="1500" dirty="0"/>
            </a:br>
            <a:br>
              <a:rPr lang="en-US" sz="1500" dirty="0"/>
            </a:br>
            <a:endParaRPr lang="en-US" sz="1500" dirty="0"/>
          </a:p>
        </p:txBody>
      </p:sp>
      <p:cxnSp>
        <p:nvCxnSpPr>
          <p:cNvPr id="16" name="Straight Connector 15">
            <a:extLst>
              <a:ext uri="{FF2B5EF4-FFF2-40B4-BE49-F238E27FC236}">
                <a16:creationId xmlns:a16="http://schemas.microsoft.com/office/drawing/2014/main" id="{E3B95BE3-D5B2-4F38-9A01-17866C9FBA6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140408" y="4555071"/>
            <a:ext cx="530352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Content Placeholder 4">
            <a:extLst>
              <a:ext uri="{FF2B5EF4-FFF2-40B4-BE49-F238E27FC236}">
                <a16:creationId xmlns:a16="http://schemas.microsoft.com/office/drawing/2014/main" id="{BEADC490-662B-A807-D00D-2295963900FD}"/>
              </a:ext>
            </a:extLst>
          </p:cNvPr>
          <p:cNvPicPr>
            <a:picLocks noGrp="1" noChangeAspect="1"/>
          </p:cNvPicPr>
          <p:nvPr>
            <p:ph idx="1"/>
          </p:nvPr>
        </p:nvPicPr>
        <p:blipFill>
          <a:blip r:embed="rId2"/>
          <a:srcRect l="1180" r="1180"/>
          <a:stretch/>
        </p:blipFill>
        <p:spPr>
          <a:xfrm>
            <a:off x="6976934" y="10"/>
            <a:ext cx="5215066" cy="6857990"/>
          </a:xfrm>
          <a:custGeom>
            <a:avLst/>
            <a:gdLst/>
            <a:ahLst/>
            <a:cxnLst/>
            <a:rect l="l" t="t" r="r" b="b"/>
            <a:pathLst>
              <a:path w="5215066" h="6858000">
                <a:moveTo>
                  <a:pt x="2017353" y="0"/>
                </a:moveTo>
                <a:lnTo>
                  <a:pt x="5215066" y="0"/>
                </a:lnTo>
                <a:lnTo>
                  <a:pt x="5215066" y="6858000"/>
                </a:lnTo>
                <a:lnTo>
                  <a:pt x="1292431" y="6858000"/>
                </a:lnTo>
                <a:lnTo>
                  <a:pt x="1012702" y="6549681"/>
                </a:lnTo>
                <a:cubicBezTo>
                  <a:pt x="380046" y="5781733"/>
                  <a:pt x="0" y="4797206"/>
                  <a:pt x="0" y="3723759"/>
                </a:cubicBezTo>
                <a:cubicBezTo>
                  <a:pt x="0" y="2190263"/>
                  <a:pt x="775604" y="838237"/>
                  <a:pt x="1955279" y="39865"/>
                </a:cubicBezTo>
                <a:close/>
              </a:path>
            </a:pathLst>
          </a:custGeom>
        </p:spPr>
      </p:pic>
      <p:sp>
        <p:nvSpPr>
          <p:cNvPr id="18" name="Freeform 6">
            <a:extLst>
              <a:ext uri="{FF2B5EF4-FFF2-40B4-BE49-F238E27FC236}">
                <a16:creationId xmlns:a16="http://schemas.microsoft.com/office/drawing/2014/main" id="{ADA271CD-3011-4A05-B4A3-80F1794684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8152"/>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Tree>
    <p:extLst>
      <p:ext uri="{BB962C8B-B14F-4D97-AF65-F5344CB8AC3E}">
        <p14:creationId xmlns:p14="http://schemas.microsoft.com/office/powerpoint/2010/main" val="12238809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p:cNvGrpSpPr/>
        <p:nvPr/>
      </p:nvGrpSpPr>
      <p:grpSpPr>
        <a:xfrm>
          <a:off x="0" y="0"/>
          <a:ext cx="0" cy="0"/>
          <a:chOff x="0" y="0"/>
          <a:chExt cx="0" cy="0"/>
        </a:xfrm>
      </p:grpSpPr>
      <p:sp>
        <p:nvSpPr>
          <p:cNvPr id="9" name="Freeform 6">
            <a:extLst>
              <a:ext uri="{FF2B5EF4-FFF2-40B4-BE49-F238E27FC236}">
                <a16:creationId xmlns:a16="http://schemas.microsoft.com/office/drawing/2014/main" id="{DD4C4B28-6B4B-4445-8535-F516D74E4A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cxnSp>
        <p:nvCxnSpPr>
          <p:cNvPr id="11" name="Straight Connector 10">
            <a:extLst>
              <a:ext uri="{FF2B5EF4-FFF2-40B4-BE49-F238E27FC236}">
                <a16:creationId xmlns:a16="http://schemas.microsoft.com/office/drawing/2014/main" id="{0CB1C732-7193-4253-8746-850D090A6B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8952" y="1280160"/>
            <a:ext cx="0" cy="557784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useBgFill="1">
        <p:nvSpPr>
          <p:cNvPr id="13" name="Rectangle 12">
            <a:extLst>
              <a:ext uri="{FF2B5EF4-FFF2-40B4-BE49-F238E27FC236}">
                <a16:creationId xmlns:a16="http://schemas.microsoft.com/office/drawing/2014/main" id="{55B419A7-F817-4767-8CCB-FB0E189C4A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BF1914B-3F47-EBCC-6CCA-8116677DAD4E}"/>
              </a:ext>
            </a:extLst>
          </p:cNvPr>
          <p:cNvSpPr>
            <a:spLocks noGrp="1"/>
          </p:cNvSpPr>
          <p:nvPr>
            <p:ph type="title"/>
          </p:nvPr>
        </p:nvSpPr>
        <p:spPr>
          <a:xfrm>
            <a:off x="7879743" y="1104066"/>
            <a:ext cx="3464109" cy="3146318"/>
          </a:xfrm>
        </p:spPr>
        <p:txBody>
          <a:bodyPr vert="horz" lIns="91440" tIns="45720" rIns="91440" bIns="45720" rtlCol="0" anchor="t">
            <a:noAutofit/>
          </a:bodyPr>
          <a:lstStyle/>
          <a:p>
            <a:pPr>
              <a:lnSpc>
                <a:spcPct val="130000"/>
              </a:lnSpc>
            </a:pPr>
            <a:r>
              <a:rPr lang="en-US" sz="1500" i="1" kern="1200" spc="100" baseline="0" dirty="0">
                <a:solidFill>
                  <a:schemeClr val="tx1">
                    <a:lumMod val="85000"/>
                    <a:lumOff val="15000"/>
                  </a:schemeClr>
                </a:solidFill>
                <a:latin typeface="+mj-lt"/>
                <a:ea typeface="+mj-ea"/>
                <a:cs typeface="+mj-cs"/>
              </a:rPr>
              <a:t>The Golden Age was a time of creativity and innovation. Many of the genre conventions we associate with advertising come from this period. For example, this television advert for Mr. Clean features a famous jingle – one of the first ever used in advertising.</a:t>
            </a:r>
            <a:br>
              <a:rPr lang="en-US" sz="1500" i="1" kern="1200" spc="100" baseline="0" dirty="0">
                <a:solidFill>
                  <a:schemeClr val="tx1">
                    <a:lumMod val="85000"/>
                    <a:lumOff val="15000"/>
                  </a:schemeClr>
                </a:solidFill>
                <a:latin typeface="+mj-lt"/>
                <a:ea typeface="+mj-ea"/>
                <a:cs typeface="+mj-cs"/>
              </a:rPr>
            </a:br>
            <a:br>
              <a:rPr lang="en-US" sz="1500" i="1" kern="1200" spc="100" baseline="0" dirty="0">
                <a:solidFill>
                  <a:schemeClr val="tx1">
                    <a:lumMod val="85000"/>
                    <a:lumOff val="15000"/>
                  </a:schemeClr>
                </a:solidFill>
                <a:latin typeface="+mj-lt"/>
                <a:ea typeface="+mj-ea"/>
                <a:cs typeface="+mj-cs"/>
              </a:rPr>
            </a:br>
            <a:r>
              <a:rPr lang="en-US" sz="1500" i="1" kern="1200" spc="100" baseline="0" dirty="0">
                <a:solidFill>
                  <a:schemeClr val="tx1">
                    <a:lumMod val="85000"/>
                    <a:lumOff val="15000"/>
                  </a:schemeClr>
                </a:solidFill>
                <a:latin typeface="+mj-lt"/>
                <a:ea typeface="+mj-ea"/>
                <a:cs typeface="+mj-cs"/>
              </a:rPr>
              <a:t>Written by Thomas Scott Cadden and sung by Don Cherry and Betty Bryan, the song was used in many different </a:t>
            </a:r>
            <a:r>
              <a:rPr lang="en-US" sz="1500" i="1" kern="1200" spc="100" baseline="0" dirty="0" err="1">
                <a:solidFill>
                  <a:schemeClr val="tx1">
                    <a:lumMod val="85000"/>
                    <a:lumOff val="15000"/>
                  </a:schemeClr>
                </a:solidFill>
                <a:latin typeface="+mj-lt"/>
                <a:ea typeface="+mj-ea"/>
                <a:cs typeface="+mj-cs"/>
              </a:rPr>
              <a:t>Mr</a:t>
            </a:r>
            <a:r>
              <a:rPr lang="en-US" sz="1500" i="1" kern="1200" spc="100" baseline="0" dirty="0">
                <a:solidFill>
                  <a:schemeClr val="tx1">
                    <a:lumMod val="85000"/>
                    <a:lumOff val="15000"/>
                  </a:schemeClr>
                </a:solidFill>
                <a:latin typeface="+mj-lt"/>
                <a:ea typeface="+mj-ea"/>
                <a:cs typeface="+mj-cs"/>
              </a:rPr>
              <a:t> Clean adverts and the 10-second jingle was in every commercial. Now the song is the longest running jingle used in television history!</a:t>
            </a:r>
          </a:p>
        </p:txBody>
      </p:sp>
      <p:pic>
        <p:nvPicPr>
          <p:cNvPr id="4" name="y2mate.is - Meet Mr. Clean-lBUMw3t6rIQ-360p-1693190606" descr="A black rectangular object with white text&#10;&#10;AI-generated content may be incorrect.">
            <a:hlinkClick r:id="" action="ppaction://media"/>
            <a:extLst>
              <a:ext uri="{FF2B5EF4-FFF2-40B4-BE49-F238E27FC236}">
                <a16:creationId xmlns:a16="http://schemas.microsoft.com/office/drawing/2014/main" id="{0A6BE420-5DBF-3560-F71A-51F41ACE18AA}"/>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620203" y="1119365"/>
            <a:ext cx="6329236" cy="4651987"/>
          </a:xfrm>
          <a:prstGeom prst="rect">
            <a:avLst/>
          </a:prstGeom>
        </p:spPr>
      </p:pic>
      <p:cxnSp>
        <p:nvCxnSpPr>
          <p:cNvPr id="15" name="Straight Connector 14">
            <a:extLst>
              <a:ext uri="{FF2B5EF4-FFF2-40B4-BE49-F238E27FC236}">
                <a16:creationId xmlns:a16="http://schemas.microsoft.com/office/drawing/2014/main" id="{0552FC00-E6D3-45AF-BE3D-0368141142E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2660" y="1143293"/>
            <a:ext cx="0" cy="57147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Freeform 6">
            <a:extLst>
              <a:ext uri="{FF2B5EF4-FFF2-40B4-BE49-F238E27FC236}">
                <a16:creationId xmlns:a16="http://schemas.microsoft.com/office/drawing/2014/main" id="{ADA271CD-3011-4A05-B4A3-80F1794684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8152"/>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Tree>
    <p:extLst>
      <p:ext uri="{BB962C8B-B14F-4D97-AF65-F5344CB8AC3E}">
        <p14:creationId xmlns:p14="http://schemas.microsoft.com/office/powerpoint/2010/main" val="3007951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313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C5176844-69C3-4F79-BE38-EA5BDDF4F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1F6A66-7640-0B74-0674-15BBF8DD22D8}"/>
              </a:ext>
            </a:extLst>
          </p:cNvPr>
          <p:cNvSpPr>
            <a:spLocks noGrp="1"/>
          </p:cNvSpPr>
          <p:nvPr>
            <p:ph type="title"/>
          </p:nvPr>
        </p:nvSpPr>
        <p:spPr>
          <a:xfrm>
            <a:off x="838927" y="3509446"/>
            <a:ext cx="4305417" cy="2751272"/>
          </a:xfrm>
        </p:spPr>
        <p:txBody>
          <a:bodyPr>
            <a:normAutofit fontScale="90000"/>
          </a:bodyPr>
          <a:lstStyle/>
          <a:p>
            <a:pPr>
              <a:lnSpc>
                <a:spcPct val="130000"/>
              </a:lnSpc>
            </a:pPr>
            <a:r>
              <a:rPr lang="en-GB" sz="1700" dirty="0"/>
              <a:t>The admen (and most of them were men) of the Sixties, Seventies and Eighties created some of the most unforgettable images of modern times and codified the features of adverts such as striking photography, catchy slogan, and creative, bold designs.</a:t>
            </a:r>
            <a:br>
              <a:rPr lang="en-GB" sz="2000" b="1" dirty="0"/>
            </a:br>
            <a:br>
              <a:rPr lang="en-GB" sz="2000" b="1" dirty="0"/>
            </a:br>
            <a:endParaRPr lang="en-US" sz="2000" dirty="0"/>
          </a:p>
        </p:txBody>
      </p:sp>
      <p:pic>
        <p:nvPicPr>
          <p:cNvPr id="9" name="Picture 8" descr="A pair of white sneakers with blue and orange letters&#10;&#10;AI-generated content may be incorrect.">
            <a:extLst>
              <a:ext uri="{FF2B5EF4-FFF2-40B4-BE49-F238E27FC236}">
                <a16:creationId xmlns:a16="http://schemas.microsoft.com/office/drawing/2014/main" id="{93C20CE0-E32D-F3B8-A943-D116191A3599}"/>
              </a:ext>
            </a:extLst>
          </p:cNvPr>
          <p:cNvPicPr>
            <a:picLocks noChangeAspect="1"/>
          </p:cNvPicPr>
          <p:nvPr/>
        </p:nvPicPr>
        <p:blipFill>
          <a:blip r:embed="rId2"/>
          <a:srcRect t="29842" r="1" b="1"/>
          <a:stretch>
            <a:fillRect/>
          </a:stretch>
        </p:blipFill>
        <p:spPr>
          <a:xfrm>
            <a:off x="20" y="3"/>
            <a:ext cx="3112947" cy="2845553"/>
          </a:xfrm>
          <a:prstGeom prst="rect">
            <a:avLst/>
          </a:prstGeom>
        </p:spPr>
      </p:pic>
      <p:pic>
        <p:nvPicPr>
          <p:cNvPr id="7" name="Picture 6" descr="A hand in a glove holding a mouse&#10;&#10;AI-generated content may be incorrect.">
            <a:extLst>
              <a:ext uri="{FF2B5EF4-FFF2-40B4-BE49-F238E27FC236}">
                <a16:creationId xmlns:a16="http://schemas.microsoft.com/office/drawing/2014/main" id="{61CEA026-FEA0-C85E-37ED-919B04A09135}"/>
              </a:ext>
            </a:extLst>
          </p:cNvPr>
          <p:cNvPicPr>
            <a:picLocks noChangeAspect="1"/>
          </p:cNvPicPr>
          <p:nvPr/>
        </p:nvPicPr>
        <p:blipFill>
          <a:blip r:embed="rId3"/>
          <a:srcRect r="3" b="26486"/>
          <a:stretch>
            <a:fillRect/>
          </a:stretch>
        </p:blipFill>
        <p:spPr>
          <a:xfrm>
            <a:off x="3091141" y="-10"/>
            <a:ext cx="3048168" cy="2845568"/>
          </a:xfrm>
          <a:prstGeom prst="rect">
            <a:avLst/>
          </a:prstGeom>
        </p:spPr>
      </p:pic>
      <p:pic>
        <p:nvPicPr>
          <p:cNvPr id="11" name="Picture 10" descr="A child holding a building block&#10;&#10;AI-generated content may be incorrect.">
            <a:extLst>
              <a:ext uri="{FF2B5EF4-FFF2-40B4-BE49-F238E27FC236}">
                <a16:creationId xmlns:a16="http://schemas.microsoft.com/office/drawing/2014/main" id="{C327EA45-D2B4-B865-CA18-95402CD1A7A9}"/>
              </a:ext>
            </a:extLst>
          </p:cNvPr>
          <p:cNvPicPr>
            <a:picLocks noChangeAspect="1"/>
          </p:cNvPicPr>
          <p:nvPr/>
        </p:nvPicPr>
        <p:blipFill>
          <a:blip r:embed="rId4"/>
          <a:srcRect r="4" b="29988"/>
          <a:stretch>
            <a:fillRect/>
          </a:stretch>
        </p:blipFill>
        <p:spPr>
          <a:xfrm>
            <a:off x="6128399" y="-10"/>
            <a:ext cx="3048168" cy="2845568"/>
          </a:xfrm>
          <a:prstGeom prst="rect">
            <a:avLst/>
          </a:prstGeom>
        </p:spPr>
      </p:pic>
      <p:pic>
        <p:nvPicPr>
          <p:cNvPr id="5" name="Content Placeholder 4" descr="A glass of soda with ice cubes&#10;&#10;AI-generated content may be incorrect.">
            <a:extLst>
              <a:ext uri="{FF2B5EF4-FFF2-40B4-BE49-F238E27FC236}">
                <a16:creationId xmlns:a16="http://schemas.microsoft.com/office/drawing/2014/main" id="{22365095-0494-7E3E-52E1-22AD851D8571}"/>
              </a:ext>
            </a:extLst>
          </p:cNvPr>
          <p:cNvPicPr>
            <a:picLocks noChangeAspect="1"/>
          </p:cNvPicPr>
          <p:nvPr/>
        </p:nvPicPr>
        <p:blipFill>
          <a:blip r:embed="rId5"/>
          <a:srcRect t="26219" r="1" b="1"/>
          <a:stretch>
            <a:fillRect/>
          </a:stretch>
        </p:blipFill>
        <p:spPr>
          <a:xfrm>
            <a:off x="9147048" y="10"/>
            <a:ext cx="3044952" cy="2843774"/>
          </a:xfrm>
          <a:prstGeom prst="rect">
            <a:avLst/>
          </a:prstGeom>
        </p:spPr>
      </p:pic>
      <p:pic>
        <p:nvPicPr>
          <p:cNvPr id="13" name="Content Placeholder 12" descr="A car on a white background&#10;&#10;AI-generated content may be incorrect.">
            <a:extLst>
              <a:ext uri="{FF2B5EF4-FFF2-40B4-BE49-F238E27FC236}">
                <a16:creationId xmlns:a16="http://schemas.microsoft.com/office/drawing/2014/main" id="{B33105F7-A9C0-94BA-C3E7-B640F48CB2AA}"/>
              </a:ext>
            </a:extLst>
          </p:cNvPr>
          <p:cNvPicPr>
            <a:picLocks noGrp="1" noChangeAspect="1"/>
          </p:cNvPicPr>
          <p:nvPr>
            <p:ph idx="1"/>
          </p:nvPr>
        </p:nvPicPr>
        <p:blipFill>
          <a:blip r:embed="rId6"/>
          <a:srcRect t="1" b="-26"/>
          <a:stretch>
            <a:fillRect/>
          </a:stretch>
        </p:blipFill>
        <p:spPr>
          <a:xfrm>
            <a:off x="5613009" y="3032291"/>
            <a:ext cx="3387139" cy="2751273"/>
          </a:xfrm>
        </p:spPr>
      </p:pic>
      <p:sp>
        <p:nvSpPr>
          <p:cNvPr id="20" name="Freeform 6">
            <a:extLst>
              <a:ext uri="{FF2B5EF4-FFF2-40B4-BE49-F238E27FC236}">
                <a16:creationId xmlns:a16="http://schemas.microsoft.com/office/drawing/2014/main" id="{A101E513-AF74-4E9D-A31F-996642507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pic>
        <p:nvPicPr>
          <p:cNvPr id="16" name="Picture 15" descr="A poster of a fast food restaurant&#10;&#10;AI-generated content may be incorrect.">
            <a:extLst>
              <a:ext uri="{FF2B5EF4-FFF2-40B4-BE49-F238E27FC236}">
                <a16:creationId xmlns:a16="http://schemas.microsoft.com/office/drawing/2014/main" id="{03D0AF12-F7B6-91CA-AC49-888DBB6F4A8B}"/>
              </a:ext>
            </a:extLst>
          </p:cNvPr>
          <p:cNvPicPr>
            <a:picLocks noChangeAspect="1"/>
          </p:cNvPicPr>
          <p:nvPr/>
        </p:nvPicPr>
        <p:blipFill>
          <a:blip r:embed="rId7"/>
          <a:stretch>
            <a:fillRect/>
          </a:stretch>
        </p:blipFill>
        <p:spPr>
          <a:xfrm>
            <a:off x="9000148" y="2937996"/>
            <a:ext cx="2352925" cy="2845568"/>
          </a:xfrm>
          <a:prstGeom prst="rect">
            <a:avLst/>
          </a:prstGeom>
        </p:spPr>
      </p:pic>
    </p:spTree>
    <p:extLst>
      <p:ext uri="{BB962C8B-B14F-4D97-AF65-F5344CB8AC3E}">
        <p14:creationId xmlns:p14="http://schemas.microsoft.com/office/powerpoint/2010/main" val="26544838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D46F9-B9FA-4A77-A441-A4372193083B}"/>
              </a:ext>
            </a:extLst>
          </p:cNvPr>
          <p:cNvSpPr>
            <a:spLocks noGrp="1"/>
          </p:cNvSpPr>
          <p:nvPr>
            <p:ph type="title"/>
          </p:nvPr>
        </p:nvSpPr>
        <p:spPr>
          <a:xfrm>
            <a:off x="758952" y="758952"/>
            <a:ext cx="4825922" cy="5276088"/>
          </a:xfrm>
        </p:spPr>
        <p:txBody>
          <a:bodyPr>
            <a:normAutofit/>
          </a:bodyPr>
          <a:lstStyle/>
          <a:p>
            <a:pPr>
              <a:lnSpc>
                <a:spcPct val="125000"/>
              </a:lnSpc>
            </a:pPr>
            <a:r>
              <a:rPr lang="en-GB" sz="1500" i="0" dirty="0"/>
              <a:t>When the internet took off in 1992, everyone suddenly began living life online. Advertisers jumped all over the opportunity to reach consumers there. They began shifting their attention to more digital ads, starting with display advertising.</a:t>
            </a:r>
            <a:br>
              <a:rPr lang="en-GB" sz="1500" i="0" dirty="0"/>
            </a:br>
            <a:br>
              <a:rPr lang="en-GB" sz="1500" i="0" dirty="0"/>
            </a:br>
            <a:r>
              <a:rPr lang="en-GB" sz="1500" i="0" dirty="0"/>
              <a:t>Rather than </a:t>
            </a:r>
            <a:r>
              <a:rPr lang="en-GB" sz="1500" dirty="0"/>
              <a:t>selling,</a:t>
            </a:r>
            <a:r>
              <a:rPr lang="en-GB" sz="1500" i="0" dirty="0"/>
              <a:t> the evolution of ads lead to a focus on problem-solving. What is the consumer’s problem, and how can the product solve it? Now the product was no longer the center-piece of the ad… the consumer was.</a:t>
            </a:r>
            <a:br>
              <a:rPr lang="en-GB" sz="1500" i="0" dirty="0"/>
            </a:br>
            <a:br>
              <a:rPr lang="en-GB" sz="1500" i="0" dirty="0"/>
            </a:br>
            <a:r>
              <a:rPr lang="en-GB" sz="1500" i="0" dirty="0"/>
              <a:t>- https://</a:t>
            </a:r>
            <a:r>
              <a:rPr lang="en-GB" sz="1500" i="0" dirty="0" err="1"/>
              <a:t>instapage.com</a:t>
            </a:r>
            <a:r>
              <a:rPr lang="en-GB" sz="1500" i="0" dirty="0"/>
              <a:t>/blog/advertising-evolution-how-personalization-has-improved-over-time-4/</a:t>
            </a:r>
            <a:endParaRPr lang="en-US" sz="1500" dirty="0"/>
          </a:p>
        </p:txBody>
      </p:sp>
      <p:pic>
        <p:nvPicPr>
          <p:cNvPr id="5" name="Content Placeholder 4" descr="A person flexing his muscles&#10;&#10;AI-generated content may be incorrect.">
            <a:extLst>
              <a:ext uri="{FF2B5EF4-FFF2-40B4-BE49-F238E27FC236}">
                <a16:creationId xmlns:a16="http://schemas.microsoft.com/office/drawing/2014/main" id="{A928C12B-EA80-B5CC-3CCB-38079B520E57}"/>
              </a:ext>
            </a:extLst>
          </p:cNvPr>
          <p:cNvPicPr>
            <a:picLocks noGrp="1" noChangeAspect="1"/>
          </p:cNvPicPr>
          <p:nvPr>
            <p:ph idx="1"/>
          </p:nvPr>
        </p:nvPicPr>
        <p:blipFill>
          <a:blip r:embed="rId2"/>
          <a:stretch>
            <a:fillRect/>
          </a:stretch>
        </p:blipFill>
        <p:spPr>
          <a:xfrm>
            <a:off x="7005711" y="257571"/>
            <a:ext cx="3643532" cy="6342858"/>
          </a:xfrm>
        </p:spPr>
      </p:pic>
    </p:spTree>
    <p:extLst>
      <p:ext uri="{BB962C8B-B14F-4D97-AF65-F5344CB8AC3E}">
        <p14:creationId xmlns:p14="http://schemas.microsoft.com/office/powerpoint/2010/main" val="27881153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C5176844-69C3-4F79-BE38-EA5BDDF4F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F00988-6000-2FF5-6DEC-C14F2B7AFC15}"/>
              </a:ext>
            </a:extLst>
          </p:cNvPr>
          <p:cNvSpPr>
            <a:spLocks noGrp="1"/>
          </p:cNvSpPr>
          <p:nvPr>
            <p:ph type="title"/>
          </p:nvPr>
        </p:nvSpPr>
        <p:spPr>
          <a:xfrm>
            <a:off x="7986207" y="2500293"/>
            <a:ext cx="3541205" cy="3461594"/>
          </a:xfrm>
        </p:spPr>
        <p:txBody>
          <a:bodyPr anchor="ctr">
            <a:noAutofit/>
          </a:bodyPr>
          <a:lstStyle/>
          <a:p>
            <a:pPr>
              <a:lnSpc>
                <a:spcPct val="130000"/>
              </a:lnSpc>
            </a:pPr>
            <a:r>
              <a:rPr lang="en-GB" sz="1500" i="0" dirty="0"/>
              <a:t>In the digital age, traditional linear models of communication are disrupted by interactive technologies. In advertising,  consumers have become a part of advertising, rather than passive onlookers. Take Polaroid, a company that promotes user-generated content on their website rather than ads. They encourage consumers to get involved by asking them to carry out tasks, like “snap a photo with the new Taylor Swift album for a chance to win the Polaroid 22300 camera”.</a:t>
            </a:r>
            <a:br>
              <a:rPr lang="en-GB" sz="1500" i="0" dirty="0"/>
            </a:br>
            <a:br>
              <a:rPr lang="en-GB" sz="1500" i="0" dirty="0"/>
            </a:br>
            <a:r>
              <a:rPr lang="en-GB" sz="1500" i="0" dirty="0"/>
              <a:t>Because companies are increasingly becoming aware that people trust other people above brands, they’re shifting their focus from one-time buyers to creating a loyal following and increase engagement rather then simply sell a product.</a:t>
            </a:r>
            <a:br>
              <a:rPr lang="en-GB" sz="1500" i="0" dirty="0"/>
            </a:br>
            <a:br>
              <a:rPr lang="en-GB" sz="1500" i="0" dirty="0"/>
            </a:br>
            <a:br>
              <a:rPr lang="en-GB" sz="1500" dirty="0"/>
            </a:br>
            <a:br>
              <a:rPr lang="en-GB" sz="1500" i="0" dirty="0"/>
            </a:br>
            <a:br>
              <a:rPr lang="en-GB" sz="1500" i="0" dirty="0"/>
            </a:br>
            <a:endParaRPr lang="en-US" sz="1500" dirty="0"/>
          </a:p>
        </p:txBody>
      </p:sp>
      <p:pic>
        <p:nvPicPr>
          <p:cNvPr id="5" name="Content Placeholder 4" descr="A screenshot of a polaroid website&#10;&#10;AI-generated content may be incorrect.">
            <a:extLst>
              <a:ext uri="{FF2B5EF4-FFF2-40B4-BE49-F238E27FC236}">
                <a16:creationId xmlns:a16="http://schemas.microsoft.com/office/drawing/2014/main" id="{CD5A0AB0-0DFE-0A6C-AEF1-6D37F63D25C2}"/>
              </a:ext>
            </a:extLst>
          </p:cNvPr>
          <p:cNvPicPr>
            <a:picLocks noChangeAspect="1"/>
          </p:cNvPicPr>
          <p:nvPr/>
        </p:nvPicPr>
        <p:blipFill>
          <a:blip r:embed="rId2"/>
          <a:stretch>
            <a:fillRect/>
          </a:stretch>
        </p:blipFill>
        <p:spPr>
          <a:xfrm>
            <a:off x="1011141" y="691763"/>
            <a:ext cx="5797429" cy="5087244"/>
          </a:xfrm>
          <a:prstGeom prst="rect">
            <a:avLst/>
          </a:prstGeom>
        </p:spPr>
      </p:pic>
      <p:cxnSp>
        <p:nvCxnSpPr>
          <p:cNvPr id="14" name="Straight Connector 13">
            <a:extLst>
              <a:ext uri="{FF2B5EF4-FFF2-40B4-BE49-F238E27FC236}">
                <a16:creationId xmlns:a16="http://schemas.microsoft.com/office/drawing/2014/main" id="{61A0812C-8DCE-4CA2-904B-A5A5C12CA4F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2660" y="1005840"/>
            <a:ext cx="0" cy="58521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Freeform 6">
            <a:extLst>
              <a:ext uri="{FF2B5EF4-FFF2-40B4-BE49-F238E27FC236}">
                <a16:creationId xmlns:a16="http://schemas.microsoft.com/office/drawing/2014/main" id="{A101E513-AF74-4E9D-A31F-996642507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Tree>
    <p:extLst>
      <p:ext uri="{BB962C8B-B14F-4D97-AF65-F5344CB8AC3E}">
        <p14:creationId xmlns:p14="http://schemas.microsoft.com/office/powerpoint/2010/main" val="3696663283"/>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p:cNvGrpSpPr/>
        <p:nvPr/>
      </p:nvGrpSpPr>
      <p:grpSpPr>
        <a:xfrm>
          <a:off x="0" y="0"/>
          <a:ext cx="0" cy="0"/>
          <a:chOff x="0" y="0"/>
          <a:chExt cx="0" cy="0"/>
        </a:xfrm>
      </p:grpSpPr>
      <p:sp>
        <p:nvSpPr>
          <p:cNvPr id="10" name="Freeform 6">
            <a:extLst>
              <a:ext uri="{FF2B5EF4-FFF2-40B4-BE49-F238E27FC236}">
                <a16:creationId xmlns:a16="http://schemas.microsoft.com/office/drawing/2014/main" id="{DD4C4B28-6B4B-4445-8535-F516D74E4A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cxnSp>
        <p:nvCxnSpPr>
          <p:cNvPr id="12" name="Straight Connector 11">
            <a:extLst>
              <a:ext uri="{FF2B5EF4-FFF2-40B4-BE49-F238E27FC236}">
                <a16:creationId xmlns:a16="http://schemas.microsoft.com/office/drawing/2014/main" id="{0CB1C732-7193-4253-8746-850D090A6B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8952" y="1280160"/>
            <a:ext cx="0" cy="557784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55B419A7-F817-4767-8CCB-FB0E189C4A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collage of a collage of a person's face&#10;&#10;AI-generated content may be incorrect.">
            <a:extLst>
              <a:ext uri="{FF2B5EF4-FFF2-40B4-BE49-F238E27FC236}">
                <a16:creationId xmlns:a16="http://schemas.microsoft.com/office/drawing/2014/main" id="{62BCBB27-51E2-5D60-4381-9B4626D98F48}"/>
              </a:ext>
            </a:extLst>
          </p:cNvPr>
          <p:cNvPicPr>
            <a:picLocks noGrp="1" noChangeAspect="1"/>
          </p:cNvPicPr>
          <p:nvPr>
            <p:ph idx="1"/>
          </p:nvPr>
        </p:nvPicPr>
        <p:blipFill>
          <a:blip r:embed="rId2"/>
          <a:srcRect b="10000"/>
          <a:stretch>
            <a:fillRect/>
          </a:stretch>
        </p:blipFill>
        <p:spPr>
          <a:xfrm>
            <a:off x="1" y="10"/>
            <a:ext cx="12191999" cy="6857990"/>
          </a:xfrm>
          <a:prstGeom prst="rect">
            <a:avLst/>
          </a:prstGeom>
        </p:spPr>
      </p:pic>
      <p:sp>
        <p:nvSpPr>
          <p:cNvPr id="16" name="Rectangle 15">
            <a:extLst>
              <a:ext uri="{FF2B5EF4-FFF2-40B4-BE49-F238E27FC236}">
                <a16:creationId xmlns:a16="http://schemas.microsoft.com/office/drawing/2014/main" id="{E4398140-F067-40E9-892C-4DB04C70B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244600" y="-1244600"/>
            <a:ext cx="6858000" cy="9347200"/>
          </a:xfrm>
          <a:prstGeom prst="rect">
            <a:avLst/>
          </a:prstGeom>
          <a:gradFill>
            <a:gsLst>
              <a:gs pos="100000">
                <a:srgbClr val="000000">
                  <a:alpha val="0"/>
                </a:srgbClr>
              </a:gs>
              <a:gs pos="0">
                <a:schemeClr val="tx1"/>
              </a:gs>
              <a:gs pos="0">
                <a:srgbClr val="000000">
                  <a:alpha val="75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026201D-CD92-0D05-78C4-5CFE8B8BF058}"/>
              </a:ext>
            </a:extLst>
          </p:cNvPr>
          <p:cNvSpPr>
            <a:spLocks noGrp="1"/>
          </p:cNvSpPr>
          <p:nvPr>
            <p:ph type="title"/>
          </p:nvPr>
        </p:nvSpPr>
        <p:spPr>
          <a:xfrm>
            <a:off x="558815" y="2250830"/>
            <a:ext cx="4772137" cy="2984701"/>
          </a:xfrm>
        </p:spPr>
        <p:txBody>
          <a:bodyPr vert="horz" lIns="91440" tIns="45720" rIns="91440" bIns="45720" rtlCol="0" anchor="b">
            <a:normAutofit fontScale="90000"/>
          </a:bodyPr>
          <a:lstStyle/>
          <a:p>
            <a:pPr>
              <a:lnSpc>
                <a:spcPct val="130000"/>
              </a:lnSpc>
            </a:pPr>
            <a:r>
              <a:rPr lang="en-US" sz="1500" dirty="0">
                <a:solidFill>
                  <a:srgbClr val="FFFFFF"/>
                </a:solidFill>
              </a:rPr>
              <a:t>The history of advertising has taken it from the etchings of ancient Egypt, through the emergence of the printing press, through the golden age of infomercials and character-led sales pitches, to today, where ads are evolving ways to build trust and community.</a:t>
            </a:r>
            <a:br>
              <a:rPr lang="en-US" sz="1500" dirty="0">
                <a:solidFill>
                  <a:srgbClr val="FFFFFF"/>
                </a:solidFill>
              </a:rPr>
            </a:br>
            <a:br>
              <a:rPr lang="en-US" sz="1500" dirty="0">
                <a:solidFill>
                  <a:srgbClr val="FFFFFF"/>
                </a:solidFill>
              </a:rPr>
            </a:br>
            <a:r>
              <a:rPr lang="en-US" sz="1500" dirty="0">
                <a:solidFill>
                  <a:srgbClr val="FFFFFF"/>
                </a:solidFill>
              </a:rPr>
              <a:t>Marlboro Man might have been the man of the moment in the 1960s, but what impact would he have now in a time where delivering solutions comes above the sell, sell, sell mentality?</a:t>
            </a:r>
            <a:br>
              <a:rPr lang="en-US" sz="1500" dirty="0">
                <a:solidFill>
                  <a:srgbClr val="FFFFFF"/>
                </a:solidFill>
              </a:rPr>
            </a:br>
            <a:br>
              <a:rPr lang="en-US" sz="1500" dirty="0">
                <a:solidFill>
                  <a:srgbClr val="FFFFFF"/>
                </a:solidFill>
              </a:rPr>
            </a:br>
            <a:r>
              <a:rPr lang="en-US" sz="1500" dirty="0">
                <a:solidFill>
                  <a:srgbClr val="FFFFFF"/>
                </a:solidFill>
              </a:rPr>
              <a:t>- https://</a:t>
            </a:r>
            <a:r>
              <a:rPr lang="en-US" sz="1500" dirty="0" err="1">
                <a:solidFill>
                  <a:srgbClr val="FFFFFF"/>
                </a:solidFill>
              </a:rPr>
              <a:t>www.trueloyal.com</a:t>
            </a:r>
            <a:r>
              <a:rPr lang="en-US" sz="1500" dirty="0">
                <a:solidFill>
                  <a:srgbClr val="FFFFFF"/>
                </a:solidFill>
              </a:rPr>
              <a:t>/blog/history-evolution-advertising-marketing/</a:t>
            </a:r>
            <a:br>
              <a:rPr lang="en-US" sz="1500" dirty="0">
                <a:solidFill>
                  <a:srgbClr val="FFFFFF"/>
                </a:solidFill>
              </a:rPr>
            </a:br>
            <a:endParaRPr lang="en-US" sz="1500" dirty="0">
              <a:solidFill>
                <a:srgbClr val="FFFFFF"/>
              </a:solidFill>
            </a:endParaRPr>
          </a:p>
        </p:txBody>
      </p:sp>
      <p:cxnSp>
        <p:nvCxnSpPr>
          <p:cNvPr id="18" name="Straight Connector 17">
            <a:extLst>
              <a:ext uri="{FF2B5EF4-FFF2-40B4-BE49-F238E27FC236}">
                <a16:creationId xmlns:a16="http://schemas.microsoft.com/office/drawing/2014/main" id="{17726E8A-324C-4684-96F2-AFDDFB2F14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58952" y="4291242"/>
            <a:ext cx="457200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20" name="Freeform 6">
            <a:extLst>
              <a:ext uri="{FF2B5EF4-FFF2-40B4-BE49-F238E27FC236}">
                <a16:creationId xmlns:a16="http://schemas.microsoft.com/office/drawing/2014/main" id="{7021D92D-08FF-45A6-9109-AC9462C7E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8152"/>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Tree>
    <p:extLst>
      <p:ext uri="{BB962C8B-B14F-4D97-AF65-F5344CB8AC3E}">
        <p14:creationId xmlns:p14="http://schemas.microsoft.com/office/powerpoint/2010/main" val="567460716"/>
      </p:ext>
    </p:extLst>
  </p:cSld>
  <p:clrMapOvr>
    <a:masterClrMapping/>
  </p:clrMapOvr>
</p:sld>
</file>

<file path=ppt/theme/theme1.xml><?xml version="1.0" encoding="utf-8"?>
<a:theme xmlns:a="http://schemas.openxmlformats.org/drawingml/2006/main" name="HeadlinesVTI">
  <a:themeElements>
    <a:clrScheme name="Headlines">
      <a:dk1>
        <a:sysClr val="windowText" lastClr="000000"/>
      </a:dk1>
      <a:lt1>
        <a:sysClr val="window" lastClr="FFFFFF"/>
      </a:lt1>
      <a:dk2>
        <a:srgbClr val="232C41"/>
      </a:dk2>
      <a:lt2>
        <a:srgbClr val="F6F4EF"/>
      </a:lt2>
      <a:accent1>
        <a:srgbClr val="439EB7"/>
      </a:accent1>
      <a:accent2>
        <a:srgbClr val="E20E65"/>
      </a:accent2>
      <a:accent3>
        <a:srgbClr val="F59324"/>
      </a:accent3>
      <a:accent4>
        <a:srgbClr val="5046B9"/>
      </a:accent4>
      <a:accent5>
        <a:srgbClr val="5CB678"/>
      </a:accent5>
      <a:accent6>
        <a:srgbClr val="9717F7"/>
      </a:accent6>
      <a:hlink>
        <a:srgbClr val="E80095"/>
      </a:hlink>
      <a:folHlink>
        <a:srgbClr val="808080"/>
      </a:folHlink>
    </a:clrScheme>
    <a:fontScheme name="Custom 211">
      <a:majorFont>
        <a:latin typeface="Sitka Banner"/>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8000"/>
            <a:satMod val="170000"/>
          </a:schemeClr>
        </a:solidFill>
        <a:gradFill rotWithShape="1">
          <a:gsLst>
            <a:gs pos="0">
              <a:schemeClr val="phClr">
                <a:tint val="93000"/>
                <a:satMod val="16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adlinesVTI" id="{66EB4A02-0C0F-47F1-9F48-4E6882B9F967}" vid="{F3552358-4452-4FDA-9568-4F5DA32F7A60}"/>
    </a:ext>
  </a:extLst>
</a:theme>
</file>

<file path=docProps/app.xml><?xml version="1.0" encoding="utf-8"?>
<Properties xmlns="http://schemas.openxmlformats.org/officeDocument/2006/extended-properties" xmlns:vt="http://schemas.openxmlformats.org/officeDocument/2006/docPropsVTypes">
  <TotalTime>695</TotalTime>
  <Words>2003</Words>
  <Application>Microsoft Macintosh PowerPoint</Application>
  <PresentationFormat>Widescreen</PresentationFormat>
  <Paragraphs>17</Paragraphs>
  <Slides>16</Slides>
  <Notes>0</Notes>
  <HiddenSlides>0</HiddenSlides>
  <MMClips>3</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Avenir Next LT Pro</vt:lpstr>
      <vt:lpstr>Sitka Banner</vt:lpstr>
      <vt:lpstr>HeadlinesVTI</vt:lpstr>
      <vt:lpstr>The History of Advertising</vt:lpstr>
      <vt:lpstr>Today advertising pervades our lives. The media and new technologies make it impossible to escape. Anywhere in the world we are subjected to an “uncontrolled pressure” to buy and consume. There are people who regard advertising as the art of convincing the public to spend money on objects they do not need. British historian Hobsbawm called the society of the twentieth century the “affluent society” which means that the need to consume governs our lives consciously and unconsciously. Undoubtedly, the luxuries of our parents have become our needs.  But advertising is not something new. Traces of it can be found in the origins of civilization and trade. Since products to market appeared, the need arose to make them known and the most common way to do so was oral communication.  - https://tripandtravelblog.com</vt:lpstr>
      <vt:lpstr> The earliest known written advertisement dates back to Ancient Egypt, around 3000 BCE. Archaeologists discovered a papyrus that advertised a slave named Shem for sale, created by his owner Hapu. It also mentioned Hapu’s shop, making it a kind of dual-purpose ad — both for the slave and the business. Here’s the full transcript translation:  The man-slave, Shem, having run away from his good master, Hapu the Weaver, all good citizens of Thebes are enjoyed to help return him. He is a Hittite, 5' 2" tall, of ruddy complexion and brown eyes. For news of his whereabouts half a gold coin is offered. And for his return to the shop of Hapu the Weaver, where the best cloth is woven to your desires, a whole gold coin is offered.  - the Story of Advertising, James Playsted Wood </vt:lpstr>
      <vt:lpstr>In the ancient Roman world, graffiti was a respected form of writing—often interactive – not the kind of defacement we now see on rocky cliffs and bathroom stalls.   The eruption of mount Vesuvius almost destroyed the ancient Roman city of Pompeii but saved evidence of multiple messages scrawled on the walls in the form of graffiti.  Before the disaster, Pompeii citizens lived in whitewashed buildings that lacked ground-level windows. This construction technique avoided burglary and gave a tremendously large space for advertising politics, gladiator games, real estate, and other topics.   - https://www.smithsonianmag.com/history/reading-the-writing-on-pompeiis-walls-1969367/</vt:lpstr>
      <vt:lpstr>In the beginning of the Middle Ages, nothing affected the development of advertising for centuries. While shouters shouted, sellers came up with original signs and flags to attract the attention of potential buyers. However, the rapid growth of the world’s population and the human passion for exploration saw the first consumer cultures emerge and business owners started to make money.  The earliest-identified example of an outdoor advertising medium is a printed poster from the Northern Song period (960 – 1127) in China, consisting of a square sheet of paper with a logo in the form of a white rabbit in the centre. Written above this is: “Quality Needle Shop of Jinan Liu’s Family” and below: “We buy high quality steel rods and make quality fine needles, to be ready for use at home in no time.” On either side are the slogans: “Identify the white rabbit as our mark” and “Please remember ‘white rabbit’.”  - Liu Hong, Chinese Business: Landscapes and Strategies</vt:lpstr>
      <vt:lpstr>Four centuries after Jinan Liu’s family printed their needle posters, Gutenberg started the printing revolution in Europe by inventing the mechanical movable-type printing press in 1439.  Within the next forty years, Gutenberg’s presses were set up in multiple cities all around Europe including in Germany, England, France, Spain, and Portugal.  Along with books, people all around Europe got an opportunity to read newspapers, gazettes, magazines, and journals. Retailers and manufacturers began mass production of flyers and trade cards.  These advertisement sheets, flyers, and inserts are examples of scribes directly addressing potential customers. An illuminating case concerns a scribe who calls himself Herneis. On the last page of a book he had copied for a client he wrote the following note: ‘If someone else would like such a handsome book, come and look me up in Paris, across the Notre Dame cathedral’ (Fig. 1, top). The message ‘lured’ the beholder to the book street of medieval Paris, right opposite the cathedral. It’s a great example of medieval spam.  - https://medievalbooks.nl/2014/12/05/medieval-spam-the-oldest-advertisements-for-books/ </vt:lpstr>
      <vt:lpstr>In 1841, the first advertising agency in the United States was founded by Robert Palmer, the son of a newspaper publisher and a coal businessman who considered himself an advertising agent. Palmer’s major contribution was the formation of the newspaper advertising market by setting aside a large amount of space for ads and reselling it at higher rates to professional advertisers whose competition got fiercer year by year.  - https://softcube.com/the-entire-history-of-advertising/  </vt:lpstr>
      <vt:lpstr>Up until 1929, it had been illegal for women to smoke in public. One man changed that: Edward Bernays, the ‘father of public relations.’ He organised a ‘Torches of Freedom’ march on Easter Day in New York. On cue , his secretary and all her friends lit cigarettes and smoked them – right in front of gathered photographers and reporters positioned in advance by Bernays to catch the moment. Lucky Strike – the tobacco company that had hired Bernays as public relations consultant – saw their potential market double overnight! From this moment, Bernays ran adverts with pictures of women holding cigarettes and women began to feel confident about smoking in public. A legendary ad campaign was born.  Edward Bernays was the first to link ads to people’s subconscious desires; modern advertising has embraced this philosophy wholesale.  </vt:lpstr>
      <vt:lpstr>In the beginning of the 20th century, advertising was everywhere and advertising agencies were fully responsible for its content.  The first paid radio ad was aired on WEAF (WFAN) in New York on August 28, 1922 - a 10-minute broadcast on the subject of a carefree life in the suburbs at the Hawthorne Court Apartments in Jackson Heights, Queens. It cost $50 to run the ad!  After World War II, television became the major source for promoting products and services to the masses. The first TV advertisement was aired on July 1, 1941, and lasted nearly ten seconds. Produced by the Biow Company, the video promoted a Bulova Watch. The message was “America runs on Bulova time.”  - https://softcube.com/the-entire-history-of-advertising/ </vt:lpstr>
      <vt:lpstr>Heralded as the ‘Golden Age of Advertising’, the 1960s was when advertising really started to get exciting. Driven by massive political, economic and societal changes, including increasing interest in alternative lifestyles and human rights issues,  creativity was very much the name of the game.  Ads became more image-based and they were also starting to emotionally connect with their audience.  Take this ad for Barbie, which shows how Barbie can help your little girl grow up, using a subtle emotional message to encourage people to buy their products.  - https://wearembc.com/why-the-1960s-was-the-start-of-the-golden-age-of-advertising/  </vt:lpstr>
      <vt:lpstr>The Golden Age was the first time when brands considered using consistent messaging and ideas across all their different forms of marketing material and started to develop, what would become, established brand personalities. Brands realized the power of using a ‘spokesperson’ to personify a brand.   In 1963 McDonald’s first introduced Ronald McDonald to the unsuspecting public. As Ad Age put it in a 2007 retrospective: ‘He…exemplifies one of the most important qualities of an effective commercial character: he doesn’t sell for McDonald’s, he is McDonald’s.’  In another example, The Marlboro Man became a recognizable cultural figure between the 1960s and 1990s. The aim was to turn filtered cigarettes from a feminine phenomenon to a more masculine one with the help of rugged cowboys and a stream of moody-looking men.     </vt:lpstr>
      <vt:lpstr>The Golden Age was a time of creativity and innovation. Many of the genre conventions we associate with advertising come from this period. For example, this television advert for Mr. Clean features a famous jingle – one of the first ever used in advertising.  Written by Thomas Scott Cadden and sung by Don Cherry and Betty Bryan, the song was used in many different Mr Clean adverts and the 10-second jingle was in every commercial. Now the song is the longest running jingle used in television history!</vt:lpstr>
      <vt:lpstr>The admen (and most of them were men) of the Sixties, Seventies and Eighties created some of the most unforgettable images of modern times and codified the features of adverts such as striking photography, catchy slogan, and creative, bold designs.  </vt:lpstr>
      <vt:lpstr>When the internet took off in 1992, everyone suddenly began living life online. Advertisers jumped all over the opportunity to reach consumers there. They began shifting their attention to more digital ads, starting with display advertising.  Rather than selling, the evolution of ads lead to a focus on problem-solving. What is the consumer’s problem, and how can the product solve it? Now the product was no longer the center-piece of the ad… the consumer was.  - https://instapage.com/blog/advertising-evolution-how-personalization-has-improved-over-time-4/</vt:lpstr>
      <vt:lpstr>In the digital age, traditional linear models of communication are disrupted by interactive technologies. In advertising,  consumers have become a part of advertising, rather than passive onlookers. Take Polaroid, a company that promotes user-generated content on their website rather than ads. They encourage consumers to get involved by asking them to carry out tasks, like “snap a photo with the new Taylor Swift album for a chance to win the Polaroid 22300 camera”.  Because companies are increasingly becoming aware that people trust other people above brands, they’re shifting their focus from one-time buyers to creating a loyal following and increase engagement rather then simply sell a product.     </vt:lpstr>
      <vt:lpstr>The history of advertising has taken it from the etchings of ancient Egypt, through the emergence of the printing press, through the golden age of infomercials and character-led sales pitches, to today, where ads are evolving ways to build trust and community.  Marlboro Man might have been the man of the moment in the 1960s, but what impact would he have now in a time where delivering solutions comes above the sell, sell, sell mentality?  - https://www.trueloyal.com/blog/history-evolution-advertising-marketing/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Doug Sillett</dc:creator>
  <cp:lastModifiedBy>Doug Sillett</cp:lastModifiedBy>
  <cp:revision>2</cp:revision>
  <dcterms:created xsi:type="dcterms:W3CDTF">2025-10-28T01:01:13Z</dcterms:created>
  <dcterms:modified xsi:type="dcterms:W3CDTF">2025-10-28T14:11:28Z</dcterms:modified>
</cp:coreProperties>
</file>