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 id="2147483752" r:id="rId2"/>
  </p:sldMasterIdLst>
  <p:notesMasterIdLst>
    <p:notesMasterId r:id="rId14"/>
  </p:notesMasterIdLst>
  <p:sldIdLst>
    <p:sldId id="256" r:id="rId3"/>
    <p:sldId id="257" r:id="rId4"/>
    <p:sldId id="266" r:id="rId5"/>
    <p:sldId id="264" r:id="rId6"/>
    <p:sldId id="261" r:id="rId7"/>
    <p:sldId id="262" r:id="rId8"/>
    <p:sldId id="265" r:id="rId9"/>
    <p:sldId id="258" r:id="rId10"/>
    <p:sldId id="259" r:id="rId11"/>
    <p:sldId id="268"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4"/>
    <p:restoredTop sz="94752"/>
  </p:normalViewPr>
  <p:slideViewPr>
    <p:cSldViewPr snapToGrid="0" snapToObjects="1">
      <p:cViewPr>
        <p:scale>
          <a:sx n="112" d="100"/>
          <a:sy n="112" d="100"/>
        </p:scale>
        <p:origin x="34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89E03-3040-6D4B-A279-2B815CEFE008}" type="datetimeFigureOut">
              <a:rPr lang="en-US" smtClean="0"/>
              <a:t>2/15/25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ED83-12B4-164C-9442-74AA66BD076F}" type="slidenum">
              <a:rPr lang="en-US" smtClean="0"/>
              <a:t>‹#›</a:t>
            </a:fld>
            <a:endParaRPr lang="en-US"/>
          </a:p>
        </p:txBody>
      </p:sp>
    </p:spTree>
    <p:extLst>
      <p:ext uri="{BB962C8B-B14F-4D97-AF65-F5344CB8AC3E}">
        <p14:creationId xmlns:p14="http://schemas.microsoft.com/office/powerpoint/2010/main" val="2145773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‘Skinny’ is a wordplay. On one hand ’skinny’ refers to the models themselves, who tend to be thin or underweight. On the other hand, ‘skinny’ is an American slang for ‘inside information’. The use of this word is both entertaining and promises the reader will learn something new as well.</a:t>
            </a:r>
          </a:p>
        </p:txBody>
      </p:sp>
      <p:sp>
        <p:nvSpPr>
          <p:cNvPr id="4" name="Slide Number Placeholder 3"/>
          <p:cNvSpPr>
            <a:spLocks noGrp="1"/>
          </p:cNvSpPr>
          <p:nvPr>
            <p:ph type="sldNum" sz="quarter" idx="5"/>
          </p:nvPr>
        </p:nvSpPr>
        <p:spPr/>
        <p:txBody>
          <a:bodyPr/>
          <a:lstStyle/>
          <a:p>
            <a:fld id="{C6AAED83-12B4-164C-9442-74AA66BD076F}" type="slidenum">
              <a:rPr lang="en-US" smtClean="0"/>
              <a:t>2</a:t>
            </a:fld>
            <a:endParaRPr lang="en-US"/>
          </a:p>
        </p:txBody>
      </p:sp>
    </p:spTree>
    <p:extLst>
      <p:ext uri="{BB962C8B-B14F-4D97-AF65-F5344CB8AC3E}">
        <p14:creationId xmlns:p14="http://schemas.microsoft.com/office/powerpoint/2010/main" val="3488811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article is likely for a niche readership of university students who are required to get a loan to pay for their studies. It would also be of wider interest to graduates and young professionals who may be interested in changing the way they pay off historical student loans, and to anyone in the workplace, including employers or lawyers, for whom this is a relevant topic.</a:t>
            </a:r>
          </a:p>
        </p:txBody>
      </p:sp>
      <p:sp>
        <p:nvSpPr>
          <p:cNvPr id="4" name="Slide Number Placeholder 3"/>
          <p:cNvSpPr>
            <a:spLocks noGrp="1"/>
          </p:cNvSpPr>
          <p:nvPr>
            <p:ph type="sldNum" sz="quarter" idx="5"/>
          </p:nvPr>
        </p:nvSpPr>
        <p:spPr/>
        <p:txBody>
          <a:bodyPr/>
          <a:lstStyle/>
          <a:p>
            <a:fld id="{C6AAED83-12B4-164C-9442-74AA66BD076F}" type="slidenum">
              <a:rPr lang="en-US" smtClean="0"/>
              <a:t>3</a:t>
            </a:fld>
            <a:endParaRPr lang="en-US"/>
          </a:p>
        </p:txBody>
      </p:sp>
    </p:spTree>
    <p:extLst>
      <p:ext uri="{BB962C8B-B14F-4D97-AF65-F5344CB8AC3E}">
        <p14:creationId xmlns:p14="http://schemas.microsoft.com/office/powerpoint/2010/main" val="1113318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Ronson released an album with a famous trumpet riff that has defined his musical success throughout his career. The image of him smashing a trumpet is his way of pushing back against the narrow way he has been appreciated ever since. If you don’t know who Mark Ronson is, you can still comment on the ‘rebelliousness’ of the image or the connection with the word ‘revenge’ in the article’s title. This is clearly a man with an axe to grind! However, the image is posed, not genuine, so there is little anger or aggression conveyed. His facial expression is quite neutral (although his mouth is open) and his body language relaxed – as seen in the way his hand relaxes laconically on his knee. The raised hammer, sunglasses, and smashed trumpet are all specific elements of the image worth commenting on, as is the effect created by the bright red splash of his socks. You could also comment on the negative space used in the design of the image and the black/white contrast that makes the image so striking.</a:t>
            </a:r>
          </a:p>
        </p:txBody>
      </p:sp>
      <p:sp>
        <p:nvSpPr>
          <p:cNvPr id="4" name="Slide Number Placeholder 3"/>
          <p:cNvSpPr>
            <a:spLocks noGrp="1"/>
          </p:cNvSpPr>
          <p:nvPr>
            <p:ph type="sldNum" sz="quarter" idx="5"/>
          </p:nvPr>
        </p:nvSpPr>
        <p:spPr/>
        <p:txBody>
          <a:bodyPr/>
          <a:lstStyle/>
          <a:p>
            <a:fld id="{C6AAED83-12B4-164C-9442-74AA66BD076F}" type="slidenum">
              <a:rPr lang="en-US" smtClean="0"/>
              <a:t>4</a:t>
            </a:fld>
            <a:endParaRPr lang="en-US"/>
          </a:p>
        </p:txBody>
      </p:sp>
    </p:spTree>
    <p:extLst>
      <p:ext uri="{BB962C8B-B14F-4D97-AF65-F5344CB8AC3E}">
        <p14:creationId xmlns:p14="http://schemas.microsoft.com/office/powerpoint/2010/main" val="3313264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Fine China is a pun on the name of a country and on the word ‘ceramics’. China was named so because of its traditional export: ceramics. The long subheading gives the information you need to develop your understanding of ‘Fine China’ and discover what the article is mostly about. The word ‘fine’ takes on a praiseworthy connotation, as if China is now a great place to find good shopping experiences. The typography of the heading is worth noticing, especially the choice of font with a mixture of bold and delicate lines giving the words a classy, stylish, ‘ceramic’ quality.</a:t>
            </a:r>
          </a:p>
        </p:txBody>
      </p:sp>
      <p:sp>
        <p:nvSpPr>
          <p:cNvPr id="4" name="Slide Number Placeholder 3"/>
          <p:cNvSpPr>
            <a:spLocks noGrp="1"/>
          </p:cNvSpPr>
          <p:nvPr>
            <p:ph type="sldNum" sz="quarter" idx="5"/>
          </p:nvPr>
        </p:nvSpPr>
        <p:spPr/>
        <p:txBody>
          <a:bodyPr/>
          <a:lstStyle/>
          <a:p>
            <a:fld id="{C6AAED83-12B4-164C-9442-74AA66BD076F}" type="slidenum">
              <a:rPr lang="en-US" smtClean="0"/>
              <a:t>5</a:t>
            </a:fld>
            <a:endParaRPr lang="en-US"/>
          </a:p>
        </p:txBody>
      </p:sp>
    </p:spTree>
    <p:extLst>
      <p:ext uri="{BB962C8B-B14F-4D97-AF65-F5344CB8AC3E}">
        <p14:creationId xmlns:p14="http://schemas.microsoft.com/office/powerpoint/2010/main" val="2120548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pull quote attributes the success of an actor to his ability to ‘go with the flow’, indicating there’s more than just acting talent required to be successful. The business is ‘insecure’ so actors must be prepared to take all kinds of work, not just prestige projects. The second pull quote refers to the actor’s most famous role: Walter White from Breaking Bad. Even if you don’t recognize this reference, you can still see how he attributes his success as an actor to his character. Taken together, the quotes imply the actor is humble (he calls himself a ‘guy’), grateful for his career, and doesn’t let fame go to his head. He admits the role of ‘luck’ in his success. It is likely this is a good overview of the ‘message’ of the article – that career success comes down to more than individual talent and ability,</a:t>
            </a:r>
          </a:p>
        </p:txBody>
      </p:sp>
      <p:sp>
        <p:nvSpPr>
          <p:cNvPr id="4" name="Slide Number Placeholder 3"/>
          <p:cNvSpPr>
            <a:spLocks noGrp="1"/>
          </p:cNvSpPr>
          <p:nvPr>
            <p:ph type="sldNum" sz="quarter" idx="5"/>
          </p:nvPr>
        </p:nvSpPr>
        <p:spPr/>
        <p:txBody>
          <a:bodyPr/>
          <a:lstStyle/>
          <a:p>
            <a:fld id="{C6AAED83-12B4-164C-9442-74AA66BD076F}" type="slidenum">
              <a:rPr lang="en-US" smtClean="0"/>
              <a:t>6</a:t>
            </a:fld>
            <a:endParaRPr lang="en-US"/>
          </a:p>
        </p:txBody>
      </p:sp>
    </p:spTree>
    <p:extLst>
      <p:ext uri="{BB962C8B-B14F-4D97-AF65-F5344CB8AC3E}">
        <p14:creationId xmlns:p14="http://schemas.microsoft.com/office/powerpoint/2010/main" val="4064625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lead refers to a famous film that many people have either seen or heard of. ‘Jaws’ plants an image in the reader’s mind of a fierce, man-eating predator and may even summon up the famous ‘</a:t>
            </a:r>
            <a:r>
              <a:rPr lang="en-US" dirty="0" err="1"/>
              <a:t>daa</a:t>
            </a:r>
            <a:r>
              <a:rPr lang="en-US" dirty="0"/>
              <a:t>-da’ theme tune. The language of the lead is engaging and a little shocking, with phrases like “snacking on beachgoers” mixing </a:t>
            </a:r>
            <a:r>
              <a:rPr lang="en-US" dirty="0" err="1"/>
              <a:t>humour</a:t>
            </a:r>
            <a:r>
              <a:rPr lang="en-US" dirty="0"/>
              <a:t> with a grisly image. The introduction to the topic cleverly foreshadows the shark through its famous stealthy approach, describing the telltale ‘sight of a shadow in the surf’, as if the reader can just make out the shape of a shark lurking in the water. The image is enhanced by sibilance using the letter S, conveying the sinister sound of an approaching danger. Overall, the lead paragraph hooks the reader’s attention through the dramatic introduction to this most feared predator. </a:t>
            </a:r>
          </a:p>
        </p:txBody>
      </p:sp>
      <p:sp>
        <p:nvSpPr>
          <p:cNvPr id="4" name="Slide Number Placeholder 3"/>
          <p:cNvSpPr>
            <a:spLocks noGrp="1"/>
          </p:cNvSpPr>
          <p:nvPr>
            <p:ph type="sldNum" sz="quarter" idx="5"/>
          </p:nvPr>
        </p:nvSpPr>
        <p:spPr/>
        <p:txBody>
          <a:bodyPr/>
          <a:lstStyle/>
          <a:p>
            <a:fld id="{C6AAED83-12B4-164C-9442-74AA66BD076F}" type="slidenum">
              <a:rPr lang="en-US" smtClean="0"/>
              <a:t>8</a:t>
            </a:fld>
            <a:endParaRPr lang="en-US"/>
          </a:p>
        </p:txBody>
      </p:sp>
    </p:spTree>
    <p:extLst>
      <p:ext uri="{BB962C8B-B14F-4D97-AF65-F5344CB8AC3E}">
        <p14:creationId xmlns:p14="http://schemas.microsoft.com/office/powerpoint/2010/main" val="1832093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“Clippers, taper, trim, ‘taken off’, crew cut” are some examples of subject-specific language from the text. While technical, the language is not overly exclusive. The way the article is written is more friendly and down-to-earth, foregrounding the idea of speaking to a hairdresser and asking for just the right style you want for your hair. While the theme of the article is ‘language matters’ (e.g. ‘one barber’s trim is another barber’s close shave’) overall it’s not that serious and would likely appeal to a wide audience of men who may feel entertained by a quick delve into an experience men stereotypically find uncomfortable: interactions at the hairdresser.</a:t>
            </a:r>
          </a:p>
        </p:txBody>
      </p:sp>
      <p:sp>
        <p:nvSpPr>
          <p:cNvPr id="4" name="Slide Number Placeholder 3"/>
          <p:cNvSpPr>
            <a:spLocks noGrp="1"/>
          </p:cNvSpPr>
          <p:nvPr>
            <p:ph type="sldNum" sz="quarter" idx="5"/>
          </p:nvPr>
        </p:nvSpPr>
        <p:spPr/>
        <p:txBody>
          <a:bodyPr/>
          <a:lstStyle/>
          <a:p>
            <a:fld id="{C6AAED83-12B4-164C-9442-74AA66BD076F}" type="slidenum">
              <a:rPr lang="en-US" smtClean="0"/>
              <a:t>9</a:t>
            </a:fld>
            <a:endParaRPr lang="en-US"/>
          </a:p>
        </p:txBody>
      </p:sp>
    </p:spTree>
    <p:extLst>
      <p:ext uri="{BB962C8B-B14F-4D97-AF65-F5344CB8AC3E}">
        <p14:creationId xmlns:p14="http://schemas.microsoft.com/office/powerpoint/2010/main" val="242461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metaphor of tandoori being ‘India’s soul food’ is introduced in the headline. This implies that food is more than just ‘something to eat’; rather, Indian people feel like they can be defined by the way they cook their food. The idea that ‘food is more than just food’ is developed in the first paragraph through words and images that create a sense of food bringing people together. A prime example is ‘I remember gathering with my family and friends in cool breezes’ as is the use of the word ‘we’ and other inclusive language (e.g. ‘children and adults alike’) throughout the article. In the second paragraph, the history of tandoori is briefly summarized, suggesting that food crosses national and ethnic boundaries. Language used when describing the cooking method is certainly ‘soulful’, for example: ‘ the meat was tender and moist, imbued with a sweet smoky aroma and a rich </a:t>
            </a:r>
            <a:r>
              <a:rPr lang="en-US" dirty="0" err="1"/>
              <a:t>flavour</a:t>
            </a:r>
            <a:r>
              <a:rPr lang="en-US" dirty="0"/>
              <a:t>’ is a very evocative sentence describing a wonderfully intense culinary experience.</a:t>
            </a:r>
          </a:p>
        </p:txBody>
      </p:sp>
      <p:sp>
        <p:nvSpPr>
          <p:cNvPr id="4" name="Slide Number Placeholder 3"/>
          <p:cNvSpPr>
            <a:spLocks noGrp="1"/>
          </p:cNvSpPr>
          <p:nvPr>
            <p:ph type="sldNum" sz="quarter" idx="5"/>
          </p:nvPr>
        </p:nvSpPr>
        <p:spPr/>
        <p:txBody>
          <a:bodyPr/>
          <a:lstStyle/>
          <a:p>
            <a:fld id="{C6AAED83-12B4-164C-9442-74AA66BD076F}" type="slidenum">
              <a:rPr lang="en-US" smtClean="0"/>
              <a:t>10</a:t>
            </a:fld>
            <a:endParaRPr lang="en-US"/>
          </a:p>
        </p:txBody>
      </p:sp>
    </p:spTree>
    <p:extLst>
      <p:ext uri="{BB962C8B-B14F-4D97-AF65-F5344CB8AC3E}">
        <p14:creationId xmlns:p14="http://schemas.microsoft.com/office/powerpoint/2010/main" val="387089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6453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7698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9288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253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4388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102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4845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624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1750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396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37813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3568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D0CD-F1B3-1B45-B62C-32FDC68C1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BB4D44-A5A2-B04A-8030-3B88B02D32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4AE1AD-257F-044D-BB27-6FB0EB31885E}"/>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6A1C843A-89F0-A449-8EFA-E83071E194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B350C-17F3-204B-8820-F0B790C9F1C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99946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800A-7D3E-7B4E-8EBB-4BFFBDFEB2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ABC85A-B7CE-0645-A286-2E7F27B546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412A9-C295-E949-98B5-BDB772DEA08A}"/>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6F5337EC-A96F-464A-9D0F-336E9329F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AFE0C-2A45-0F4A-9760-4CD4441EDE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834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7471-C562-BF48-9786-C79770AC47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B4BEFC-0887-F34F-B888-EC0CFED279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CCD865-FF56-D749-A2FE-E6DD2E03AE94}"/>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949158D6-FB51-B24D-A8E5-CCC5C3D63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CA348-92E9-1C46-B3DE-7F94589DF388}"/>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45126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9338E-40DC-3E46-86DC-AAF2E1417F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9DB24-753D-8C46-857D-A6537ADE52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34F4A0-9A71-D54A-A77E-A8CAFF06D2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A0479C-7E53-EE4F-9045-40997CFEB302}"/>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6" name="Footer Placeholder 5">
            <a:extLst>
              <a:ext uri="{FF2B5EF4-FFF2-40B4-BE49-F238E27FC236}">
                <a16:creationId xmlns:a16="http://schemas.microsoft.com/office/drawing/2014/main" id="{542A9746-BC50-884A-8AD6-6BABBC250E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77650E-A4B3-8E4C-9D5E-2F4876974980}"/>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07343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6342-346E-6945-9541-188EFD9E5E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38DC0-5466-894E-AFD5-7583D4B19A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8A664-5F3B-0243-8C99-06AD251E7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688815-D76B-3049-B868-EB818C93F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BEFFE-B264-1241-A11C-B39BEE909E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1348BD-1D56-F24F-B303-49F2681DFF8B}"/>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8" name="Footer Placeholder 7">
            <a:extLst>
              <a:ext uri="{FF2B5EF4-FFF2-40B4-BE49-F238E27FC236}">
                <a16:creationId xmlns:a16="http://schemas.microsoft.com/office/drawing/2014/main" id="{6816C11D-06A2-C345-8C75-5EC8DE05A8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36A341-A6EA-F44D-88A3-FE93ABE5E866}"/>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13683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429D-BF1B-814F-890F-FC7DE4F148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D406E7-737B-1446-95E9-69FB11C8613A}"/>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4" name="Footer Placeholder 3">
            <a:extLst>
              <a:ext uri="{FF2B5EF4-FFF2-40B4-BE49-F238E27FC236}">
                <a16:creationId xmlns:a16="http://schemas.microsoft.com/office/drawing/2014/main" id="{54326B75-C395-DD43-8DD2-39A97571AF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D00549-6670-B544-A5F6-068BB16D21F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02915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164534-642F-EB4B-AE9B-534A91B719A0}"/>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3" name="Footer Placeholder 2">
            <a:extLst>
              <a:ext uri="{FF2B5EF4-FFF2-40B4-BE49-F238E27FC236}">
                <a16:creationId xmlns:a16="http://schemas.microsoft.com/office/drawing/2014/main" id="{CAE743BB-DFA6-6E4D-A26C-755FE1431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08F2C7-0EC7-9640-B63F-F3F37C0038B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04989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E91-E51F-DB4F-A233-0D3F1FA89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636FC3-6914-2D47-A06D-EEE11ED195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429872-8537-F947-B7B0-D5A9FC6DC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A74407-9367-CB47-94A4-58A2950C1D2C}"/>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6" name="Footer Placeholder 5">
            <a:extLst>
              <a:ext uri="{FF2B5EF4-FFF2-40B4-BE49-F238E27FC236}">
                <a16:creationId xmlns:a16="http://schemas.microsoft.com/office/drawing/2014/main" id="{D2CDB629-0F69-0D46-8BD2-B8F1B0F78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018ED-327F-6947-A982-A7BD6C8CDBB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6493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B1DC-8B58-E045-8394-D289B4E3E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70E9F0-1CA4-5E47-BE1B-CA956209C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9B04FF-6930-684D-9F12-5A556C054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0BBB1-1506-A94C-A04A-5A5D2E21A6A9}"/>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6" name="Footer Placeholder 5">
            <a:extLst>
              <a:ext uri="{FF2B5EF4-FFF2-40B4-BE49-F238E27FC236}">
                <a16:creationId xmlns:a16="http://schemas.microsoft.com/office/drawing/2014/main" id="{FFBC26AA-EA8A-FD43-A703-B103F4208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AA2B6-E110-9549-A9F3-3D9B1D328FC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504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0CCC-00DC-0B42-95A5-C4917E3137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6EC599-1E85-7945-9B4D-62478B8184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FAC420-6197-864C-9D05-C79E75F88A59}"/>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4E9223D5-BBD9-254E-960F-59C13AB30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7A28E-8D94-964C-AE4C-9A6ED8C6964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15133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51DC39-3D72-FC43-AA60-C90F12142B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84485-8033-5746-9AD9-05FFEB24F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DFA19B-420B-1444-9916-E9AE3D04B21D}"/>
              </a:ext>
            </a:extLst>
          </p:cNvPr>
          <p:cNvSpPr>
            <a:spLocks noGrp="1"/>
          </p:cNvSpPr>
          <p:nvPr>
            <p:ph type="dt" sz="half" idx="10"/>
          </p:nvPr>
        </p:nvSpPr>
        <p:spPr/>
        <p:txBody>
          <a:body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9AFEDF66-8F3C-914C-9522-F6C513365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83A64-1E55-D14B-A949-055FD8EBE7EB}"/>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7581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45385457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27" r:id="rId5"/>
    <p:sldLayoutId id="2147483728" r:id="rId6"/>
    <p:sldLayoutId id="2147483734"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4026DF-EF12-E24D-8BF6-5210C471F8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7CBB77-D2E7-434F-B86E-066ECEE8A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384F6-A8D5-E649-ACDD-BCC6E2DD9C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2/15/25</a:t>
            </a:fld>
            <a:endParaRPr lang="en-US"/>
          </a:p>
        </p:txBody>
      </p:sp>
      <p:sp>
        <p:nvSpPr>
          <p:cNvPr id="5" name="Footer Placeholder 4">
            <a:extLst>
              <a:ext uri="{FF2B5EF4-FFF2-40B4-BE49-F238E27FC236}">
                <a16:creationId xmlns:a16="http://schemas.microsoft.com/office/drawing/2014/main" id="{BF6FCC53-6E6B-1347-9BC7-AFB25D0002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61B775-F609-B042-8DC5-81628FC898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94177303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yesimadesigner.com/anatomy-of-a-magazine-layout/"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F25CB3C-8F4B-3503-E025-8E210A4E3356}"/>
              </a:ext>
            </a:extLst>
          </p:cNvPr>
          <p:cNvPicPr>
            <a:picLocks noChangeAspect="1"/>
          </p:cNvPicPr>
          <p:nvPr/>
        </p:nvPicPr>
        <p:blipFill>
          <a:blip r:embed="rId2">
            <a:alphaModFix amt="74000"/>
          </a:blip>
          <a:srcRect t="8301" b="8301"/>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2" name="Title 1">
            <a:extLst>
              <a:ext uri="{FF2B5EF4-FFF2-40B4-BE49-F238E27FC236}">
                <a16:creationId xmlns:a16="http://schemas.microsoft.com/office/drawing/2014/main" id="{9581F747-92EA-AA46-9EE3-B585570166F0}"/>
              </a:ext>
            </a:extLst>
          </p:cNvPr>
          <p:cNvSpPr>
            <a:spLocks noGrp="1"/>
          </p:cNvSpPr>
          <p:nvPr>
            <p:ph type="ctrTitle"/>
          </p:nvPr>
        </p:nvSpPr>
        <p:spPr>
          <a:xfrm>
            <a:off x="599818" y="5234320"/>
            <a:ext cx="6931319" cy="752217"/>
          </a:xfrm>
        </p:spPr>
        <p:txBody>
          <a:bodyPr anchor="b">
            <a:normAutofit/>
          </a:bodyPr>
          <a:lstStyle/>
          <a:p>
            <a:pPr algn="l"/>
            <a:r>
              <a:rPr lang="en-US" sz="3600" dirty="0">
                <a:solidFill>
                  <a:schemeClr val="tx1">
                    <a:lumMod val="85000"/>
                    <a:lumOff val="15000"/>
                  </a:schemeClr>
                </a:solidFill>
              </a:rPr>
              <a:t>Text Type Focus: </a:t>
            </a:r>
            <a:r>
              <a:rPr lang="en-US" sz="3600" i="1" dirty="0">
                <a:solidFill>
                  <a:schemeClr val="tx1">
                    <a:lumMod val="85000"/>
                    <a:lumOff val="15000"/>
                  </a:schemeClr>
                </a:solidFill>
              </a:rPr>
              <a:t>Feature Articles</a:t>
            </a:r>
          </a:p>
        </p:txBody>
      </p:sp>
      <p:sp>
        <p:nvSpPr>
          <p:cNvPr id="3" name="Subtitle 2">
            <a:extLst>
              <a:ext uri="{FF2B5EF4-FFF2-40B4-BE49-F238E27FC236}">
                <a16:creationId xmlns:a16="http://schemas.microsoft.com/office/drawing/2014/main" id="{7A79F626-BCF2-3D47-9E27-54038826B57F}"/>
              </a:ext>
            </a:extLst>
          </p:cNvPr>
          <p:cNvSpPr>
            <a:spLocks noGrp="1"/>
          </p:cNvSpPr>
          <p:nvPr>
            <p:ph type="subTitle" idx="1"/>
          </p:nvPr>
        </p:nvSpPr>
        <p:spPr>
          <a:xfrm>
            <a:off x="599819" y="6059086"/>
            <a:ext cx="6931319" cy="349725"/>
          </a:xfrm>
        </p:spPr>
        <p:txBody>
          <a:bodyPr anchor="t">
            <a:normAutofit/>
          </a:bodyPr>
          <a:lstStyle/>
          <a:p>
            <a:pPr algn="l"/>
            <a:r>
              <a:rPr lang="en-US" sz="1600">
                <a:solidFill>
                  <a:schemeClr val="tx1">
                    <a:lumMod val="85000"/>
                    <a:lumOff val="15000"/>
                  </a:schemeClr>
                </a:solidFill>
              </a:rPr>
              <a:t>IB English Language and Literature Paper 1: Textual Analysis</a:t>
            </a:r>
          </a:p>
        </p:txBody>
      </p:sp>
    </p:spTree>
    <p:extLst>
      <p:ext uri="{BB962C8B-B14F-4D97-AF65-F5344CB8AC3E}">
        <p14:creationId xmlns:p14="http://schemas.microsoft.com/office/powerpoint/2010/main" val="5317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663DF-3D34-AF45-9668-39B542DE0978}"/>
              </a:ext>
            </a:extLst>
          </p:cNvPr>
          <p:cNvSpPr>
            <a:spLocks noGrp="1"/>
          </p:cNvSpPr>
          <p:nvPr>
            <p:ph type="title"/>
          </p:nvPr>
        </p:nvSpPr>
        <p:spPr>
          <a:xfrm>
            <a:off x="976476" y="64907"/>
            <a:ext cx="3505495" cy="1622321"/>
          </a:xfrm>
        </p:spPr>
        <p:txBody>
          <a:bodyPr vert="horz" lIns="91440" tIns="45720" rIns="91440" bIns="45720" rtlCol="0" anchor="ctr">
            <a:normAutofit/>
          </a:bodyPr>
          <a:lstStyle/>
          <a:p>
            <a:pPr algn="ctr"/>
            <a:r>
              <a:rPr lang="en-US" b="1" dirty="0">
                <a:solidFill>
                  <a:schemeClr val="tx1">
                    <a:lumMod val="65000"/>
                    <a:lumOff val="35000"/>
                  </a:schemeClr>
                </a:solidFill>
              </a:rPr>
              <a:t>Purpose</a:t>
            </a:r>
            <a:endParaRPr lang="en-US" b="1" kern="1200" dirty="0">
              <a:solidFill>
                <a:schemeClr val="tx1">
                  <a:lumMod val="65000"/>
                  <a:lumOff val="35000"/>
                </a:schemeClr>
              </a:solidFill>
              <a:latin typeface="+mj-lt"/>
              <a:ea typeface="+mj-ea"/>
              <a:cs typeface="+mj-cs"/>
            </a:endParaRPr>
          </a:p>
        </p:txBody>
      </p:sp>
      <p:sp>
        <p:nvSpPr>
          <p:cNvPr id="3" name="Vertical Text Placeholder 2">
            <a:extLst>
              <a:ext uri="{FF2B5EF4-FFF2-40B4-BE49-F238E27FC236}">
                <a16:creationId xmlns:a16="http://schemas.microsoft.com/office/drawing/2014/main" id="{83E21AC7-51CB-5C48-BEE7-920A75B62710}"/>
              </a:ext>
            </a:extLst>
          </p:cNvPr>
          <p:cNvSpPr>
            <a:spLocks noGrp="1"/>
          </p:cNvSpPr>
          <p:nvPr>
            <p:ph type="body" orient="vert" idx="1"/>
          </p:nvPr>
        </p:nvSpPr>
        <p:spPr>
          <a:xfrm>
            <a:off x="570143" y="1378425"/>
            <a:ext cx="5234012" cy="5254388"/>
          </a:xfrm>
        </p:spPr>
        <p:txBody>
          <a:bodyPr vert="horz" lIns="91440" tIns="45720" rIns="91440" bIns="45720" rtlCol="0">
            <a:normAutofit/>
          </a:bodyPr>
          <a:lstStyle/>
          <a:p>
            <a:pPr>
              <a:lnSpc>
                <a:spcPct val="150000"/>
              </a:lnSpc>
            </a:pPr>
            <a:r>
              <a:rPr lang="en-US" sz="1600" dirty="0">
                <a:solidFill>
                  <a:schemeClr val="tx1">
                    <a:lumMod val="65000"/>
                    <a:lumOff val="35000"/>
                  </a:schemeClr>
                </a:solidFill>
              </a:rPr>
              <a:t>Different feature articles have different purposes, but most aim to both </a:t>
            </a:r>
            <a:r>
              <a:rPr lang="en-US" sz="1600" b="1" dirty="0">
                <a:solidFill>
                  <a:schemeClr val="tx1">
                    <a:lumMod val="65000"/>
                    <a:lumOff val="35000"/>
                  </a:schemeClr>
                </a:solidFill>
              </a:rPr>
              <a:t>inform </a:t>
            </a:r>
            <a:r>
              <a:rPr lang="en-US" sz="1600" dirty="0">
                <a:solidFill>
                  <a:schemeClr val="tx1">
                    <a:lumMod val="65000"/>
                    <a:lumOff val="35000"/>
                  </a:schemeClr>
                </a:solidFill>
              </a:rPr>
              <a:t>and </a:t>
            </a:r>
            <a:r>
              <a:rPr lang="en-US" sz="1600" b="1" dirty="0">
                <a:solidFill>
                  <a:schemeClr val="tx1">
                    <a:lumMod val="65000"/>
                    <a:lumOff val="35000"/>
                  </a:schemeClr>
                </a:solidFill>
              </a:rPr>
              <a:t>entertain </a:t>
            </a:r>
            <a:r>
              <a:rPr lang="en-US" sz="1600" dirty="0">
                <a:solidFill>
                  <a:schemeClr val="tx1">
                    <a:lumMod val="65000"/>
                    <a:lumOff val="35000"/>
                  </a:schemeClr>
                </a:solidFill>
              </a:rPr>
              <a:t>readers. </a:t>
            </a:r>
          </a:p>
          <a:p>
            <a:pPr>
              <a:lnSpc>
                <a:spcPct val="150000"/>
              </a:lnSpc>
            </a:pPr>
            <a:r>
              <a:rPr lang="en-US" sz="1600" dirty="0">
                <a:solidFill>
                  <a:schemeClr val="tx1">
                    <a:lumMod val="65000"/>
                    <a:lumOff val="35000"/>
                  </a:schemeClr>
                </a:solidFill>
              </a:rPr>
              <a:t>Feature articles are written about a </a:t>
            </a:r>
            <a:r>
              <a:rPr lang="en-US" sz="1600" b="1" dirty="0">
                <a:solidFill>
                  <a:schemeClr val="tx1">
                    <a:lumMod val="65000"/>
                    <a:lumOff val="35000"/>
                  </a:schemeClr>
                </a:solidFill>
              </a:rPr>
              <a:t>wide variety of topics </a:t>
            </a:r>
            <a:r>
              <a:rPr lang="en-US" sz="1600" dirty="0">
                <a:solidFill>
                  <a:schemeClr val="tx1">
                    <a:lumMod val="65000"/>
                    <a:lumOff val="35000"/>
                  </a:schemeClr>
                </a:solidFill>
              </a:rPr>
              <a:t>and issues: fashion, celebrity, food, travel, science, literature. You name it and there’s probably a feature article written about it!</a:t>
            </a:r>
          </a:p>
          <a:p>
            <a:pPr>
              <a:lnSpc>
                <a:spcPct val="150000"/>
              </a:lnSpc>
            </a:pPr>
            <a:r>
              <a:rPr lang="en-US" sz="1600" dirty="0">
                <a:solidFill>
                  <a:schemeClr val="tx1">
                    <a:lumMod val="65000"/>
                    <a:lumOff val="35000"/>
                  </a:schemeClr>
                </a:solidFill>
              </a:rPr>
              <a:t>Some feature articles are about </a:t>
            </a:r>
            <a:r>
              <a:rPr lang="en-US" sz="1600" b="1" dirty="0">
                <a:solidFill>
                  <a:schemeClr val="tx1">
                    <a:lumMod val="65000"/>
                    <a:lumOff val="35000"/>
                  </a:schemeClr>
                </a:solidFill>
              </a:rPr>
              <a:t>current events </a:t>
            </a:r>
            <a:r>
              <a:rPr lang="en-US" sz="1600" dirty="0">
                <a:solidFill>
                  <a:schemeClr val="tx1">
                    <a:lumMod val="65000"/>
                    <a:lumOff val="35000"/>
                  </a:schemeClr>
                </a:solidFill>
              </a:rPr>
              <a:t>or </a:t>
            </a:r>
            <a:r>
              <a:rPr lang="en-US" sz="1600" b="1" dirty="0">
                <a:solidFill>
                  <a:schemeClr val="tx1">
                    <a:lumMod val="65000"/>
                    <a:lumOff val="35000"/>
                  </a:schemeClr>
                </a:solidFill>
              </a:rPr>
              <a:t>topical trends</a:t>
            </a:r>
            <a:r>
              <a:rPr lang="en-US" sz="1600" dirty="0">
                <a:solidFill>
                  <a:schemeClr val="tx1">
                    <a:lumMod val="65000"/>
                    <a:lumOff val="35000"/>
                  </a:schemeClr>
                </a:solidFill>
              </a:rPr>
              <a:t>. Articles may put a </a:t>
            </a:r>
            <a:r>
              <a:rPr lang="en-US" sz="1600" b="1" dirty="0">
                <a:solidFill>
                  <a:schemeClr val="tx1">
                    <a:lumMod val="65000"/>
                    <a:lumOff val="35000"/>
                  </a:schemeClr>
                </a:solidFill>
              </a:rPr>
              <a:t>modern spin </a:t>
            </a:r>
            <a:r>
              <a:rPr lang="en-US" sz="1600" dirty="0">
                <a:solidFill>
                  <a:schemeClr val="tx1">
                    <a:lumMod val="65000"/>
                    <a:lumOff val="35000"/>
                  </a:schemeClr>
                </a:solidFill>
              </a:rPr>
              <a:t>or take an </a:t>
            </a:r>
            <a:r>
              <a:rPr lang="en-US" sz="1600" b="1" dirty="0">
                <a:solidFill>
                  <a:schemeClr val="tx1">
                    <a:lumMod val="65000"/>
                    <a:lumOff val="35000"/>
                  </a:schemeClr>
                </a:solidFill>
              </a:rPr>
              <a:t>original angle </a:t>
            </a:r>
            <a:r>
              <a:rPr lang="en-US" sz="1600" dirty="0">
                <a:solidFill>
                  <a:schemeClr val="tx1">
                    <a:lumMod val="65000"/>
                    <a:lumOff val="35000"/>
                  </a:schemeClr>
                </a:solidFill>
              </a:rPr>
              <a:t>on certain topics. Sometimes a feature article is written after </a:t>
            </a:r>
            <a:r>
              <a:rPr lang="en-US" sz="1600" b="1" dirty="0">
                <a:solidFill>
                  <a:schemeClr val="tx1">
                    <a:lumMod val="65000"/>
                    <a:lumOff val="35000"/>
                  </a:schemeClr>
                </a:solidFill>
              </a:rPr>
              <a:t>investigative </a:t>
            </a:r>
            <a:r>
              <a:rPr lang="en-US" sz="1600" dirty="0">
                <a:solidFill>
                  <a:schemeClr val="tx1">
                    <a:lumMod val="65000"/>
                    <a:lumOff val="35000"/>
                  </a:schemeClr>
                </a:solidFill>
              </a:rPr>
              <a:t>journalism work has been completed.</a:t>
            </a:r>
          </a:p>
          <a:p>
            <a:pPr>
              <a:lnSpc>
                <a:spcPct val="150000"/>
              </a:lnSpc>
            </a:pPr>
            <a:r>
              <a:rPr lang="en-US" sz="1600" dirty="0">
                <a:solidFill>
                  <a:schemeClr val="tx1">
                    <a:lumMod val="65000"/>
                    <a:lumOff val="35000"/>
                  </a:schemeClr>
                </a:solidFill>
              </a:rPr>
              <a:t>Look at the </a:t>
            </a:r>
            <a:r>
              <a:rPr lang="en-US" sz="1600" b="1" dirty="0">
                <a:solidFill>
                  <a:schemeClr val="tx1">
                    <a:lumMod val="65000"/>
                    <a:lumOff val="35000"/>
                  </a:schemeClr>
                </a:solidFill>
              </a:rPr>
              <a:t>headline</a:t>
            </a:r>
            <a:r>
              <a:rPr lang="en-US" sz="1600" dirty="0">
                <a:solidFill>
                  <a:schemeClr val="tx1">
                    <a:lumMod val="65000"/>
                    <a:lumOff val="35000"/>
                  </a:schemeClr>
                </a:solidFill>
              </a:rPr>
              <a:t> of the article opposite. How does it convey a dual intention: both to entertain and inform?</a:t>
            </a:r>
          </a:p>
          <a:p>
            <a:pPr>
              <a:lnSpc>
                <a:spcPct val="150000"/>
              </a:lnSpc>
            </a:pPr>
            <a:endParaRPr lang="en-US" sz="1400" dirty="0"/>
          </a:p>
        </p:txBody>
      </p:sp>
      <p:pic>
        <p:nvPicPr>
          <p:cNvPr id="8" name="Picture 7">
            <a:extLst>
              <a:ext uri="{FF2B5EF4-FFF2-40B4-BE49-F238E27FC236}">
                <a16:creationId xmlns:a16="http://schemas.microsoft.com/office/drawing/2014/main" id="{AA5DBD6E-FF36-3C4F-83BD-63EFEAB75D33}"/>
              </a:ext>
            </a:extLst>
          </p:cNvPr>
          <p:cNvPicPr>
            <a:picLocks noChangeAspect="1"/>
          </p:cNvPicPr>
          <p:nvPr/>
        </p:nvPicPr>
        <p:blipFill>
          <a:blip r:embed="rId3"/>
          <a:srcRect r="29835" b="20070"/>
          <a:stretch/>
        </p:blipFill>
        <p:spPr>
          <a:xfrm>
            <a:off x="6023764" y="759125"/>
            <a:ext cx="6062920" cy="5486399"/>
          </a:xfrm>
          <a:prstGeom prst="rect">
            <a:avLst/>
          </a:prstGeom>
        </p:spPr>
      </p:pic>
    </p:spTree>
    <p:extLst>
      <p:ext uri="{BB962C8B-B14F-4D97-AF65-F5344CB8AC3E}">
        <p14:creationId xmlns:p14="http://schemas.microsoft.com/office/powerpoint/2010/main" val="123521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012D04-953B-044D-AF67-CB197BFC0C36}"/>
              </a:ext>
            </a:extLst>
          </p:cNvPr>
          <p:cNvSpPr>
            <a:spLocks noGrp="1"/>
          </p:cNvSpPr>
          <p:nvPr>
            <p:ph type="title"/>
          </p:nvPr>
        </p:nvSpPr>
        <p:spPr>
          <a:xfrm>
            <a:off x="640080" y="325369"/>
            <a:ext cx="4368602" cy="868237"/>
          </a:xfrm>
        </p:spPr>
        <p:txBody>
          <a:bodyPr anchor="b">
            <a:normAutofit/>
          </a:bodyPr>
          <a:lstStyle/>
          <a:p>
            <a:pPr algn="ctr"/>
            <a:r>
              <a:rPr lang="en-US" sz="5400" b="1" dirty="0">
                <a:solidFill>
                  <a:schemeClr val="tx1">
                    <a:lumMod val="65000"/>
                    <a:lumOff val="35000"/>
                  </a:schemeClr>
                </a:solidFill>
              </a:rPr>
              <a:t>Audience</a:t>
            </a:r>
          </a:p>
        </p:txBody>
      </p:sp>
      <p:sp>
        <p:nvSpPr>
          <p:cNvPr id="3" name="Content Placeholder 2">
            <a:extLst>
              <a:ext uri="{FF2B5EF4-FFF2-40B4-BE49-F238E27FC236}">
                <a16:creationId xmlns:a16="http://schemas.microsoft.com/office/drawing/2014/main" id="{DCE1C128-E7BC-9E4A-8923-3BD61B912131}"/>
              </a:ext>
            </a:extLst>
          </p:cNvPr>
          <p:cNvSpPr>
            <a:spLocks noGrp="1"/>
          </p:cNvSpPr>
          <p:nvPr>
            <p:ph idx="1"/>
          </p:nvPr>
        </p:nvSpPr>
        <p:spPr>
          <a:xfrm>
            <a:off x="534057" y="1316325"/>
            <a:ext cx="4243589" cy="5309762"/>
          </a:xfrm>
        </p:spPr>
        <p:txBody>
          <a:bodyPr>
            <a:normAutofit fontScale="92500"/>
          </a:bodyPr>
          <a:lstStyle/>
          <a:p>
            <a:pPr>
              <a:lnSpc>
                <a:spcPct val="125000"/>
              </a:lnSpc>
            </a:pPr>
            <a:r>
              <a:rPr lang="en-US" sz="1600" dirty="0">
                <a:solidFill>
                  <a:schemeClr val="tx1">
                    <a:lumMod val="65000"/>
                    <a:lumOff val="35000"/>
                  </a:schemeClr>
                </a:solidFill>
              </a:rPr>
              <a:t>Feature articles are traditionally published in </a:t>
            </a:r>
            <a:r>
              <a:rPr lang="en-US" sz="1600" b="1" dirty="0">
                <a:solidFill>
                  <a:schemeClr val="tx1">
                    <a:lumMod val="65000"/>
                    <a:lumOff val="35000"/>
                  </a:schemeClr>
                </a:solidFill>
              </a:rPr>
              <a:t>magazines</a:t>
            </a:r>
            <a:r>
              <a:rPr lang="en-US" sz="1600" dirty="0">
                <a:solidFill>
                  <a:schemeClr val="tx1">
                    <a:lumMod val="65000"/>
                    <a:lumOff val="35000"/>
                  </a:schemeClr>
                </a:solidFill>
              </a:rPr>
              <a:t> where they are the publication’s ‘crown jewel’. Increasingly, feature articles and other magazine articles have migrated </a:t>
            </a:r>
            <a:r>
              <a:rPr lang="en-US" sz="1600" b="1" dirty="0">
                <a:solidFill>
                  <a:schemeClr val="tx1">
                    <a:lumMod val="65000"/>
                    <a:lumOff val="35000"/>
                  </a:schemeClr>
                </a:solidFill>
              </a:rPr>
              <a:t>online </a:t>
            </a:r>
            <a:r>
              <a:rPr lang="en-US" sz="1600" dirty="0">
                <a:solidFill>
                  <a:schemeClr val="tx1">
                    <a:lumMod val="65000"/>
                    <a:lumOff val="35000"/>
                  </a:schemeClr>
                </a:solidFill>
              </a:rPr>
              <a:t>where they continue to offer readers a deep dive into certain topics. Depending on this, some articles will have a </a:t>
            </a:r>
            <a:r>
              <a:rPr lang="en-US" sz="1600" b="1" dirty="0">
                <a:solidFill>
                  <a:schemeClr val="tx1">
                    <a:lumMod val="65000"/>
                    <a:lumOff val="35000"/>
                  </a:schemeClr>
                </a:solidFill>
              </a:rPr>
              <a:t>wide </a:t>
            </a:r>
            <a:r>
              <a:rPr lang="en-US" sz="1600" dirty="0">
                <a:solidFill>
                  <a:schemeClr val="tx1">
                    <a:lumMod val="65000"/>
                    <a:lumOff val="35000"/>
                  </a:schemeClr>
                </a:solidFill>
              </a:rPr>
              <a:t>readership while others will have a </a:t>
            </a:r>
            <a:r>
              <a:rPr lang="en-US" sz="1600" b="1" dirty="0">
                <a:solidFill>
                  <a:schemeClr val="tx1">
                    <a:lumMod val="65000"/>
                    <a:lumOff val="35000"/>
                  </a:schemeClr>
                </a:solidFill>
              </a:rPr>
              <a:t>niche </a:t>
            </a:r>
            <a:r>
              <a:rPr lang="en-US" sz="1600" dirty="0">
                <a:solidFill>
                  <a:schemeClr val="tx1">
                    <a:lumMod val="65000"/>
                    <a:lumOff val="35000"/>
                  </a:schemeClr>
                </a:solidFill>
              </a:rPr>
              <a:t>readership of people with specific interests. </a:t>
            </a:r>
          </a:p>
          <a:p>
            <a:pPr>
              <a:lnSpc>
                <a:spcPct val="125000"/>
              </a:lnSpc>
            </a:pPr>
            <a:r>
              <a:rPr lang="en-US" sz="1600" dirty="0">
                <a:solidFill>
                  <a:schemeClr val="tx1">
                    <a:lumMod val="65000"/>
                    <a:lumOff val="35000"/>
                  </a:schemeClr>
                </a:solidFill>
              </a:rPr>
              <a:t>A semi-formal text type, article writers often use the </a:t>
            </a:r>
            <a:r>
              <a:rPr lang="en-US" sz="1600" b="1" dirty="0">
                <a:solidFill>
                  <a:schemeClr val="tx1">
                    <a:lumMod val="65000"/>
                    <a:lumOff val="35000"/>
                  </a:schemeClr>
                </a:solidFill>
              </a:rPr>
              <a:t>second person perspective </a:t>
            </a:r>
            <a:r>
              <a:rPr lang="en-US" sz="1600" dirty="0">
                <a:solidFill>
                  <a:schemeClr val="tx1">
                    <a:lumMod val="65000"/>
                    <a:lumOff val="35000"/>
                  </a:schemeClr>
                </a:solidFill>
              </a:rPr>
              <a:t>and speak to the reader using </a:t>
            </a:r>
            <a:r>
              <a:rPr lang="en-US" sz="1600" b="1" dirty="0">
                <a:solidFill>
                  <a:schemeClr val="tx1">
                    <a:lumMod val="65000"/>
                    <a:lumOff val="35000"/>
                  </a:schemeClr>
                </a:solidFill>
              </a:rPr>
              <a:t>direct address</a:t>
            </a:r>
            <a:r>
              <a:rPr lang="en-US" sz="1600" dirty="0">
                <a:solidFill>
                  <a:schemeClr val="tx1">
                    <a:lumMod val="65000"/>
                    <a:lumOff val="35000"/>
                  </a:schemeClr>
                </a:solidFill>
              </a:rPr>
              <a:t>. This often has the effect of drawing interested readers into the article.</a:t>
            </a:r>
          </a:p>
          <a:p>
            <a:pPr>
              <a:lnSpc>
                <a:spcPct val="125000"/>
              </a:lnSpc>
            </a:pPr>
            <a:r>
              <a:rPr lang="en-US" sz="1600" dirty="0">
                <a:solidFill>
                  <a:schemeClr val="tx1">
                    <a:lumMod val="65000"/>
                    <a:lumOff val="35000"/>
                  </a:schemeClr>
                </a:solidFill>
              </a:rPr>
              <a:t>Look closely at the article opposite. Who do you think it is intended for? How would you describe the most likely readership for this article?</a:t>
            </a:r>
          </a:p>
        </p:txBody>
      </p:sp>
      <p:pic>
        <p:nvPicPr>
          <p:cNvPr id="6" name="Picture 5" descr="A newspaper with a person in a cap&#10;&#10;AI-generated content may be incorrect.">
            <a:extLst>
              <a:ext uri="{FF2B5EF4-FFF2-40B4-BE49-F238E27FC236}">
                <a16:creationId xmlns:a16="http://schemas.microsoft.com/office/drawing/2014/main" id="{ECD34DAA-3DF2-A581-F315-89A4C267EA5D}"/>
              </a:ext>
            </a:extLst>
          </p:cNvPr>
          <p:cNvPicPr>
            <a:picLocks noChangeAspect="1"/>
          </p:cNvPicPr>
          <p:nvPr/>
        </p:nvPicPr>
        <p:blipFill>
          <a:blip r:embed="rId3"/>
          <a:srcRect r="340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02986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D99971E-2AAB-5F80-513E-DF15CA544DA0}"/>
              </a:ext>
            </a:extLst>
          </p:cNvPr>
          <p:cNvPicPr>
            <a:picLocks noChangeAspect="1"/>
          </p:cNvPicPr>
          <p:nvPr/>
        </p:nvPicPr>
        <p:blipFill>
          <a:blip r:embed="rId3"/>
          <a:srcRect r="12581" b="-1"/>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C411181-5F3A-734A-AD78-E3DDD705B6F1}"/>
              </a:ext>
            </a:extLst>
          </p:cNvPr>
          <p:cNvSpPr>
            <a:spLocks noGrp="1"/>
          </p:cNvSpPr>
          <p:nvPr>
            <p:ph type="title"/>
          </p:nvPr>
        </p:nvSpPr>
        <p:spPr>
          <a:xfrm>
            <a:off x="7715322" y="0"/>
            <a:ext cx="3822189" cy="1457728"/>
          </a:xfrm>
        </p:spPr>
        <p:txBody>
          <a:bodyPr>
            <a:normAutofit/>
          </a:bodyPr>
          <a:lstStyle/>
          <a:p>
            <a:pPr algn="ctr"/>
            <a:r>
              <a:rPr lang="en-US" sz="4000" b="1" dirty="0">
                <a:solidFill>
                  <a:schemeClr val="tx1">
                    <a:lumMod val="65000"/>
                    <a:lumOff val="35000"/>
                  </a:schemeClr>
                </a:solidFill>
              </a:rPr>
              <a:t>Images</a:t>
            </a:r>
          </a:p>
        </p:txBody>
      </p:sp>
      <p:sp>
        <p:nvSpPr>
          <p:cNvPr id="3" name="Content Placeholder 2">
            <a:extLst>
              <a:ext uri="{FF2B5EF4-FFF2-40B4-BE49-F238E27FC236}">
                <a16:creationId xmlns:a16="http://schemas.microsoft.com/office/drawing/2014/main" id="{B2B6187B-9970-A146-A8FD-B99389CC7129}"/>
              </a:ext>
            </a:extLst>
          </p:cNvPr>
          <p:cNvSpPr>
            <a:spLocks noGrp="1"/>
          </p:cNvSpPr>
          <p:nvPr>
            <p:ph idx="1"/>
          </p:nvPr>
        </p:nvSpPr>
        <p:spPr>
          <a:xfrm>
            <a:off x="7531610" y="1086678"/>
            <a:ext cx="4315833" cy="5771312"/>
          </a:xfrm>
        </p:spPr>
        <p:txBody>
          <a:bodyPr>
            <a:normAutofit fontScale="92500" lnSpcReduction="10000"/>
          </a:bodyPr>
          <a:lstStyle/>
          <a:p>
            <a:pPr>
              <a:lnSpc>
                <a:spcPct val="125000"/>
              </a:lnSpc>
            </a:pPr>
            <a:r>
              <a:rPr lang="en-US" sz="1800" dirty="0">
                <a:solidFill>
                  <a:schemeClr val="tx1">
                    <a:lumMod val="65000"/>
                    <a:lumOff val="35000"/>
                  </a:schemeClr>
                </a:solidFill>
              </a:rPr>
              <a:t>Feature articles are guaranteed to have prominent </a:t>
            </a:r>
            <a:r>
              <a:rPr lang="en-US" sz="1800" b="1" dirty="0">
                <a:solidFill>
                  <a:schemeClr val="tx1">
                    <a:lumMod val="65000"/>
                    <a:lumOff val="35000"/>
                  </a:schemeClr>
                </a:solidFill>
              </a:rPr>
              <a:t>images</a:t>
            </a:r>
            <a:r>
              <a:rPr lang="en-US" sz="1800" dirty="0">
                <a:solidFill>
                  <a:schemeClr val="tx1">
                    <a:lumMod val="65000"/>
                    <a:lumOff val="35000"/>
                  </a:schemeClr>
                </a:solidFill>
              </a:rPr>
              <a:t>,  sometimes taking up as much room on the page as the text (especially in an article </a:t>
            </a:r>
            <a:r>
              <a:rPr lang="en-US" sz="1800" b="1" dirty="0">
                <a:solidFill>
                  <a:schemeClr val="tx1">
                    <a:lumMod val="65000"/>
                    <a:lumOff val="35000"/>
                  </a:schemeClr>
                </a:solidFill>
              </a:rPr>
              <a:t>spread </a:t>
            </a:r>
            <a:r>
              <a:rPr lang="en-US" sz="1800" dirty="0">
                <a:solidFill>
                  <a:schemeClr val="tx1">
                    <a:lumMod val="65000"/>
                    <a:lumOff val="35000"/>
                  </a:schemeClr>
                </a:solidFill>
              </a:rPr>
              <a:t>across a double page).</a:t>
            </a:r>
          </a:p>
          <a:p>
            <a:pPr>
              <a:lnSpc>
                <a:spcPct val="125000"/>
              </a:lnSpc>
            </a:pPr>
            <a:r>
              <a:rPr lang="en-US" sz="1800" dirty="0">
                <a:solidFill>
                  <a:schemeClr val="tx1">
                    <a:lumMod val="65000"/>
                    <a:lumOff val="35000"/>
                  </a:schemeClr>
                </a:solidFill>
              </a:rPr>
              <a:t>The </a:t>
            </a:r>
            <a:r>
              <a:rPr lang="en-US" sz="1800" b="1" dirty="0">
                <a:solidFill>
                  <a:schemeClr val="tx1">
                    <a:lumMod val="65000"/>
                    <a:lumOff val="35000"/>
                  </a:schemeClr>
                </a:solidFill>
              </a:rPr>
              <a:t>main image </a:t>
            </a:r>
            <a:r>
              <a:rPr lang="en-US" sz="1800" dirty="0">
                <a:solidFill>
                  <a:schemeClr val="tx1">
                    <a:lumMod val="65000"/>
                    <a:lumOff val="35000"/>
                  </a:schemeClr>
                </a:solidFill>
              </a:rPr>
              <a:t>can grab a reader’s attention, communicate the theme of an article, tell a story, humanize a subject, and more.</a:t>
            </a:r>
          </a:p>
          <a:p>
            <a:pPr>
              <a:lnSpc>
                <a:spcPct val="125000"/>
              </a:lnSpc>
            </a:pPr>
            <a:r>
              <a:rPr lang="en-US" sz="1800" b="1" dirty="0">
                <a:solidFill>
                  <a:schemeClr val="tx1">
                    <a:lumMod val="65000"/>
                    <a:lumOff val="35000"/>
                  </a:schemeClr>
                </a:solidFill>
              </a:rPr>
              <a:t>Photographs</a:t>
            </a:r>
            <a:r>
              <a:rPr lang="en-US" sz="1800" dirty="0">
                <a:solidFill>
                  <a:schemeClr val="tx1">
                    <a:lumMod val="65000"/>
                    <a:lumOff val="35000"/>
                  </a:schemeClr>
                </a:solidFill>
              </a:rPr>
              <a:t> are the most common type of image, although illustrations and infographics are not uncommon. Photos are often </a:t>
            </a:r>
            <a:r>
              <a:rPr lang="en-US" sz="1800" b="1" dirty="0">
                <a:solidFill>
                  <a:schemeClr val="tx1">
                    <a:lumMod val="65000"/>
                    <a:lumOff val="35000"/>
                  </a:schemeClr>
                </a:solidFill>
              </a:rPr>
              <a:t>posed</a:t>
            </a:r>
            <a:r>
              <a:rPr lang="en-US" sz="1800" dirty="0">
                <a:solidFill>
                  <a:schemeClr val="tx1">
                    <a:lumMod val="65000"/>
                    <a:lumOff val="35000"/>
                  </a:schemeClr>
                </a:solidFill>
              </a:rPr>
              <a:t>, involving the use of clothing, make-up, lighting, backdrop, body language and facial expression, and so on.</a:t>
            </a:r>
          </a:p>
          <a:p>
            <a:pPr>
              <a:lnSpc>
                <a:spcPct val="125000"/>
              </a:lnSpc>
            </a:pPr>
            <a:r>
              <a:rPr lang="en-US" sz="1800" dirty="0">
                <a:solidFill>
                  <a:schemeClr val="tx1">
                    <a:lumMod val="65000"/>
                    <a:lumOff val="35000"/>
                  </a:schemeClr>
                </a:solidFill>
              </a:rPr>
              <a:t>What is worth commenting on in the </a:t>
            </a:r>
            <a:r>
              <a:rPr lang="en-US" sz="1800" b="1" dirty="0">
                <a:solidFill>
                  <a:schemeClr val="tx1">
                    <a:lumMod val="65000"/>
                    <a:lumOff val="35000"/>
                  </a:schemeClr>
                </a:solidFill>
              </a:rPr>
              <a:t>image</a:t>
            </a:r>
            <a:r>
              <a:rPr lang="en-US" sz="1800" dirty="0">
                <a:solidFill>
                  <a:schemeClr val="tx1">
                    <a:lumMod val="65000"/>
                    <a:lumOff val="35000"/>
                  </a:schemeClr>
                </a:solidFill>
              </a:rPr>
              <a:t> opposite?</a:t>
            </a:r>
          </a:p>
        </p:txBody>
      </p:sp>
    </p:spTree>
    <p:extLst>
      <p:ext uri="{BB962C8B-B14F-4D97-AF65-F5344CB8AC3E}">
        <p14:creationId xmlns:p14="http://schemas.microsoft.com/office/powerpoint/2010/main" val="2155786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1E7273E-E5A3-4B1D-BE3E-56F045D92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rtlCol="0" anchor="ctr"/>
          <a:lstStyle/>
          <a:p>
            <a:pPr defTabSz="457200"/>
            <a:endParaRPr lang="en-US"/>
          </a:p>
        </p:txBody>
      </p:sp>
      <p:sp>
        <p:nvSpPr>
          <p:cNvPr id="2" name="Title 1">
            <a:extLst>
              <a:ext uri="{FF2B5EF4-FFF2-40B4-BE49-F238E27FC236}">
                <a16:creationId xmlns:a16="http://schemas.microsoft.com/office/drawing/2014/main" id="{0A2B4794-A100-0840-A38F-5BFD0A895F46}"/>
              </a:ext>
            </a:extLst>
          </p:cNvPr>
          <p:cNvSpPr>
            <a:spLocks noGrp="1"/>
          </p:cNvSpPr>
          <p:nvPr>
            <p:ph type="title"/>
          </p:nvPr>
        </p:nvSpPr>
        <p:spPr>
          <a:xfrm>
            <a:off x="6391207" y="0"/>
            <a:ext cx="5333455" cy="1173916"/>
          </a:xfrm>
        </p:spPr>
        <p:txBody>
          <a:bodyPr anchor="b">
            <a:normAutofit/>
          </a:bodyPr>
          <a:lstStyle/>
          <a:p>
            <a:pPr algn="ctr"/>
            <a:r>
              <a:rPr lang="en-US" b="1" dirty="0">
                <a:solidFill>
                  <a:schemeClr val="tx1">
                    <a:lumMod val="65000"/>
                    <a:lumOff val="35000"/>
                  </a:schemeClr>
                </a:solidFill>
              </a:rPr>
              <a:t>Heading/Headline</a:t>
            </a:r>
          </a:p>
        </p:txBody>
      </p:sp>
      <p:sp>
        <p:nvSpPr>
          <p:cNvPr id="4" name="Content Placeholder 2">
            <a:extLst>
              <a:ext uri="{FF2B5EF4-FFF2-40B4-BE49-F238E27FC236}">
                <a16:creationId xmlns:a16="http://schemas.microsoft.com/office/drawing/2014/main" id="{0BD27379-B17D-8949-A947-694CC569A036}"/>
              </a:ext>
            </a:extLst>
          </p:cNvPr>
          <p:cNvSpPr>
            <a:spLocks noGrp="1"/>
          </p:cNvSpPr>
          <p:nvPr>
            <p:ph idx="1"/>
          </p:nvPr>
        </p:nvSpPr>
        <p:spPr>
          <a:xfrm>
            <a:off x="5897018" y="1298713"/>
            <a:ext cx="5827644" cy="5102087"/>
          </a:xfrm>
        </p:spPr>
        <p:txBody>
          <a:bodyPr anchor="t">
            <a:normAutofit fontScale="85000" lnSpcReduction="10000"/>
          </a:bodyPr>
          <a:lstStyle/>
          <a:p>
            <a:pPr>
              <a:lnSpc>
                <a:spcPct val="150000"/>
              </a:lnSpc>
            </a:pPr>
            <a:r>
              <a:rPr lang="en-US" sz="2000" dirty="0">
                <a:solidFill>
                  <a:schemeClr val="tx1">
                    <a:lumMod val="65000"/>
                    <a:lumOff val="35000"/>
                  </a:schemeClr>
                </a:solidFill>
              </a:rPr>
              <a:t>The large, bold type at the top (head) of the article is the </a:t>
            </a:r>
            <a:r>
              <a:rPr lang="en-US" sz="2000" b="1" dirty="0">
                <a:solidFill>
                  <a:schemeClr val="tx1">
                    <a:lumMod val="65000"/>
                    <a:lumOff val="35000"/>
                  </a:schemeClr>
                </a:solidFill>
              </a:rPr>
              <a:t>headline</a:t>
            </a:r>
            <a:r>
              <a:rPr lang="en-US" sz="2000" dirty="0">
                <a:solidFill>
                  <a:schemeClr val="tx1">
                    <a:lumMod val="65000"/>
                    <a:lumOff val="35000"/>
                  </a:schemeClr>
                </a:solidFill>
              </a:rPr>
              <a:t>.</a:t>
            </a:r>
          </a:p>
          <a:p>
            <a:pPr>
              <a:lnSpc>
                <a:spcPct val="150000"/>
              </a:lnSpc>
            </a:pPr>
            <a:r>
              <a:rPr lang="en-US" sz="2000" dirty="0">
                <a:solidFill>
                  <a:schemeClr val="tx1">
                    <a:lumMod val="65000"/>
                    <a:lumOff val="35000"/>
                  </a:schemeClr>
                </a:solidFill>
              </a:rPr>
              <a:t>Writers go to great lengths to find the perfect headline for their article, as this is often the way to </a:t>
            </a:r>
            <a:r>
              <a:rPr lang="en-US" sz="2000" b="1" dirty="0">
                <a:solidFill>
                  <a:schemeClr val="tx1">
                    <a:lumMod val="65000"/>
                    <a:lumOff val="35000"/>
                  </a:schemeClr>
                </a:solidFill>
              </a:rPr>
              <a:t>hook</a:t>
            </a:r>
            <a:r>
              <a:rPr lang="en-US" sz="2000" dirty="0">
                <a:solidFill>
                  <a:schemeClr val="tx1">
                    <a:lumMod val="65000"/>
                    <a:lumOff val="35000"/>
                  </a:schemeClr>
                </a:solidFill>
              </a:rPr>
              <a:t> the reader’s intrigue, attention, and interest.</a:t>
            </a:r>
          </a:p>
          <a:p>
            <a:pPr>
              <a:lnSpc>
                <a:spcPct val="150000"/>
              </a:lnSpc>
            </a:pPr>
            <a:r>
              <a:rPr lang="en-US" sz="2000" dirty="0">
                <a:solidFill>
                  <a:schemeClr val="tx1">
                    <a:lumMod val="65000"/>
                    <a:lumOff val="35000"/>
                  </a:schemeClr>
                </a:solidFill>
              </a:rPr>
              <a:t>You’ll find all kinds of techniques such as </a:t>
            </a:r>
            <a:r>
              <a:rPr lang="en-US" sz="2000" b="1" dirty="0">
                <a:solidFill>
                  <a:schemeClr val="tx1">
                    <a:lumMod val="65000"/>
                    <a:lumOff val="35000"/>
                  </a:schemeClr>
                </a:solidFill>
              </a:rPr>
              <a:t>alliteration</a:t>
            </a:r>
            <a:r>
              <a:rPr lang="en-US" sz="2000" dirty="0">
                <a:solidFill>
                  <a:schemeClr val="tx1">
                    <a:lumMod val="65000"/>
                    <a:lumOff val="35000"/>
                  </a:schemeClr>
                </a:solidFill>
              </a:rPr>
              <a:t>, single-words, </a:t>
            </a:r>
            <a:r>
              <a:rPr lang="en-US" sz="2000" b="1" dirty="0">
                <a:solidFill>
                  <a:schemeClr val="tx1">
                    <a:lumMod val="65000"/>
                    <a:lumOff val="35000"/>
                  </a:schemeClr>
                </a:solidFill>
              </a:rPr>
              <a:t>puns</a:t>
            </a:r>
            <a:r>
              <a:rPr lang="en-US" sz="2000" dirty="0">
                <a:solidFill>
                  <a:schemeClr val="tx1">
                    <a:lumMod val="65000"/>
                    <a:lumOff val="35000"/>
                  </a:schemeClr>
                </a:solidFill>
              </a:rPr>
              <a:t> and wordplay, </a:t>
            </a:r>
            <a:r>
              <a:rPr lang="en-US" sz="2000" b="1" dirty="0">
                <a:solidFill>
                  <a:schemeClr val="tx1">
                    <a:lumMod val="65000"/>
                    <a:lumOff val="35000"/>
                  </a:schemeClr>
                </a:solidFill>
              </a:rPr>
              <a:t>hypophora</a:t>
            </a:r>
            <a:r>
              <a:rPr lang="en-US" sz="2000" dirty="0">
                <a:solidFill>
                  <a:schemeClr val="tx1">
                    <a:lumMod val="65000"/>
                    <a:lumOff val="35000"/>
                  </a:schemeClr>
                </a:solidFill>
              </a:rPr>
              <a:t>, punctuation (e.g. a headline featuring a colon is called a </a:t>
            </a:r>
            <a:r>
              <a:rPr lang="en-US" sz="2000" b="1" dirty="0">
                <a:solidFill>
                  <a:schemeClr val="tx1">
                    <a:lumMod val="65000"/>
                    <a:lumOff val="35000"/>
                  </a:schemeClr>
                </a:solidFill>
              </a:rPr>
              <a:t>slammer</a:t>
            </a:r>
            <a:r>
              <a:rPr lang="en-US" sz="2000" dirty="0">
                <a:solidFill>
                  <a:schemeClr val="tx1">
                    <a:lumMod val="65000"/>
                    <a:lumOff val="35000"/>
                  </a:schemeClr>
                </a:solidFill>
              </a:rPr>
              <a:t>), and more. </a:t>
            </a:r>
          </a:p>
          <a:p>
            <a:pPr>
              <a:lnSpc>
                <a:spcPct val="150000"/>
              </a:lnSpc>
            </a:pPr>
            <a:r>
              <a:rPr lang="en-US" sz="2000" dirty="0">
                <a:solidFill>
                  <a:schemeClr val="tx1">
                    <a:lumMod val="65000"/>
                    <a:lumOff val="35000"/>
                  </a:schemeClr>
                </a:solidFill>
              </a:rPr>
              <a:t>Look out for </a:t>
            </a:r>
            <a:r>
              <a:rPr lang="en-US" sz="2000" b="1" dirty="0">
                <a:solidFill>
                  <a:schemeClr val="tx1">
                    <a:lumMod val="65000"/>
                    <a:lumOff val="35000"/>
                  </a:schemeClr>
                </a:solidFill>
              </a:rPr>
              <a:t>typographical</a:t>
            </a:r>
            <a:r>
              <a:rPr lang="en-US" sz="2000" dirty="0">
                <a:solidFill>
                  <a:schemeClr val="tx1">
                    <a:lumMod val="65000"/>
                    <a:lumOff val="35000"/>
                  </a:schemeClr>
                </a:solidFill>
              </a:rPr>
              <a:t> features such as </a:t>
            </a:r>
            <a:r>
              <a:rPr lang="en-US" sz="2000" dirty="0" err="1">
                <a:solidFill>
                  <a:schemeClr val="tx1">
                    <a:lumMod val="65000"/>
                    <a:lumOff val="35000"/>
                  </a:schemeClr>
                </a:solidFill>
              </a:rPr>
              <a:t>colour</a:t>
            </a:r>
            <a:r>
              <a:rPr lang="en-US" sz="2000" dirty="0">
                <a:solidFill>
                  <a:schemeClr val="tx1">
                    <a:lumMod val="65000"/>
                    <a:lumOff val="35000"/>
                  </a:schemeClr>
                </a:solidFill>
              </a:rPr>
              <a:t>, size, font, or graphic design.</a:t>
            </a:r>
          </a:p>
          <a:p>
            <a:pPr>
              <a:lnSpc>
                <a:spcPct val="150000"/>
              </a:lnSpc>
            </a:pPr>
            <a:r>
              <a:rPr lang="en-US" sz="2000" dirty="0">
                <a:solidFill>
                  <a:schemeClr val="tx1">
                    <a:lumMod val="65000"/>
                    <a:lumOff val="35000"/>
                  </a:schemeClr>
                </a:solidFill>
              </a:rPr>
              <a:t>Can you analyze and explain the headline on the article opposite?</a:t>
            </a:r>
          </a:p>
        </p:txBody>
      </p:sp>
      <p:pic>
        <p:nvPicPr>
          <p:cNvPr id="5" name="Picture 4" descr="A magazine with a red and white background&#10;&#10;AI-generated content may be incorrect.">
            <a:extLst>
              <a:ext uri="{FF2B5EF4-FFF2-40B4-BE49-F238E27FC236}">
                <a16:creationId xmlns:a16="http://schemas.microsoft.com/office/drawing/2014/main" id="{6650511A-6013-B5C0-DA19-B3940A4AAA1E}"/>
              </a:ext>
            </a:extLst>
          </p:cNvPr>
          <p:cNvPicPr>
            <a:picLocks noChangeAspect="1"/>
          </p:cNvPicPr>
          <p:nvPr/>
        </p:nvPicPr>
        <p:blipFill>
          <a:blip r:embed="rId3"/>
          <a:stretch>
            <a:fillRect/>
          </a:stretch>
        </p:blipFill>
        <p:spPr>
          <a:xfrm>
            <a:off x="28576" y="0"/>
            <a:ext cx="5839866" cy="6858000"/>
          </a:xfrm>
          <a:prstGeom prst="rect">
            <a:avLst/>
          </a:prstGeom>
        </p:spPr>
      </p:pic>
    </p:spTree>
    <p:extLst>
      <p:ext uri="{BB962C8B-B14F-4D97-AF65-F5344CB8AC3E}">
        <p14:creationId xmlns:p14="http://schemas.microsoft.com/office/powerpoint/2010/main" val="3876386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5681A2-917C-354E-9795-080A3D7566BD}"/>
              </a:ext>
            </a:extLst>
          </p:cNvPr>
          <p:cNvSpPr>
            <a:spLocks noGrp="1"/>
          </p:cNvSpPr>
          <p:nvPr>
            <p:ph type="title"/>
          </p:nvPr>
        </p:nvSpPr>
        <p:spPr>
          <a:xfrm>
            <a:off x="876693" y="248507"/>
            <a:ext cx="3549649" cy="628185"/>
          </a:xfrm>
        </p:spPr>
        <p:txBody>
          <a:bodyPr anchor="b">
            <a:normAutofit/>
          </a:bodyPr>
          <a:lstStyle/>
          <a:p>
            <a:pPr algn="ctr"/>
            <a:r>
              <a:rPr lang="en-US" sz="3200" b="1" dirty="0">
                <a:solidFill>
                  <a:schemeClr val="tx1">
                    <a:lumMod val="65000"/>
                    <a:lumOff val="35000"/>
                  </a:schemeClr>
                </a:solidFill>
              </a:rPr>
              <a:t>Pull Quotes</a:t>
            </a:r>
          </a:p>
        </p:txBody>
      </p:sp>
      <p:sp>
        <p:nvSpPr>
          <p:cNvPr id="6" name="Content Placeholder 5">
            <a:extLst>
              <a:ext uri="{FF2B5EF4-FFF2-40B4-BE49-F238E27FC236}">
                <a16:creationId xmlns:a16="http://schemas.microsoft.com/office/drawing/2014/main" id="{673AF962-C5DF-7D45-82FB-0EC16F3E68CC}"/>
              </a:ext>
            </a:extLst>
          </p:cNvPr>
          <p:cNvSpPr>
            <a:spLocks noGrp="1"/>
          </p:cNvSpPr>
          <p:nvPr>
            <p:ph idx="1"/>
          </p:nvPr>
        </p:nvSpPr>
        <p:spPr>
          <a:xfrm>
            <a:off x="427383" y="1032666"/>
            <a:ext cx="3998958" cy="5368133"/>
          </a:xfrm>
        </p:spPr>
        <p:txBody>
          <a:bodyPr anchor="t">
            <a:normAutofit lnSpcReduction="10000"/>
          </a:bodyPr>
          <a:lstStyle/>
          <a:p>
            <a:pPr>
              <a:lnSpc>
                <a:spcPct val="135000"/>
              </a:lnSpc>
            </a:pPr>
            <a:r>
              <a:rPr lang="en-US" sz="1600" dirty="0">
                <a:solidFill>
                  <a:schemeClr val="tx1">
                    <a:lumMod val="65000"/>
                    <a:lumOff val="35000"/>
                  </a:schemeClr>
                </a:solidFill>
              </a:rPr>
              <a:t>Pull quotes (or pull-quotes) are visually distinct </a:t>
            </a:r>
            <a:r>
              <a:rPr lang="en-US" sz="1600" b="1" dirty="0">
                <a:solidFill>
                  <a:schemeClr val="tx1">
                    <a:lumMod val="65000"/>
                    <a:lumOff val="35000"/>
                  </a:schemeClr>
                </a:solidFill>
              </a:rPr>
              <a:t>excerpts</a:t>
            </a:r>
            <a:r>
              <a:rPr lang="en-US" sz="1600" dirty="0">
                <a:solidFill>
                  <a:schemeClr val="tx1">
                    <a:lumMod val="65000"/>
                    <a:lumOff val="35000"/>
                  </a:schemeClr>
                </a:solidFill>
              </a:rPr>
              <a:t> from the article itself. They have an </a:t>
            </a:r>
            <a:r>
              <a:rPr lang="en-US" sz="1600" b="1" dirty="0">
                <a:solidFill>
                  <a:schemeClr val="tx1">
                    <a:lumMod val="65000"/>
                    <a:lumOff val="35000"/>
                  </a:schemeClr>
                </a:solidFill>
              </a:rPr>
              <a:t>attention-grabbing</a:t>
            </a:r>
            <a:r>
              <a:rPr lang="en-US" sz="1600" dirty="0">
                <a:solidFill>
                  <a:schemeClr val="tx1">
                    <a:lumMod val="65000"/>
                    <a:lumOff val="35000"/>
                  </a:schemeClr>
                </a:solidFill>
              </a:rPr>
              <a:t> purpose.</a:t>
            </a:r>
          </a:p>
          <a:p>
            <a:pPr>
              <a:lnSpc>
                <a:spcPct val="135000"/>
              </a:lnSpc>
            </a:pPr>
            <a:r>
              <a:rPr lang="en-US" sz="1600" dirty="0">
                <a:solidFill>
                  <a:schemeClr val="tx1">
                    <a:lumMod val="65000"/>
                    <a:lumOff val="35000"/>
                  </a:schemeClr>
                </a:solidFill>
              </a:rPr>
              <a:t>A good pull quote can often do the job of a headline in conveying the main point or most </a:t>
            </a:r>
            <a:r>
              <a:rPr lang="en-US" sz="1600" b="1" dirty="0">
                <a:solidFill>
                  <a:schemeClr val="tx1">
                    <a:lumMod val="65000"/>
                    <a:lumOff val="35000"/>
                  </a:schemeClr>
                </a:solidFill>
              </a:rPr>
              <a:t>interesting idea </a:t>
            </a:r>
            <a:r>
              <a:rPr lang="en-US" sz="1600" dirty="0">
                <a:solidFill>
                  <a:schemeClr val="tx1">
                    <a:lumMod val="65000"/>
                    <a:lumOff val="35000"/>
                  </a:schemeClr>
                </a:solidFill>
              </a:rPr>
              <a:t>of an article. Pull quotes can also be used alongside or in place of </a:t>
            </a:r>
            <a:r>
              <a:rPr lang="en-US" sz="1600" b="1" dirty="0">
                <a:solidFill>
                  <a:schemeClr val="tx1">
                    <a:lumMod val="65000"/>
                    <a:lumOff val="35000"/>
                  </a:schemeClr>
                </a:solidFill>
              </a:rPr>
              <a:t>subheadings</a:t>
            </a:r>
            <a:r>
              <a:rPr lang="en-US" sz="1600" dirty="0">
                <a:solidFill>
                  <a:schemeClr val="tx1">
                    <a:lumMod val="65000"/>
                    <a:lumOff val="35000"/>
                  </a:schemeClr>
                </a:solidFill>
              </a:rPr>
              <a:t>.</a:t>
            </a:r>
          </a:p>
          <a:p>
            <a:pPr>
              <a:lnSpc>
                <a:spcPct val="135000"/>
              </a:lnSpc>
            </a:pPr>
            <a:r>
              <a:rPr lang="en-US" sz="1600" b="1" dirty="0">
                <a:solidFill>
                  <a:schemeClr val="tx1">
                    <a:lumMod val="65000"/>
                    <a:lumOff val="35000"/>
                  </a:schemeClr>
                </a:solidFill>
              </a:rPr>
              <a:t>Typographical features </a:t>
            </a:r>
            <a:r>
              <a:rPr lang="en-US" sz="1600" dirty="0">
                <a:solidFill>
                  <a:schemeClr val="tx1">
                    <a:lumMod val="65000"/>
                    <a:lumOff val="35000"/>
                  </a:schemeClr>
                </a:solidFill>
              </a:rPr>
              <a:t>come into play again, especially font and </a:t>
            </a:r>
            <a:r>
              <a:rPr lang="en-US" sz="1600" dirty="0" err="1">
                <a:solidFill>
                  <a:schemeClr val="tx1">
                    <a:lumMod val="65000"/>
                    <a:lumOff val="35000"/>
                  </a:schemeClr>
                </a:solidFill>
              </a:rPr>
              <a:t>colour</a:t>
            </a:r>
            <a:r>
              <a:rPr lang="en-US" sz="1600" dirty="0">
                <a:solidFill>
                  <a:schemeClr val="tx1">
                    <a:lumMod val="65000"/>
                    <a:lumOff val="35000"/>
                  </a:schemeClr>
                </a:solidFill>
              </a:rPr>
              <a:t>.</a:t>
            </a:r>
          </a:p>
          <a:p>
            <a:pPr>
              <a:lnSpc>
                <a:spcPct val="135000"/>
              </a:lnSpc>
            </a:pPr>
            <a:r>
              <a:rPr lang="en-US" sz="1600" dirty="0">
                <a:solidFill>
                  <a:schemeClr val="tx1">
                    <a:lumMod val="65000"/>
                    <a:lumOff val="35000"/>
                  </a:schemeClr>
                </a:solidFill>
              </a:rPr>
              <a:t>Look at the two pull quotes in the feature article opposite. What messages from the article are conveyed most strongly? Just from reading the pull quotes, what do you think is one of the themes of the article?</a:t>
            </a:r>
          </a:p>
        </p:txBody>
      </p:sp>
      <p:pic>
        <p:nvPicPr>
          <p:cNvPr id="3" name="Picture 2" descr="A newspaper with a couple of pandas&#10;&#10;AI-generated content may be incorrect.">
            <a:extLst>
              <a:ext uri="{FF2B5EF4-FFF2-40B4-BE49-F238E27FC236}">
                <a16:creationId xmlns:a16="http://schemas.microsoft.com/office/drawing/2014/main" id="{ECA392DA-F976-698B-ED5B-71775B1E7B9B}"/>
              </a:ext>
            </a:extLst>
          </p:cNvPr>
          <p:cNvPicPr>
            <a:picLocks noChangeAspect="1"/>
          </p:cNvPicPr>
          <p:nvPr/>
        </p:nvPicPr>
        <p:blipFill>
          <a:blip r:embed="rId3"/>
          <a:srcRect l="20106" r="-2" b="-2"/>
          <a:stretch/>
        </p:blipFill>
        <p:spPr>
          <a:xfrm>
            <a:off x="5089243" y="877413"/>
            <a:ext cx="6222628" cy="5043096"/>
          </a:xfrm>
          <a:prstGeom prst="rect">
            <a:avLst/>
          </a:prstGeom>
        </p:spPr>
      </p:pic>
      <p:grpSp>
        <p:nvGrpSpPr>
          <p:cNvPr id="30" name="Group 29">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31" name="Rectangle 30">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2036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9" name="Rectangle 1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CE3A65-BC49-1F4A-894F-288B4213D19A}"/>
              </a:ext>
            </a:extLst>
          </p:cNvPr>
          <p:cNvSpPr>
            <a:spLocks noGrp="1"/>
          </p:cNvSpPr>
          <p:nvPr>
            <p:ph type="title"/>
          </p:nvPr>
        </p:nvSpPr>
        <p:spPr>
          <a:xfrm>
            <a:off x="336339" y="98735"/>
            <a:ext cx="5497830" cy="1044264"/>
          </a:xfrm>
        </p:spPr>
        <p:txBody>
          <a:bodyPr anchor="ctr">
            <a:normAutofit/>
          </a:bodyPr>
          <a:lstStyle/>
          <a:p>
            <a:pPr algn="ctr"/>
            <a:r>
              <a:rPr lang="en-US" sz="3200" b="1" dirty="0">
                <a:solidFill>
                  <a:schemeClr val="tx1">
                    <a:lumMod val="65000"/>
                    <a:lumOff val="35000"/>
                  </a:schemeClr>
                </a:solidFill>
              </a:rPr>
              <a:t>Design and Layout Features</a:t>
            </a:r>
          </a:p>
        </p:txBody>
      </p:sp>
      <p:sp>
        <p:nvSpPr>
          <p:cNvPr id="3" name="Content Placeholder 2">
            <a:extLst>
              <a:ext uri="{FF2B5EF4-FFF2-40B4-BE49-F238E27FC236}">
                <a16:creationId xmlns:a16="http://schemas.microsoft.com/office/drawing/2014/main" id="{C2E9D7C0-A199-5E4D-AFC4-446B6437BF6D}"/>
              </a:ext>
            </a:extLst>
          </p:cNvPr>
          <p:cNvSpPr>
            <a:spLocks noGrp="1"/>
          </p:cNvSpPr>
          <p:nvPr>
            <p:ph idx="1"/>
          </p:nvPr>
        </p:nvSpPr>
        <p:spPr>
          <a:xfrm>
            <a:off x="761802" y="1241734"/>
            <a:ext cx="4646905" cy="5114615"/>
          </a:xfrm>
        </p:spPr>
        <p:txBody>
          <a:bodyPr anchor="ctr">
            <a:normAutofit fontScale="92500" lnSpcReduction="10000"/>
          </a:bodyPr>
          <a:lstStyle/>
          <a:p>
            <a:pPr>
              <a:lnSpc>
                <a:spcPct val="135000"/>
              </a:lnSpc>
            </a:pPr>
            <a:r>
              <a:rPr lang="en-US" sz="1400" dirty="0">
                <a:solidFill>
                  <a:schemeClr val="tx1">
                    <a:lumMod val="65000"/>
                    <a:lumOff val="35000"/>
                  </a:schemeClr>
                </a:solidFill>
              </a:rPr>
              <a:t>As a versatile and engaging medium, magazine and feature articles are designed in a wide variety of ways. However, you can look out for certain </a:t>
            </a:r>
            <a:r>
              <a:rPr lang="en-US" sz="1400" b="1" dirty="0">
                <a:solidFill>
                  <a:schemeClr val="tx1">
                    <a:lumMod val="65000"/>
                    <a:lumOff val="35000"/>
                  </a:schemeClr>
                </a:solidFill>
              </a:rPr>
              <a:t>presentational devices</a:t>
            </a:r>
            <a:r>
              <a:rPr lang="en-US" sz="1400" dirty="0">
                <a:solidFill>
                  <a:schemeClr val="tx1">
                    <a:lumMod val="65000"/>
                    <a:lumOff val="35000"/>
                  </a:schemeClr>
                </a:solidFill>
              </a:rPr>
              <a:t>:</a:t>
            </a:r>
          </a:p>
          <a:p>
            <a:pPr>
              <a:lnSpc>
                <a:spcPct val="135000"/>
              </a:lnSpc>
            </a:pPr>
            <a:r>
              <a:rPr lang="en-US" sz="1400" b="1" dirty="0">
                <a:solidFill>
                  <a:schemeClr val="tx1">
                    <a:lumMod val="65000"/>
                    <a:lumOff val="35000"/>
                  </a:schemeClr>
                </a:solidFill>
              </a:rPr>
              <a:t>Sidebars</a:t>
            </a:r>
            <a:r>
              <a:rPr lang="en-US" sz="1400" dirty="0">
                <a:solidFill>
                  <a:schemeClr val="tx1">
                    <a:lumMod val="65000"/>
                    <a:lumOff val="35000"/>
                  </a:schemeClr>
                </a:solidFill>
              </a:rPr>
              <a:t> run down the side of a page and </a:t>
            </a:r>
            <a:r>
              <a:rPr lang="en-US" sz="1400" b="1" dirty="0">
                <a:solidFill>
                  <a:schemeClr val="tx1">
                    <a:lumMod val="65000"/>
                    <a:lumOff val="35000"/>
                  </a:schemeClr>
                </a:solidFill>
              </a:rPr>
              <a:t>straplines </a:t>
            </a:r>
            <a:r>
              <a:rPr lang="en-US" sz="1400" dirty="0">
                <a:solidFill>
                  <a:schemeClr val="tx1">
                    <a:lumMod val="65000"/>
                    <a:lumOff val="35000"/>
                  </a:schemeClr>
                </a:solidFill>
              </a:rPr>
              <a:t>run across the top or bottom. They may contain extra information, or links to further information (in the magazine or elsewhere). Sidebars (or </a:t>
            </a:r>
            <a:r>
              <a:rPr lang="en-US" sz="1400" b="1" dirty="0" err="1">
                <a:solidFill>
                  <a:schemeClr val="tx1">
                    <a:lumMod val="65000"/>
                    <a:lumOff val="35000"/>
                  </a:schemeClr>
                </a:solidFill>
              </a:rPr>
              <a:t>sidepanels</a:t>
            </a:r>
            <a:r>
              <a:rPr lang="en-US" sz="1400" dirty="0">
                <a:solidFill>
                  <a:schemeClr val="tx1">
                    <a:lumMod val="65000"/>
                    <a:lumOff val="35000"/>
                  </a:schemeClr>
                </a:solidFill>
              </a:rPr>
              <a:t>) might contain further small images or icons.</a:t>
            </a:r>
          </a:p>
          <a:p>
            <a:pPr>
              <a:lnSpc>
                <a:spcPct val="135000"/>
              </a:lnSpc>
            </a:pPr>
            <a:r>
              <a:rPr lang="en-US" sz="1400" b="1" dirty="0">
                <a:solidFill>
                  <a:schemeClr val="tx1">
                    <a:lumMod val="65000"/>
                    <a:lumOff val="35000"/>
                  </a:schemeClr>
                </a:solidFill>
              </a:rPr>
              <a:t>Boxes</a:t>
            </a:r>
            <a:r>
              <a:rPr lang="en-US" sz="1400" dirty="0">
                <a:solidFill>
                  <a:schemeClr val="tx1">
                    <a:lumMod val="65000"/>
                    <a:lumOff val="35000"/>
                  </a:schemeClr>
                </a:solidFill>
              </a:rPr>
              <a:t> or </a:t>
            </a:r>
            <a:r>
              <a:rPr lang="en-US" sz="1400" b="1" dirty="0">
                <a:solidFill>
                  <a:schemeClr val="tx1">
                    <a:lumMod val="65000"/>
                    <a:lumOff val="35000"/>
                  </a:schemeClr>
                </a:solidFill>
              </a:rPr>
              <a:t>pullouts</a:t>
            </a:r>
            <a:r>
              <a:rPr lang="en-US" sz="1400" dirty="0">
                <a:solidFill>
                  <a:schemeClr val="tx1">
                    <a:lumMod val="65000"/>
                    <a:lumOff val="35000"/>
                  </a:schemeClr>
                </a:solidFill>
              </a:rPr>
              <a:t> are areas of the article separated from the main article. They normally contain extra information, or they might feature a graph, table, or infographic.</a:t>
            </a:r>
          </a:p>
          <a:p>
            <a:pPr>
              <a:lnSpc>
                <a:spcPct val="135000"/>
              </a:lnSpc>
            </a:pPr>
            <a:r>
              <a:rPr lang="en-US" sz="1400" b="1" dirty="0">
                <a:solidFill>
                  <a:schemeClr val="tx1">
                    <a:lumMod val="65000"/>
                    <a:lumOff val="35000"/>
                  </a:schemeClr>
                </a:solidFill>
              </a:rPr>
              <a:t>Bylines</a:t>
            </a:r>
            <a:r>
              <a:rPr lang="en-US" sz="1400" dirty="0">
                <a:solidFill>
                  <a:schemeClr val="tx1">
                    <a:lumMod val="65000"/>
                    <a:lumOff val="35000"/>
                  </a:schemeClr>
                </a:solidFill>
              </a:rPr>
              <a:t> give crucial information about the writer, recognizing the authorship of the article and building credibility. </a:t>
            </a:r>
          </a:p>
          <a:p>
            <a:pPr>
              <a:lnSpc>
                <a:spcPct val="135000"/>
              </a:lnSpc>
            </a:pPr>
            <a:r>
              <a:rPr lang="en-US" sz="1400" dirty="0">
                <a:solidFill>
                  <a:schemeClr val="tx1">
                    <a:lumMod val="65000"/>
                    <a:lumOff val="35000"/>
                  </a:schemeClr>
                </a:solidFill>
              </a:rPr>
              <a:t>If you are interested, you can visit sites like </a:t>
            </a:r>
            <a:r>
              <a:rPr lang="en-US" sz="1400" dirty="0">
                <a:hlinkClick r:id="rId2"/>
              </a:rPr>
              <a:t>Yes I’m A Designer </a:t>
            </a:r>
            <a:r>
              <a:rPr lang="en-US" sz="1400" dirty="0">
                <a:solidFill>
                  <a:schemeClr val="tx1">
                    <a:lumMod val="65000"/>
                    <a:lumOff val="35000"/>
                  </a:schemeClr>
                </a:solidFill>
              </a:rPr>
              <a:t>that go into more detail about the composition and design of </a:t>
            </a:r>
            <a:r>
              <a:rPr lang="en-US" sz="1400" b="1" dirty="0">
                <a:solidFill>
                  <a:schemeClr val="tx1">
                    <a:lumMod val="65000"/>
                    <a:lumOff val="35000"/>
                  </a:schemeClr>
                </a:solidFill>
              </a:rPr>
              <a:t>spreads</a:t>
            </a:r>
            <a:r>
              <a:rPr lang="en-US" sz="1400" dirty="0">
                <a:solidFill>
                  <a:schemeClr val="tx1">
                    <a:lumMod val="65000"/>
                    <a:lumOff val="35000"/>
                  </a:schemeClr>
                </a:solidFill>
              </a:rPr>
              <a:t> like the one on the right. (NB English Lang and Lit is not a design course, and you don’t need a professional level of technical know-how to analyze feature articles).</a:t>
            </a:r>
          </a:p>
          <a:p>
            <a:endParaRPr lang="en-US" sz="1400" b="1" dirty="0"/>
          </a:p>
        </p:txBody>
      </p:sp>
      <p:pic>
        <p:nvPicPr>
          <p:cNvPr id="8" name="Picture 7" descr="A screenshot of a magazine&#10;&#10;AI-generated content may be incorrect.">
            <a:extLst>
              <a:ext uri="{FF2B5EF4-FFF2-40B4-BE49-F238E27FC236}">
                <a16:creationId xmlns:a16="http://schemas.microsoft.com/office/drawing/2014/main" id="{911D5AC1-7021-FFFB-70E9-4230595619C2}"/>
              </a:ext>
            </a:extLst>
          </p:cNvPr>
          <p:cNvPicPr>
            <a:picLocks noChangeAspect="1"/>
          </p:cNvPicPr>
          <p:nvPr/>
        </p:nvPicPr>
        <p:blipFill>
          <a:blip r:embed="rId3"/>
          <a:srcRect l="3796"/>
          <a:stretch/>
        </p:blipFill>
        <p:spPr>
          <a:xfrm>
            <a:off x="6096000" y="1"/>
            <a:ext cx="6102825" cy="6858000"/>
          </a:xfrm>
          <a:prstGeom prst="rect">
            <a:avLst/>
          </a:prstGeom>
        </p:spPr>
      </p:pic>
    </p:spTree>
    <p:extLst>
      <p:ext uri="{BB962C8B-B14F-4D97-AF65-F5344CB8AC3E}">
        <p14:creationId xmlns:p14="http://schemas.microsoft.com/office/powerpoint/2010/main" val="921710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41C4C-6B92-9F45-B228-0B198777AEDF}"/>
              </a:ext>
            </a:extLst>
          </p:cNvPr>
          <p:cNvSpPr>
            <a:spLocks noGrp="1"/>
          </p:cNvSpPr>
          <p:nvPr>
            <p:ph type="title"/>
          </p:nvPr>
        </p:nvSpPr>
        <p:spPr>
          <a:xfrm>
            <a:off x="598665" y="8282"/>
            <a:ext cx="6002110" cy="1495425"/>
          </a:xfrm>
        </p:spPr>
        <p:txBody>
          <a:bodyPr vert="horz" lIns="91440" tIns="45720" rIns="91440" bIns="45720" rtlCol="0" anchor="ctr">
            <a:normAutofit/>
          </a:bodyPr>
          <a:lstStyle/>
          <a:p>
            <a:r>
              <a:rPr lang="en-US" sz="4000" b="1" dirty="0">
                <a:solidFill>
                  <a:schemeClr val="tx1">
                    <a:lumMod val="65000"/>
                    <a:lumOff val="35000"/>
                  </a:schemeClr>
                </a:solidFill>
              </a:rPr>
              <a:t>Introduction / Lead / Hook</a:t>
            </a:r>
          </a:p>
        </p:txBody>
      </p:sp>
      <p:sp>
        <p:nvSpPr>
          <p:cNvPr id="3" name="Vertical Text Placeholder 2">
            <a:extLst>
              <a:ext uri="{FF2B5EF4-FFF2-40B4-BE49-F238E27FC236}">
                <a16:creationId xmlns:a16="http://schemas.microsoft.com/office/drawing/2014/main" id="{59D63024-D110-B447-B35D-A5BC5CAD0735}"/>
              </a:ext>
            </a:extLst>
          </p:cNvPr>
          <p:cNvSpPr>
            <a:spLocks noGrp="1"/>
          </p:cNvSpPr>
          <p:nvPr>
            <p:ph type="body" orient="vert" idx="1"/>
          </p:nvPr>
        </p:nvSpPr>
        <p:spPr>
          <a:xfrm>
            <a:off x="836680" y="1245704"/>
            <a:ext cx="6002110" cy="5604014"/>
          </a:xfrm>
        </p:spPr>
        <p:txBody>
          <a:bodyPr vert="horz" lIns="91440" tIns="45720" rIns="91440" bIns="45720" rtlCol="0">
            <a:normAutofit lnSpcReduction="10000"/>
          </a:bodyPr>
          <a:lstStyle/>
          <a:p>
            <a:pPr marL="0">
              <a:lnSpc>
                <a:spcPct val="125000"/>
              </a:lnSpc>
            </a:pPr>
            <a:r>
              <a:rPr lang="en-US" sz="2000" dirty="0">
                <a:solidFill>
                  <a:schemeClr val="tx1">
                    <a:lumMod val="65000"/>
                    <a:lumOff val="35000"/>
                  </a:schemeClr>
                </a:solidFill>
              </a:rPr>
              <a:t>The </a:t>
            </a:r>
            <a:r>
              <a:rPr lang="en-US" sz="2000" b="1" dirty="0">
                <a:solidFill>
                  <a:schemeClr val="tx1">
                    <a:lumMod val="65000"/>
                    <a:lumOff val="35000"/>
                  </a:schemeClr>
                </a:solidFill>
              </a:rPr>
              <a:t>first paragraph </a:t>
            </a:r>
            <a:r>
              <a:rPr lang="en-US" sz="2000" dirty="0">
                <a:solidFill>
                  <a:schemeClr val="tx1">
                    <a:lumMod val="65000"/>
                    <a:lumOff val="35000"/>
                  </a:schemeClr>
                </a:solidFill>
              </a:rPr>
              <a:t>of a feature article is one of the most important. It acts as a bridge between the headline, image, and copy and is the first detailed information that the reader encounters.</a:t>
            </a:r>
          </a:p>
          <a:p>
            <a:pPr marL="0">
              <a:lnSpc>
                <a:spcPct val="125000"/>
              </a:lnSpc>
            </a:pPr>
            <a:r>
              <a:rPr lang="en-US" sz="2000" dirty="0">
                <a:solidFill>
                  <a:schemeClr val="tx1">
                    <a:lumMod val="65000"/>
                    <a:lumOff val="35000"/>
                  </a:schemeClr>
                </a:solidFill>
              </a:rPr>
              <a:t>The first paragraph is also called the</a:t>
            </a:r>
            <a:r>
              <a:rPr lang="en-US" sz="2000" b="1" dirty="0">
                <a:solidFill>
                  <a:schemeClr val="tx1">
                    <a:lumMod val="65000"/>
                    <a:lumOff val="35000"/>
                  </a:schemeClr>
                </a:solidFill>
              </a:rPr>
              <a:t> lead</a:t>
            </a:r>
            <a:r>
              <a:rPr lang="en-US" sz="2000" dirty="0">
                <a:solidFill>
                  <a:schemeClr val="tx1">
                    <a:lumMod val="65000"/>
                    <a:lumOff val="35000"/>
                  </a:schemeClr>
                </a:solidFill>
              </a:rPr>
              <a:t>, which presents need-to-know information (such as the scope of the article, the topic under discussion, or the outlook of the writer). The lead paragraph may </a:t>
            </a:r>
            <a:r>
              <a:rPr lang="en-US" sz="2000" b="1" dirty="0">
                <a:solidFill>
                  <a:schemeClr val="tx1">
                    <a:lumMod val="65000"/>
                    <a:lumOff val="35000"/>
                  </a:schemeClr>
                </a:solidFill>
              </a:rPr>
              <a:t>establish the tone </a:t>
            </a:r>
            <a:r>
              <a:rPr lang="en-US" sz="2000" dirty="0">
                <a:solidFill>
                  <a:schemeClr val="tx1">
                    <a:lumMod val="65000"/>
                    <a:lumOff val="35000"/>
                  </a:schemeClr>
                </a:solidFill>
              </a:rPr>
              <a:t>of the article.</a:t>
            </a:r>
          </a:p>
          <a:p>
            <a:pPr marL="0">
              <a:lnSpc>
                <a:spcPct val="125000"/>
              </a:lnSpc>
            </a:pPr>
            <a:r>
              <a:rPr lang="en-US" sz="2000" dirty="0">
                <a:solidFill>
                  <a:schemeClr val="tx1">
                    <a:lumMod val="65000"/>
                    <a:lumOff val="35000"/>
                  </a:schemeClr>
                </a:solidFill>
              </a:rPr>
              <a:t>Here’s where you might find a </a:t>
            </a:r>
            <a:r>
              <a:rPr lang="en-US" sz="2000" b="1" dirty="0">
                <a:solidFill>
                  <a:schemeClr val="tx1">
                    <a:lumMod val="65000"/>
                    <a:lumOff val="35000"/>
                  </a:schemeClr>
                </a:solidFill>
              </a:rPr>
              <a:t>hook</a:t>
            </a:r>
            <a:r>
              <a:rPr lang="en-US" sz="2000" dirty="0">
                <a:solidFill>
                  <a:schemeClr val="tx1">
                    <a:lumMod val="65000"/>
                    <a:lumOff val="35000"/>
                  </a:schemeClr>
                </a:solidFill>
              </a:rPr>
              <a:t> that catches the reader’s interest and intrigues them with a novel premise or twist on a well-worn theme.</a:t>
            </a:r>
          </a:p>
          <a:p>
            <a:pPr marL="0">
              <a:lnSpc>
                <a:spcPct val="125000"/>
              </a:lnSpc>
            </a:pPr>
            <a:r>
              <a:rPr lang="en-US" sz="2000" dirty="0">
                <a:solidFill>
                  <a:schemeClr val="tx1">
                    <a:lumMod val="65000"/>
                    <a:lumOff val="35000"/>
                  </a:schemeClr>
                </a:solidFill>
              </a:rPr>
              <a:t>Look at the lead paragraph opposite and think about what makes it an effective opening to the article.</a:t>
            </a:r>
          </a:p>
        </p:txBody>
      </p:sp>
      <p:pic>
        <p:nvPicPr>
          <p:cNvPr id="6" name="Picture 5" descr="A close-up of a shark&#10;&#10;AI-generated content may be incorrect.">
            <a:extLst>
              <a:ext uri="{FF2B5EF4-FFF2-40B4-BE49-F238E27FC236}">
                <a16:creationId xmlns:a16="http://schemas.microsoft.com/office/drawing/2014/main" id="{6C5BF124-3BF5-DAD5-4AD5-08112D032858}"/>
              </a:ext>
            </a:extLst>
          </p:cNvPr>
          <p:cNvPicPr>
            <a:picLocks noChangeAspect="1"/>
          </p:cNvPicPr>
          <p:nvPr/>
        </p:nvPicPr>
        <p:blipFill>
          <a:blip r:embed="rId3"/>
          <a:srcRect l="674" r="3538"/>
          <a:stretch/>
        </p:blipFill>
        <p:spPr>
          <a:xfrm>
            <a:off x="7199440" y="10"/>
            <a:ext cx="4992560" cy="6857990"/>
          </a:xfrm>
          <a:prstGeom prst="rect">
            <a:avLst/>
          </a:prstGeom>
          <a:effectLst/>
        </p:spPr>
      </p:pic>
      <p:sp>
        <p:nvSpPr>
          <p:cNvPr id="7" name="Right Arrow 6">
            <a:extLst>
              <a:ext uri="{FF2B5EF4-FFF2-40B4-BE49-F238E27FC236}">
                <a16:creationId xmlns:a16="http://schemas.microsoft.com/office/drawing/2014/main" id="{E088E896-E92F-5B03-12DC-F9754B792A65}"/>
              </a:ext>
            </a:extLst>
          </p:cNvPr>
          <p:cNvSpPr/>
          <p:nvPr/>
        </p:nvSpPr>
        <p:spPr>
          <a:xfrm rot="978840">
            <a:off x="6189226" y="4373217"/>
            <a:ext cx="1007165" cy="2782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02336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99E285-665B-8443-9B09-B13127BB4772}"/>
              </a:ext>
            </a:extLst>
          </p:cNvPr>
          <p:cNvSpPr>
            <a:spLocks noGrp="1"/>
          </p:cNvSpPr>
          <p:nvPr>
            <p:ph type="title"/>
          </p:nvPr>
        </p:nvSpPr>
        <p:spPr>
          <a:xfrm>
            <a:off x="836680" y="0"/>
            <a:ext cx="6002110" cy="1495425"/>
          </a:xfrm>
        </p:spPr>
        <p:txBody>
          <a:bodyPr vert="horz" lIns="91440" tIns="45720" rIns="91440" bIns="45720" rtlCol="0" anchor="ctr">
            <a:normAutofit/>
          </a:bodyPr>
          <a:lstStyle/>
          <a:p>
            <a:pPr algn="ctr"/>
            <a:r>
              <a:rPr lang="en-US" sz="4000" b="1" dirty="0">
                <a:solidFill>
                  <a:schemeClr val="tx1">
                    <a:lumMod val="65000"/>
                    <a:lumOff val="35000"/>
                  </a:schemeClr>
                </a:solidFill>
              </a:rPr>
              <a:t>Technical Language</a:t>
            </a:r>
          </a:p>
        </p:txBody>
      </p:sp>
      <p:sp>
        <p:nvSpPr>
          <p:cNvPr id="3" name="Content Placeholder 2">
            <a:extLst>
              <a:ext uri="{FF2B5EF4-FFF2-40B4-BE49-F238E27FC236}">
                <a16:creationId xmlns:a16="http://schemas.microsoft.com/office/drawing/2014/main" id="{06FC0B77-D00E-B24E-9DDA-769A27BAE7DF}"/>
              </a:ext>
            </a:extLst>
          </p:cNvPr>
          <p:cNvSpPr>
            <a:spLocks noGrp="1"/>
          </p:cNvSpPr>
          <p:nvPr>
            <p:ph sz="half" idx="1"/>
          </p:nvPr>
        </p:nvSpPr>
        <p:spPr>
          <a:xfrm>
            <a:off x="591671" y="1264025"/>
            <a:ext cx="6247119" cy="5204010"/>
          </a:xfrm>
        </p:spPr>
        <p:txBody>
          <a:bodyPr vert="horz" lIns="91440" tIns="45720" rIns="91440" bIns="45720" rtlCol="0">
            <a:normAutofit fontScale="92500" lnSpcReduction="10000"/>
          </a:bodyPr>
          <a:lstStyle/>
          <a:p>
            <a:pPr>
              <a:lnSpc>
                <a:spcPct val="125000"/>
              </a:lnSpc>
            </a:pPr>
            <a:r>
              <a:rPr lang="en-US" sz="1800" dirty="0">
                <a:solidFill>
                  <a:schemeClr val="tx1">
                    <a:lumMod val="65000"/>
                    <a:lumOff val="35000"/>
                  </a:schemeClr>
                </a:solidFill>
              </a:rPr>
              <a:t>Articles about specific topics, hobbies, and interests are very likely to use language from that particular </a:t>
            </a:r>
            <a:r>
              <a:rPr lang="en-US" sz="1800" b="1" dirty="0">
                <a:solidFill>
                  <a:schemeClr val="tx1">
                    <a:lumMod val="65000"/>
                    <a:lumOff val="35000"/>
                  </a:schemeClr>
                </a:solidFill>
              </a:rPr>
              <a:t>lexical field</a:t>
            </a:r>
            <a:r>
              <a:rPr lang="en-US" sz="1800" dirty="0">
                <a:solidFill>
                  <a:schemeClr val="tx1">
                    <a:lumMod val="65000"/>
                    <a:lumOff val="35000"/>
                  </a:schemeClr>
                </a:solidFill>
              </a:rPr>
              <a:t>. This kind of language is called </a:t>
            </a:r>
            <a:r>
              <a:rPr lang="en-US" sz="1800" b="1" dirty="0">
                <a:solidFill>
                  <a:schemeClr val="tx1">
                    <a:lumMod val="65000"/>
                    <a:lumOff val="35000"/>
                  </a:schemeClr>
                </a:solidFill>
              </a:rPr>
              <a:t>technical language</a:t>
            </a:r>
            <a:r>
              <a:rPr lang="en-US" sz="1800" dirty="0">
                <a:solidFill>
                  <a:schemeClr val="tx1">
                    <a:lumMod val="65000"/>
                    <a:lumOff val="35000"/>
                  </a:schemeClr>
                </a:solidFill>
              </a:rPr>
              <a:t>.</a:t>
            </a:r>
          </a:p>
          <a:p>
            <a:pPr>
              <a:lnSpc>
                <a:spcPct val="125000"/>
              </a:lnSpc>
            </a:pPr>
            <a:r>
              <a:rPr lang="en-US" sz="1800" dirty="0">
                <a:solidFill>
                  <a:schemeClr val="tx1">
                    <a:lumMod val="65000"/>
                    <a:lumOff val="35000"/>
                  </a:schemeClr>
                </a:solidFill>
              </a:rPr>
              <a:t>Recognizing technical language is an excellent way of judging audience and purpose. If the language is overly technical, the article is certainly for a </a:t>
            </a:r>
            <a:r>
              <a:rPr lang="en-US" sz="1800" b="1" dirty="0">
                <a:solidFill>
                  <a:schemeClr val="tx1">
                    <a:lumMod val="65000"/>
                    <a:lumOff val="35000"/>
                  </a:schemeClr>
                </a:solidFill>
              </a:rPr>
              <a:t>niche </a:t>
            </a:r>
            <a:r>
              <a:rPr lang="en-US" sz="1800" dirty="0">
                <a:solidFill>
                  <a:schemeClr val="tx1">
                    <a:lumMod val="65000"/>
                    <a:lumOff val="35000"/>
                  </a:schemeClr>
                </a:solidFill>
              </a:rPr>
              <a:t>readership.</a:t>
            </a:r>
          </a:p>
          <a:p>
            <a:pPr>
              <a:lnSpc>
                <a:spcPct val="125000"/>
              </a:lnSpc>
            </a:pPr>
            <a:r>
              <a:rPr lang="en-US" sz="1800" dirty="0">
                <a:solidFill>
                  <a:schemeClr val="tx1">
                    <a:lumMod val="65000"/>
                    <a:lumOff val="35000"/>
                  </a:schemeClr>
                </a:solidFill>
              </a:rPr>
              <a:t>However, if the language is more</a:t>
            </a:r>
            <a:r>
              <a:rPr lang="en-US" sz="1800" b="1" dirty="0">
                <a:solidFill>
                  <a:schemeClr val="tx1">
                    <a:lumMod val="65000"/>
                    <a:lumOff val="35000"/>
                  </a:schemeClr>
                </a:solidFill>
              </a:rPr>
              <a:t> everyday</a:t>
            </a:r>
            <a:r>
              <a:rPr lang="en-US" sz="1800" dirty="0">
                <a:solidFill>
                  <a:schemeClr val="tx1">
                    <a:lumMod val="65000"/>
                    <a:lumOff val="35000"/>
                  </a:schemeClr>
                </a:solidFill>
              </a:rPr>
              <a:t>, or if the writer explains the meaning of certain words and phrases, the article is likely to be for a wider readership. </a:t>
            </a:r>
          </a:p>
          <a:p>
            <a:pPr>
              <a:lnSpc>
                <a:spcPct val="125000"/>
              </a:lnSpc>
            </a:pPr>
            <a:r>
              <a:rPr lang="en-US" sz="1800" dirty="0">
                <a:solidFill>
                  <a:schemeClr val="tx1">
                    <a:lumMod val="65000"/>
                    <a:lumOff val="35000"/>
                  </a:schemeClr>
                </a:solidFill>
              </a:rPr>
              <a:t>Overly technical language is called</a:t>
            </a:r>
            <a:r>
              <a:rPr lang="en-US" sz="1800" b="1" dirty="0">
                <a:solidFill>
                  <a:schemeClr val="tx1">
                    <a:lumMod val="65000"/>
                    <a:lumOff val="35000"/>
                  </a:schemeClr>
                </a:solidFill>
              </a:rPr>
              <a:t> jargon</a:t>
            </a:r>
            <a:r>
              <a:rPr lang="en-US" sz="1800" dirty="0">
                <a:solidFill>
                  <a:schemeClr val="tx1">
                    <a:lumMod val="65000"/>
                    <a:lumOff val="35000"/>
                  </a:schemeClr>
                </a:solidFill>
              </a:rPr>
              <a:t>, and overusing this type of language may have an off-putting effect, as if you are excluded from understanding the article.</a:t>
            </a:r>
          </a:p>
          <a:p>
            <a:pPr>
              <a:lnSpc>
                <a:spcPct val="125000"/>
              </a:lnSpc>
            </a:pPr>
            <a:r>
              <a:rPr lang="en-US" sz="1800" dirty="0">
                <a:solidFill>
                  <a:schemeClr val="tx1">
                    <a:lumMod val="65000"/>
                    <a:lumOff val="35000"/>
                  </a:schemeClr>
                </a:solidFill>
              </a:rPr>
              <a:t>Can you find examples of technical language in this excerpt from a feature article? Is technical language being used in an exclusive way? What can you infer is the article’s purpose and audience? </a:t>
            </a:r>
          </a:p>
        </p:txBody>
      </p:sp>
      <p:pic>
        <p:nvPicPr>
          <p:cNvPr id="5" name="Picture 4" descr="A page with text and a clipper and a comb&#10;&#10;AI-generated content may be incorrect.">
            <a:extLst>
              <a:ext uri="{FF2B5EF4-FFF2-40B4-BE49-F238E27FC236}">
                <a16:creationId xmlns:a16="http://schemas.microsoft.com/office/drawing/2014/main" id="{790073E3-C9D5-5ECE-7160-DE16E80E01B5}"/>
              </a:ext>
            </a:extLst>
          </p:cNvPr>
          <p:cNvPicPr>
            <a:picLocks noChangeAspect="1"/>
          </p:cNvPicPr>
          <p:nvPr/>
        </p:nvPicPr>
        <p:blipFill>
          <a:blip r:embed="rId3"/>
          <a:srcRect l="2352" r="3714"/>
          <a:stretch/>
        </p:blipFill>
        <p:spPr>
          <a:xfrm>
            <a:off x="7199440" y="10"/>
            <a:ext cx="4992560" cy="6857990"/>
          </a:xfrm>
          <a:prstGeom prst="rect">
            <a:avLst/>
          </a:prstGeom>
          <a:effectLst/>
        </p:spPr>
      </p:pic>
    </p:spTree>
    <p:extLst>
      <p:ext uri="{BB962C8B-B14F-4D97-AF65-F5344CB8AC3E}">
        <p14:creationId xmlns:p14="http://schemas.microsoft.com/office/powerpoint/2010/main" val="319192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1F469A-D9D6-BA92-E45E-7E5E7983E5EF}"/>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A3116A-18E1-1A6C-E251-427EBD8D732C}"/>
              </a:ext>
            </a:extLst>
          </p:cNvPr>
          <p:cNvSpPr>
            <a:spLocks noGrp="1"/>
          </p:cNvSpPr>
          <p:nvPr>
            <p:ph type="title"/>
          </p:nvPr>
        </p:nvSpPr>
        <p:spPr>
          <a:xfrm>
            <a:off x="6936391" y="70643"/>
            <a:ext cx="5150834" cy="1220788"/>
          </a:xfrm>
        </p:spPr>
        <p:txBody>
          <a:bodyPr vert="horz" lIns="91440" tIns="45720" rIns="91440" bIns="45720" rtlCol="0" anchor="ctr">
            <a:normAutofit/>
          </a:bodyPr>
          <a:lstStyle/>
          <a:p>
            <a:pPr algn="ctr"/>
            <a:r>
              <a:rPr lang="en-US" sz="4000" b="1" dirty="0">
                <a:solidFill>
                  <a:schemeClr val="tx1">
                    <a:lumMod val="65000"/>
                    <a:lumOff val="35000"/>
                  </a:schemeClr>
                </a:solidFill>
              </a:rPr>
              <a:t>Figurative Language</a:t>
            </a:r>
          </a:p>
        </p:txBody>
      </p:sp>
      <p:pic>
        <p:nvPicPr>
          <p:cNvPr id="6" name="Picture 5" descr="A newspaper with a picture of food&#10;&#10;AI-generated content may be incorrect.">
            <a:extLst>
              <a:ext uri="{FF2B5EF4-FFF2-40B4-BE49-F238E27FC236}">
                <a16:creationId xmlns:a16="http://schemas.microsoft.com/office/drawing/2014/main" id="{AEB90184-9F72-2048-5A34-C649E18FAC8F}"/>
              </a:ext>
            </a:extLst>
          </p:cNvPr>
          <p:cNvPicPr>
            <a:picLocks noChangeAspect="1"/>
          </p:cNvPicPr>
          <p:nvPr/>
        </p:nvPicPr>
        <p:blipFill>
          <a:blip r:embed="rId3"/>
          <a:srcRect r="-1" b="7803"/>
          <a:stretch/>
        </p:blipFill>
        <p:spPr>
          <a:xfrm>
            <a:off x="1" y="10"/>
            <a:ext cx="6936390" cy="6857990"/>
          </a:xfrm>
          <a:prstGeom prst="rect">
            <a:avLst/>
          </a:prstGeom>
        </p:spPr>
      </p:pic>
      <p:sp>
        <p:nvSpPr>
          <p:cNvPr id="3" name="Content Placeholder 2">
            <a:extLst>
              <a:ext uri="{FF2B5EF4-FFF2-40B4-BE49-F238E27FC236}">
                <a16:creationId xmlns:a16="http://schemas.microsoft.com/office/drawing/2014/main" id="{BCC0A4FC-D52F-D85C-9FE2-ADA982F3B189}"/>
              </a:ext>
            </a:extLst>
          </p:cNvPr>
          <p:cNvSpPr>
            <a:spLocks noGrp="1"/>
          </p:cNvSpPr>
          <p:nvPr>
            <p:ph sz="half" idx="1"/>
          </p:nvPr>
        </p:nvSpPr>
        <p:spPr>
          <a:xfrm>
            <a:off x="7217285" y="1291430"/>
            <a:ext cx="4755640" cy="5195095"/>
          </a:xfrm>
        </p:spPr>
        <p:txBody>
          <a:bodyPr vert="horz" lIns="91440" tIns="45720" rIns="91440" bIns="45720" rtlCol="0">
            <a:normAutofit fontScale="92500" lnSpcReduction="10000"/>
          </a:bodyPr>
          <a:lstStyle/>
          <a:p>
            <a:pPr>
              <a:lnSpc>
                <a:spcPct val="125000"/>
              </a:lnSpc>
            </a:pPr>
            <a:r>
              <a:rPr lang="en-US" sz="1800" dirty="0">
                <a:solidFill>
                  <a:schemeClr val="tx1">
                    <a:lumMod val="65000"/>
                    <a:lumOff val="35000"/>
                  </a:schemeClr>
                </a:solidFill>
              </a:rPr>
              <a:t>Professional writers of feature articles use language in original and interesting ways. It is probable that you will find uses of </a:t>
            </a:r>
            <a:r>
              <a:rPr lang="en-US" sz="1800" b="1" dirty="0">
                <a:solidFill>
                  <a:schemeClr val="tx1">
                    <a:lumMod val="65000"/>
                    <a:lumOff val="35000"/>
                  </a:schemeClr>
                </a:solidFill>
              </a:rPr>
              <a:t>figurative language </a:t>
            </a:r>
            <a:r>
              <a:rPr lang="en-US" sz="1800" dirty="0">
                <a:solidFill>
                  <a:schemeClr val="tx1">
                    <a:lumMod val="65000"/>
                    <a:lumOff val="35000"/>
                  </a:schemeClr>
                </a:solidFill>
              </a:rPr>
              <a:t>throughout any feature article you are given.</a:t>
            </a:r>
          </a:p>
          <a:p>
            <a:pPr>
              <a:lnSpc>
                <a:spcPct val="125000"/>
              </a:lnSpc>
            </a:pPr>
            <a:r>
              <a:rPr lang="en-US" sz="1800" dirty="0">
                <a:solidFill>
                  <a:schemeClr val="tx1">
                    <a:lumMod val="65000"/>
                    <a:lumOff val="35000"/>
                  </a:schemeClr>
                </a:solidFill>
              </a:rPr>
              <a:t>The most commonly seen figurative language is </a:t>
            </a:r>
            <a:r>
              <a:rPr lang="en-US" sz="1800" b="1" dirty="0">
                <a:solidFill>
                  <a:schemeClr val="tx1">
                    <a:lumMod val="65000"/>
                    <a:lumOff val="35000"/>
                  </a:schemeClr>
                </a:solidFill>
              </a:rPr>
              <a:t>metaphor</a:t>
            </a:r>
            <a:r>
              <a:rPr lang="en-US" sz="1800" dirty="0">
                <a:solidFill>
                  <a:schemeClr val="tx1">
                    <a:lumMod val="65000"/>
                    <a:lumOff val="35000"/>
                  </a:schemeClr>
                </a:solidFill>
              </a:rPr>
              <a:t>, a type of</a:t>
            </a:r>
            <a:r>
              <a:rPr lang="en-US" sz="1800" b="1" dirty="0">
                <a:solidFill>
                  <a:schemeClr val="tx1">
                    <a:lumMod val="65000"/>
                    <a:lumOff val="35000"/>
                  </a:schemeClr>
                </a:solidFill>
              </a:rPr>
              <a:t> comparison </a:t>
            </a:r>
            <a:r>
              <a:rPr lang="en-US" sz="1800" dirty="0">
                <a:solidFill>
                  <a:schemeClr val="tx1">
                    <a:lumMod val="65000"/>
                    <a:lumOff val="35000"/>
                  </a:schemeClr>
                </a:solidFill>
              </a:rPr>
              <a:t>that describes one thing in terms of another.</a:t>
            </a:r>
          </a:p>
          <a:p>
            <a:pPr>
              <a:lnSpc>
                <a:spcPct val="125000"/>
              </a:lnSpc>
            </a:pPr>
            <a:r>
              <a:rPr lang="en-US" sz="1800" dirty="0">
                <a:solidFill>
                  <a:schemeClr val="tx1">
                    <a:lumMod val="65000"/>
                    <a:lumOff val="35000"/>
                  </a:schemeClr>
                </a:solidFill>
              </a:rPr>
              <a:t>A metaphor that extends through an entire text is called an </a:t>
            </a:r>
            <a:r>
              <a:rPr lang="en-US" sz="1800" b="1" dirty="0">
                <a:solidFill>
                  <a:schemeClr val="tx1">
                    <a:lumMod val="65000"/>
                    <a:lumOff val="35000"/>
                  </a:schemeClr>
                </a:solidFill>
              </a:rPr>
              <a:t>extended metaphor</a:t>
            </a:r>
            <a:r>
              <a:rPr lang="en-US" sz="1800" dirty="0">
                <a:solidFill>
                  <a:schemeClr val="tx1">
                    <a:lumMod val="65000"/>
                    <a:lumOff val="35000"/>
                  </a:schemeClr>
                </a:solidFill>
              </a:rPr>
              <a:t>. Sometimes, understanding this metaphor can be the key to unlocking the meaning of the whole text!</a:t>
            </a:r>
          </a:p>
          <a:p>
            <a:pPr>
              <a:lnSpc>
                <a:spcPct val="125000"/>
              </a:lnSpc>
            </a:pPr>
            <a:r>
              <a:rPr lang="en-US" sz="1800" dirty="0">
                <a:solidFill>
                  <a:schemeClr val="tx1">
                    <a:lumMod val="65000"/>
                    <a:lumOff val="35000"/>
                  </a:schemeClr>
                </a:solidFill>
              </a:rPr>
              <a:t>Quickly read the article opposite. How is the </a:t>
            </a:r>
            <a:r>
              <a:rPr lang="en-US" sz="1800" b="1" dirty="0">
                <a:solidFill>
                  <a:schemeClr val="tx1">
                    <a:lumMod val="65000"/>
                    <a:lumOff val="35000"/>
                  </a:schemeClr>
                </a:solidFill>
              </a:rPr>
              <a:t>metaphor</a:t>
            </a:r>
            <a:r>
              <a:rPr lang="en-US" sz="1800" dirty="0">
                <a:solidFill>
                  <a:schemeClr val="tx1">
                    <a:lumMod val="65000"/>
                    <a:lumOff val="35000"/>
                  </a:schemeClr>
                </a:solidFill>
              </a:rPr>
              <a:t> from the heading developed in the next two paragraphs?</a:t>
            </a:r>
          </a:p>
        </p:txBody>
      </p:sp>
    </p:spTree>
    <p:extLst>
      <p:ext uri="{BB962C8B-B14F-4D97-AF65-F5344CB8AC3E}">
        <p14:creationId xmlns:p14="http://schemas.microsoft.com/office/powerpoint/2010/main" val="1441464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0E058-A215-5240-A5D0-DD8AC2E615C4}"/>
              </a:ext>
            </a:extLst>
          </p:cNvPr>
          <p:cNvSpPr>
            <a:spLocks noGrp="1"/>
          </p:cNvSpPr>
          <p:nvPr>
            <p:ph type="title"/>
          </p:nvPr>
        </p:nvSpPr>
        <p:spPr>
          <a:xfrm>
            <a:off x="8153400" y="1128094"/>
            <a:ext cx="3434180" cy="1415270"/>
          </a:xfrm>
        </p:spPr>
        <p:txBody>
          <a:bodyPr anchor="t">
            <a:normAutofit/>
          </a:bodyPr>
          <a:lstStyle/>
          <a:p>
            <a:r>
              <a:rPr lang="en-US" sz="3200" dirty="0">
                <a:solidFill>
                  <a:schemeClr val="tx1">
                    <a:lumMod val="65000"/>
                    <a:lumOff val="35000"/>
                  </a:schemeClr>
                </a:solidFill>
              </a:rPr>
              <a:t>Your Turn…</a:t>
            </a:r>
          </a:p>
        </p:txBody>
      </p:sp>
      <p:sp>
        <p:nvSpPr>
          <p:cNvPr id="62" name="Rectangle 61">
            <a:extLst>
              <a:ext uri="{FF2B5EF4-FFF2-40B4-BE49-F238E27FC236}">
                <a16:creationId xmlns:a16="http://schemas.microsoft.com/office/drawing/2014/main" id="{7ED7575E-88D2-B771-681D-46A7E5541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7645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agazine with a person in a skirt and a bag&#10;&#10;AI-generated content may be incorrect.">
            <a:extLst>
              <a:ext uri="{FF2B5EF4-FFF2-40B4-BE49-F238E27FC236}">
                <a16:creationId xmlns:a16="http://schemas.microsoft.com/office/drawing/2014/main" id="{B6A82551-C1E6-FB19-E20C-C0A246516129}"/>
              </a:ext>
            </a:extLst>
          </p:cNvPr>
          <p:cNvPicPr>
            <a:picLocks noChangeAspect="1"/>
          </p:cNvPicPr>
          <p:nvPr/>
        </p:nvPicPr>
        <p:blipFill>
          <a:blip r:embed="rId2"/>
          <a:stretch>
            <a:fillRect/>
          </a:stretch>
        </p:blipFill>
        <p:spPr>
          <a:xfrm>
            <a:off x="669235" y="1316867"/>
            <a:ext cx="6221895" cy="4230888"/>
          </a:xfrm>
          <a:prstGeom prst="rect">
            <a:avLst/>
          </a:prstGeom>
        </p:spPr>
      </p:pic>
      <p:cxnSp>
        <p:nvCxnSpPr>
          <p:cNvPr id="61" name="Straight Connector 60">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F778D8F-8593-1043-B3AB-40E9F0DF7A68}"/>
              </a:ext>
            </a:extLst>
          </p:cNvPr>
          <p:cNvSpPr>
            <a:spLocks noGrp="1"/>
          </p:cNvSpPr>
          <p:nvPr>
            <p:ph idx="1"/>
          </p:nvPr>
        </p:nvSpPr>
        <p:spPr>
          <a:xfrm>
            <a:off x="8153400" y="1897380"/>
            <a:ext cx="3434180" cy="4245003"/>
          </a:xfrm>
        </p:spPr>
        <p:txBody>
          <a:bodyPr>
            <a:normAutofit/>
          </a:bodyPr>
          <a:lstStyle/>
          <a:p>
            <a:pPr>
              <a:lnSpc>
                <a:spcPct val="125000"/>
              </a:lnSpc>
            </a:pPr>
            <a:r>
              <a:rPr lang="en-US" sz="2000" dirty="0">
                <a:solidFill>
                  <a:schemeClr val="tx1">
                    <a:lumMod val="65000"/>
                    <a:lumOff val="35000"/>
                  </a:schemeClr>
                </a:solidFill>
              </a:rPr>
              <a:t>Download the feature article on the left and print it clearly so you can read the words.</a:t>
            </a:r>
          </a:p>
          <a:p>
            <a:pPr>
              <a:lnSpc>
                <a:spcPct val="125000"/>
              </a:lnSpc>
            </a:pPr>
            <a:r>
              <a:rPr lang="en-US" sz="2000" dirty="0">
                <a:solidFill>
                  <a:schemeClr val="tx1">
                    <a:lumMod val="65000"/>
                    <a:lumOff val="35000"/>
                  </a:schemeClr>
                </a:solidFill>
              </a:rPr>
              <a:t>Practice by working with the guiding question: </a:t>
            </a:r>
            <a:r>
              <a:rPr lang="en-US" sz="2000" i="1" dirty="0">
                <a:solidFill>
                  <a:schemeClr val="tx1">
                    <a:lumMod val="65000"/>
                    <a:lumOff val="35000"/>
                  </a:schemeClr>
                </a:solidFill>
              </a:rPr>
              <a:t>Analyze the ways this feature article both engages and informs the reader.</a:t>
            </a:r>
          </a:p>
        </p:txBody>
      </p:sp>
    </p:spTree>
    <p:extLst>
      <p:ext uri="{BB962C8B-B14F-4D97-AF65-F5344CB8AC3E}">
        <p14:creationId xmlns:p14="http://schemas.microsoft.com/office/powerpoint/2010/main" val="937439350"/>
      </p:ext>
    </p:extLst>
  </p:cSld>
  <p:clrMapOvr>
    <a:masterClrMapping/>
  </p:clrMapOvr>
</p:sld>
</file>

<file path=ppt/theme/theme1.xml><?xml version="1.0" encoding="utf-8"?>
<a:theme xmlns:a="http://schemas.openxmlformats.org/drawingml/2006/main" name="BrushVTI">
  <a:themeElements>
    <a:clrScheme name="AnalogousFromRegularSeedLeftStep">
      <a:dk1>
        <a:srgbClr val="000000"/>
      </a:dk1>
      <a:lt1>
        <a:srgbClr val="FFFFFF"/>
      </a:lt1>
      <a:dk2>
        <a:srgbClr val="1B2F2F"/>
      </a:dk2>
      <a:lt2>
        <a:srgbClr val="F2F0F3"/>
      </a:lt2>
      <a:accent1>
        <a:srgbClr val="4DB726"/>
      </a:accent1>
      <a:accent2>
        <a:srgbClr val="80B018"/>
      </a:accent2>
      <a:accent3>
        <a:srgbClr val="AFA124"/>
      </a:accent3>
      <a:accent4>
        <a:srgbClr val="D0731C"/>
      </a:accent4>
      <a:accent5>
        <a:srgbClr val="E23A2E"/>
      </a:accent5>
      <a:accent6>
        <a:srgbClr val="D01C5B"/>
      </a:accent6>
      <a:hlink>
        <a:srgbClr val="A550C4"/>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3248</TotalTime>
  <Words>2354</Words>
  <Application>Microsoft Macintosh PowerPoint</Application>
  <PresentationFormat>Widescreen</PresentationFormat>
  <Paragraphs>68</Paragraphs>
  <Slides>11</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Arial</vt:lpstr>
      <vt:lpstr>Calibri</vt:lpstr>
      <vt:lpstr>Calibri Light</vt:lpstr>
      <vt:lpstr>Century Gothic</vt:lpstr>
      <vt:lpstr>BrushVTI</vt:lpstr>
      <vt:lpstr>Office Theme</vt:lpstr>
      <vt:lpstr>Text Type Focus: Feature Articles</vt:lpstr>
      <vt:lpstr>Purpose</vt:lpstr>
      <vt:lpstr>Audience</vt:lpstr>
      <vt:lpstr>Images</vt:lpstr>
      <vt:lpstr>Heading/Headline</vt:lpstr>
      <vt:lpstr>Pull Quotes</vt:lpstr>
      <vt:lpstr>Design and Layout Features</vt:lpstr>
      <vt:lpstr>Introduction / Lead / Hook</vt:lpstr>
      <vt:lpstr>Technical Language</vt:lpstr>
      <vt:lpstr>Figurative Language</vt:lpstr>
      <vt:lpstr>Your 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Type Focus: Comic Strips</dc:title>
  <dc:creator>Doug Sillett</dc:creator>
  <cp:lastModifiedBy>Doug Sillett</cp:lastModifiedBy>
  <cp:revision>6</cp:revision>
  <dcterms:created xsi:type="dcterms:W3CDTF">2022-03-10T08:10:45Z</dcterms:created>
  <dcterms:modified xsi:type="dcterms:W3CDTF">2025-02-15T11:49:37Z</dcterms:modified>
</cp:coreProperties>
</file>