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8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03"/>
  </p:normalViewPr>
  <p:slideViewPr>
    <p:cSldViewPr snapToGrid="0">
      <p:cViewPr varScale="1">
        <p:scale>
          <a:sx n="90" d="100"/>
          <a:sy n="90" d="100"/>
        </p:scale>
        <p:origin x="232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1B17-F048-D3FE-93E0-79D923082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65FE5-0FCE-FDA6-83C9-004FC8707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7620D-73D5-8DCE-03C7-43579BDD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DFE06-043A-7DA3-23B7-9AF3995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CBCE7-4E0E-FC89-01E6-FA2439D1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1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F299-D6E7-8946-7A48-58EA81D5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D7EF7-E85E-5924-2309-9ABA965E6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6F22E-8DF1-7C3A-0DFC-2B5A1B4F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2351E-EAD4-2583-F9CC-A6B5A00E4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38985-5F44-67C0-5656-8DFB5130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5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A09C2-3238-66CC-8241-0CB24F22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DD176-B456-5903-0AA5-E97408616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C5B32-C86B-003E-AE6D-E56FA050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E97F5-FA3D-A696-D7AD-293CB7D2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FB9DB-2081-A1BF-9010-26164BDE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4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6CC6D-2A6E-51CF-C3BB-8BDE1A012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9F808-CF54-6354-A727-E8D1ACE722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4EE44-34B7-4D89-348B-3785D4052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CE3C8D-2FBF-CA9C-795B-EF229EEC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CC08A2-C989-7CB8-6303-15ABF3B5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0DFE2-F51D-B58E-54BC-BFEBE578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0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5E2FD-6DE9-F7D4-3820-13B4F0DE4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D0A87-56B5-12B8-9221-2198100FE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91808-2BBF-0DA4-FD9E-94E044D8A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0EA6A-3DF4-8441-6076-8EF5386BC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7D9245-D7F2-F04E-EC20-2B4F6ADB7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4F3C2-265D-A60C-BFED-3753C1A6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16BB0-0070-8671-9413-1F98D2A9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261EC-BC07-B44B-9E0A-6911AAF2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0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49D4-BCB1-495F-5AE2-07A34674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35604-676D-889C-BDF6-F168927A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768B03-32F6-2B1C-2B00-24265A8E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F2A92-646F-71C2-0A56-1255296A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9D09BF-E181-FB20-4A50-24180B56C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744F5-F1F3-976D-942A-EABEDB7FF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BA403-3C37-2AF1-9FD5-84D9EAF52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1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8D795-B6C6-0433-42E3-3A6E46727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530B1-A9FF-56A6-95A2-4A190F68F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3972A-26FE-F5AE-20ED-8FB70D090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20BBE-5B12-E0A2-3A14-234FFB43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95AAD-8E81-B911-A059-AA6F4AD6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CAD74-C6D5-01E4-432A-D67245D1C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3858-DA9A-819D-A97A-AB38D77E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7BE950-DEE6-C5AB-7D25-8BBCA35B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3D864-5C19-2E49-71A5-99296BF4A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8C073-4485-A588-D431-7136FE96C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C1FD1-DE98-A944-FC57-5D4CC7CB1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360A4-E084-E137-F6B1-5E9CDF9C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1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87A2-0148-C490-C6D0-BA0BD374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AB7350-C5A8-A782-631E-E69C3ABDF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9844E-8E48-379E-B0FB-28777CD5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BA7DD-218A-B5A4-8587-1AD77F04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5A1D0-516D-5B14-201B-020A83CEA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4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3D45AE-BD11-E4A2-2680-E71F3AC3F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2F6D5-BFCA-4CCD-5518-CDF77E416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7E3A1-FEA3-B2EA-5034-17D389F0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F18C6-2B42-B2FA-EF65-9A0D279AD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8C612-B38B-9844-2CA4-FA8347C8F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8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80A51F-D042-9D88-426B-0BD0714D3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740B-DB92-0AB7-E4A2-C0F57E4D7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4BB3D-41E1-30E2-A3D4-394B01D1C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26F3A-1785-954E-8D62-9C9BFB1D3CD4}" type="datetimeFigureOut">
              <a:rPr lang="en-US" smtClean="0"/>
              <a:t>8/24/23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78A11-6B3D-852F-7B40-C04C2E131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4BC98-69D3-1536-4BAA-C39B55D97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87745-4577-FA41-AB19-F31168E80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7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11"/>
            <a:lum/>
          </a:blip>
          <a:srcRect/>
          <a:stretch>
            <a:fillRect t="-64000" b="-6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A94C-C59C-92E2-5CFB-6A52ABBF9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2680"/>
            <a:ext cx="9144000" cy="1318821"/>
          </a:xfrm>
        </p:spPr>
        <p:txBody>
          <a:bodyPr/>
          <a:lstStyle/>
          <a:p>
            <a:r>
              <a:rPr lang="en-US" dirty="0"/>
              <a:t>Adverts Sell More Than Stuff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B44F63-60E3-D050-2E42-E77538C365A1}"/>
              </a:ext>
            </a:extLst>
          </p:cNvPr>
          <p:cNvSpPr txBox="1">
            <a:spLocks/>
          </p:cNvSpPr>
          <p:nvPr/>
        </p:nvSpPr>
        <p:spPr>
          <a:xfrm>
            <a:off x="1662112" y="196324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GB" b="0" i="0" dirty="0">
                <a:solidFill>
                  <a:srgbClr val="53556A"/>
                </a:solidFill>
                <a:effectLst/>
                <a:latin typeface="Montserrat" pitchFamily="2" charset="77"/>
              </a:rPr>
              <a:t>As Don Draper would say, an ad should make you feel something. With the advertising industry’s strong emphasis on values-based marketing, more brands are creating emotive adverts that sell more than just stuff.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8FA424B-FD8F-0144-76DD-DD64CD0645DD}"/>
              </a:ext>
            </a:extLst>
          </p:cNvPr>
          <p:cNvSpPr txBox="1">
            <a:spLocks/>
          </p:cNvSpPr>
          <p:nvPr/>
        </p:nvSpPr>
        <p:spPr>
          <a:xfrm>
            <a:off x="1524000" y="389074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GB" sz="2200" dirty="0">
                <a:solidFill>
                  <a:srgbClr val="53556A"/>
                </a:solidFill>
                <a:latin typeface="Montserrat" pitchFamily="2" charset="77"/>
              </a:rPr>
              <a:t>You will see a series of adverts that convey ideas, values, attitudes, feelings, and beliefs</a:t>
            </a:r>
            <a:r>
              <a:rPr lang="en-GB" sz="2200" b="0" i="0" dirty="0">
                <a:solidFill>
                  <a:srgbClr val="53556A"/>
                </a:solidFill>
                <a:effectLst/>
                <a:latin typeface="Montserrat" pitchFamily="2" charset="77"/>
              </a:rPr>
              <a:t>. As you are shown each ad, write down the first words that come into your mind. The first slide provides an example.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7875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/>
              <a:t>Budweiser Beer</a:t>
            </a:r>
          </a:p>
        </p:txBody>
      </p:sp>
      <p:pic>
        <p:nvPicPr>
          <p:cNvPr id="6" name="Content Placeholder 5" descr="A person pouring beer into a bottle&#10;&#10;Description automatically generated">
            <a:extLst>
              <a:ext uri="{FF2B5EF4-FFF2-40B4-BE49-F238E27FC236}">
                <a16:creationId xmlns:a16="http://schemas.microsoft.com/office/drawing/2014/main" id="{6DDD82BC-FDA8-74FC-940E-8F65E86620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30065" y="-1537"/>
            <a:ext cx="5326459" cy="685953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Friendship</a:t>
            </a:r>
          </a:p>
          <a:p>
            <a:pPr>
              <a:lnSpc>
                <a:spcPct val="150000"/>
              </a:lnSpc>
            </a:pPr>
            <a:r>
              <a:rPr lang="en-US" dirty="0"/>
              <a:t>Community</a:t>
            </a:r>
          </a:p>
          <a:p>
            <a:pPr>
              <a:lnSpc>
                <a:spcPct val="150000"/>
              </a:lnSpc>
            </a:pPr>
            <a:r>
              <a:rPr lang="en-US" dirty="0"/>
              <a:t>Socializing</a:t>
            </a:r>
          </a:p>
          <a:p>
            <a:pPr>
              <a:lnSpc>
                <a:spcPct val="150000"/>
              </a:lnSpc>
            </a:pPr>
            <a:r>
              <a:rPr lang="en-US" dirty="0"/>
              <a:t>Get together</a:t>
            </a:r>
          </a:p>
          <a:p>
            <a:pPr>
              <a:lnSpc>
                <a:spcPct val="150000"/>
              </a:lnSpc>
            </a:pPr>
            <a:r>
              <a:rPr lang="en-US" dirty="0"/>
              <a:t>Attractiveness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0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 err="1"/>
              <a:t>Cutty</a:t>
            </a:r>
            <a:r>
              <a:rPr lang="en-US" dirty="0"/>
              <a:t> Sark Scotch Whisky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DD82BC-FDA8-74FC-940E-8F65E86620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-30065" y="-1537"/>
            <a:ext cx="5326459" cy="685953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09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/>
              <a:t>New York Life Insurance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DD82BC-FDA8-74FC-940E-8F65E86620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-30065" y="-1537"/>
            <a:ext cx="5326459" cy="685953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27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/>
              <a:t>Panera Bread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026" name="Picture 2" descr="Panera Bread&amp;rsquo;s new campaign is an example of purpose-based marketing.">
            <a:extLst>
              <a:ext uri="{FF2B5EF4-FFF2-40B4-BE49-F238E27FC236}">
                <a16:creationId xmlns:a16="http://schemas.microsoft.com/office/drawing/2014/main" id="{EB673144-2BBF-853A-2E78-EAC5B7B20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4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5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948" y="365125"/>
            <a:ext cx="4616051" cy="1325563"/>
          </a:xfrm>
        </p:spPr>
        <p:txBody>
          <a:bodyPr/>
          <a:lstStyle/>
          <a:p>
            <a:pPr algn="ctr"/>
            <a:r>
              <a:rPr lang="en-US" dirty="0"/>
              <a:t>Coca Cola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3825" y="1504951"/>
            <a:ext cx="3814763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3314" name="Picture 2" descr="Coca-Cola: 'Taste the feeling' campaign takes the brand away from the promise of happiness">
            <a:extLst>
              <a:ext uri="{FF2B5EF4-FFF2-40B4-BE49-F238E27FC236}">
                <a16:creationId xmlns:a16="http://schemas.microsoft.com/office/drawing/2014/main" id="{98D9A0A9-BCDE-374B-F373-045D646CE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9428"/>
            <a:ext cx="7488635" cy="499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13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948" y="365125"/>
            <a:ext cx="4616051" cy="1325563"/>
          </a:xfrm>
        </p:spPr>
        <p:txBody>
          <a:bodyPr/>
          <a:lstStyle/>
          <a:p>
            <a:pPr algn="ctr"/>
            <a:r>
              <a:rPr lang="en-US" dirty="0"/>
              <a:t>Phone Case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1475" y="1504951"/>
            <a:ext cx="3317113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B3B6F-D0BD-E947-7DA3-B38373D71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743"/>
            <a:ext cx="7772400" cy="540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7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/>
              <a:t>Patek Philippe Watches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3074" name="Picture 2" descr="Most Inspiring Ads">
            <a:extLst>
              <a:ext uri="{FF2B5EF4-FFF2-40B4-BE49-F238E27FC236}">
                <a16:creationId xmlns:a16="http://schemas.microsoft.com/office/drawing/2014/main" id="{C3768047-80F9-0693-4735-5804D2B9E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60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5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2424" y="365125"/>
            <a:ext cx="4369576" cy="1325563"/>
          </a:xfrm>
        </p:spPr>
        <p:txBody>
          <a:bodyPr/>
          <a:lstStyle/>
          <a:p>
            <a:pPr algn="ctr"/>
            <a:r>
              <a:rPr lang="en-US" dirty="0"/>
              <a:t>Apple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6725" y="1690688"/>
            <a:ext cx="3786188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932271-1D77-4CFB-DFE3-BA4A7133E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56" y="985838"/>
            <a:ext cx="7840980" cy="49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48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394" y="365125"/>
            <a:ext cx="6895606" cy="1325563"/>
          </a:xfrm>
        </p:spPr>
        <p:txBody>
          <a:bodyPr/>
          <a:lstStyle/>
          <a:p>
            <a:pPr algn="ctr"/>
            <a:r>
              <a:rPr lang="en-US" dirty="0"/>
              <a:t>Lego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60D53AA-7772-1CE9-E8EF-0CD43CCBA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45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11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948" y="365125"/>
            <a:ext cx="4616051" cy="1325563"/>
          </a:xfrm>
        </p:spPr>
        <p:txBody>
          <a:bodyPr/>
          <a:lstStyle/>
          <a:p>
            <a:pPr algn="ctr"/>
            <a:r>
              <a:rPr lang="en-US" dirty="0"/>
              <a:t>Jeep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3825" y="1504951"/>
            <a:ext cx="3814763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9218" name="Picture 2" descr="Jeep: There's Only One, Live a Life of Adventure • Ads of the World™ | Part  of The Clio Network">
            <a:extLst>
              <a:ext uri="{FF2B5EF4-FFF2-40B4-BE49-F238E27FC236}">
                <a16:creationId xmlns:a16="http://schemas.microsoft.com/office/drawing/2014/main" id="{55243311-569A-5468-BDFF-EBE8E9C3D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3684"/>
            <a:ext cx="7575949" cy="505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26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1912-9096-0C33-EF23-D34DE075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948" y="365125"/>
            <a:ext cx="4616051" cy="1325563"/>
          </a:xfrm>
        </p:spPr>
        <p:txBody>
          <a:bodyPr/>
          <a:lstStyle/>
          <a:p>
            <a:pPr algn="ctr"/>
            <a:r>
              <a:rPr lang="en-US" dirty="0"/>
              <a:t>FedEx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D3F9-2A18-445A-C379-A4EC3AD0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3825" y="1504951"/>
            <a:ext cx="3814763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1266" name="Picture 2" descr="creative-print-ads-104">
            <a:extLst>
              <a:ext uri="{FF2B5EF4-FFF2-40B4-BE49-F238E27FC236}">
                <a16:creationId xmlns:a16="http://schemas.microsoft.com/office/drawing/2014/main" id="{4A94040A-0E5C-9710-E101-C5731B3FB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168"/>
            <a:ext cx="7260710" cy="484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166</Words>
  <Application>Microsoft Macintosh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Office Theme</vt:lpstr>
      <vt:lpstr>Adverts Sell More Than Stuff</vt:lpstr>
      <vt:lpstr>Budweiser Beer</vt:lpstr>
      <vt:lpstr>Cutty Sark Scotch Whisky</vt:lpstr>
      <vt:lpstr>New York Life Insurance</vt:lpstr>
      <vt:lpstr>Panera Bread</vt:lpstr>
      <vt:lpstr>Coca Cola</vt:lpstr>
      <vt:lpstr>Phone Case</vt:lpstr>
      <vt:lpstr>Patek Philippe Watches</vt:lpstr>
      <vt:lpstr>Apple</vt:lpstr>
      <vt:lpstr>Lego</vt:lpstr>
      <vt:lpstr>Jeep</vt:lpstr>
      <vt:lpstr>FedEx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Adverts Sell More Than Stuff</dc:title>
  <dc:creator>Doug Sillett</dc:creator>
  <cp:lastModifiedBy>Doug Sillett</cp:lastModifiedBy>
  <cp:revision>2</cp:revision>
  <dcterms:created xsi:type="dcterms:W3CDTF">2023-08-24T01:04:11Z</dcterms:created>
  <dcterms:modified xsi:type="dcterms:W3CDTF">2023-08-24T02:27:57Z</dcterms:modified>
</cp:coreProperties>
</file>