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9" r:id="rId1"/>
    <p:sldMasterId id="2147483752" r:id="rId2"/>
  </p:sldMasterIdLst>
  <p:sldIdLst>
    <p:sldId id="256" r:id="rId3"/>
    <p:sldId id="257" r:id="rId4"/>
    <p:sldId id="266" r:id="rId5"/>
    <p:sldId id="268" r:id="rId6"/>
    <p:sldId id="269" r:id="rId7"/>
    <p:sldId id="259" r:id="rId8"/>
    <p:sldId id="261" r:id="rId9"/>
    <p:sldId id="264" r:id="rId10"/>
    <p:sldId id="263" r:id="rId11"/>
    <p:sldId id="265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F35D5F-61EA-9A4A-A557-ECD905C91B0B}" v="3" dt="2022-03-14T00:16:40.9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28"/>
    <p:restoredTop sz="94681"/>
  </p:normalViewPr>
  <p:slideViewPr>
    <p:cSldViewPr snapToGrid="0" snapToObjects="1">
      <p:cViewPr>
        <p:scale>
          <a:sx n="97" d="100"/>
          <a:sy n="97" d="100"/>
        </p:scale>
        <p:origin x="264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3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87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8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37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8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23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53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39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0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960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13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68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FD0CD-F1B3-1B45-B62C-32FDC68C1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BB4D44-A5A2-B04A-8030-3B88B02D32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AE1AD-257F-044D-BB27-6FB0EB318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C843A-89F0-A449-8EFA-E83071E19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B350C-17F3-204B-8820-F0B790C9F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46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1800A-7D3E-7B4E-8EBB-4BFFBDFEB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BC85A-B7CE-0645-A286-2E7F27B54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412A9-C295-E949-98B5-BDB772DEA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337EC-A96F-464A-9D0F-336E9329F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AFE0C-2A45-0F4A-9760-4CD4441ED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6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D7471-C562-BF48-9786-C79770AC4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4BEFC-0887-F34F-B888-EC0CFED27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CD865-FF56-D749-A2FE-E6DD2E03A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158D6-FB51-B24D-A8E5-CCC5C3D63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CA348-92E9-1C46-B3DE-7F94589DF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26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9338E-40DC-3E46-86DC-AAF2E1417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9DB24-753D-8C46-857D-A6537ADE52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4F4A0-9A71-D54A-A77E-A8CAFF06D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A0479C-7E53-EE4F-9045-40997CFEB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A9746-BC50-884A-8AD6-6BABBC250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77650E-A4B3-8E4C-9D5E-2F4876974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343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76342-346E-6945-9541-188EFD9E5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138DC0-5466-894E-AFD5-7583D4B19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8A664-5F3B-0243-8C99-06AD251E7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688815-D76B-3049-B868-EB818C93F0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0BEFFE-B264-1241-A11C-B39BEE909E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1348BD-1D56-F24F-B303-49F2681DF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16C11D-06A2-C345-8C75-5EC8DE05A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36A341-A6EA-F44D-88A3-FE93ABE5E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6832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8429D-BF1B-814F-890F-FC7DE4F14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D406E7-737B-1446-95E9-69FB11C86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326B75-C395-DD43-8DD2-39A97571A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D00549-6670-B544-A5F6-068BB16D2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915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164534-642F-EB4B-AE9B-534A91B71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E743BB-DFA6-6E4D-A26C-755FE1431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08F2C7-0EC7-9640-B63F-F3F37C003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89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43E91-E51F-DB4F-A233-0D3F1FA89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36FC3-6914-2D47-A06D-EEE11ED19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29872-8537-F947-B7B0-D5A9FC6DCD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74407-9367-CB47-94A4-58A2950C1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CDB629-0F69-0D46-8BD2-B8F1B0F78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018ED-327F-6947-A982-A7BD6C8CD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34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0B1DC-8B58-E045-8394-D289B4E3E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70E9F0-1CA4-5E47-BE1B-CA956209CB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B04FF-6930-684D-9F12-5A556C054C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0BBB1-1506-A94C-A04A-5A5D2E21A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BC26AA-EA8A-FD43-A703-B103F4208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AAA2B6-E110-9549-A9F3-3D9B1D328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4907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70CCC-00DC-0B42-95A5-C4917E313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6EC599-1E85-7945-9B4D-62478B8184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AC420-6197-864C-9D05-C79E75F88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223D5-BBD9-254E-960F-59C13AB30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7A28E-8D94-964C-AE4C-9A6ED8C69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339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51DC39-3D72-FC43-AA60-C90F12142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184485-8033-5746-9AD9-05FFEB24F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FA19B-420B-1444-9916-E9AE3D04B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EDF66-8F3C-914C-9522-F6C513365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83A64-1E55-D14B-A949-055FD8EBE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1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854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27" r:id="rId5"/>
    <p:sldLayoutId id="2147483728" r:id="rId6"/>
    <p:sldLayoutId id="2147483734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4026DF-EF12-E24D-8BF6-5210C471F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7CBB77-D2E7-434F-B86E-066ECEE8A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384F6-A8D5-E649-ACDD-BCC6E2DD9C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FCC53-6E6B-1347-9BC7-AFB25D0002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1B775-F609-B042-8DC5-81628FC898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7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ougslangandlit.blog/2019/08/12/can-a-picture-tell-a-thousand-words/" TargetMode="Externa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6295E7F-EA66-480B-B001-C8BE7CD61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0040" y="4892040"/>
            <a:ext cx="11548872" cy="1645920"/>
          </a:xfrm>
          <a:prstGeom prst="rect">
            <a:avLst/>
          </a:prstGeom>
          <a:solidFill>
            <a:srgbClr val="262626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1F747-92EA-AA46-9EE3-B58557016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686" y="5091762"/>
            <a:ext cx="7484787" cy="1264588"/>
          </a:xfrm>
        </p:spPr>
        <p:txBody>
          <a:bodyPr anchor="ctr">
            <a:normAutofit/>
          </a:bodyPr>
          <a:lstStyle/>
          <a:p>
            <a:pPr algn="r"/>
            <a:r>
              <a:rPr lang="en-US" sz="4400">
                <a:solidFill>
                  <a:srgbClr val="FFFFFF"/>
                </a:solidFill>
              </a:rPr>
              <a:t>Text Type Focus: </a:t>
            </a:r>
            <a:r>
              <a:rPr lang="en-US" sz="4400" i="1">
                <a:solidFill>
                  <a:srgbClr val="FFFFFF"/>
                </a:solidFill>
              </a:rPr>
              <a:t>News Articles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9F626-BCF2-3D47-9E27-54038826B5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02119" y="5091763"/>
            <a:ext cx="2871195" cy="1264587"/>
          </a:xfrm>
        </p:spPr>
        <p:txBody>
          <a:bodyPr anchor="ctr">
            <a:normAutofit/>
          </a:bodyPr>
          <a:lstStyle/>
          <a:p>
            <a:pPr algn="l"/>
            <a:r>
              <a:rPr lang="en-US" sz="2000">
                <a:solidFill>
                  <a:srgbClr val="FFC000"/>
                </a:solidFill>
              </a:rPr>
              <a:t>IB English Language and Literature Paper 1: Textual Analysis</a:t>
            </a:r>
          </a:p>
        </p:txBody>
      </p:sp>
      <p:pic>
        <p:nvPicPr>
          <p:cNvPr id="6" name="Picture 5" descr="A picture containing calendar&#10;&#10;Description automatically generated">
            <a:extLst>
              <a:ext uri="{FF2B5EF4-FFF2-40B4-BE49-F238E27FC236}">
                <a16:creationId xmlns:a16="http://schemas.microsoft.com/office/drawing/2014/main" id="{5EF3D59D-0AE2-AB79-5DB3-C283BFDE5D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6" r="-2" b="-2"/>
          <a:stretch/>
        </p:blipFill>
        <p:spPr>
          <a:xfrm>
            <a:off x="320040" y="320040"/>
            <a:ext cx="11548872" cy="4462272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7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663DF-3D34-AF45-9668-39B542DE0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3252" y="-90099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Headlines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E21AC7-51CB-5C48-BEE7-920A75B62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8930" y="1430215"/>
            <a:ext cx="4314955" cy="4982307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Headlines summarize the story to follow. The biggest headline on the page is called the ‘main splash.’ Good headlines contain </a:t>
            </a:r>
            <a:r>
              <a:rPr lang="en-US" sz="1600" b="1" dirty="0"/>
              <a:t>4Ws</a:t>
            </a:r>
            <a:r>
              <a:rPr lang="en-US" sz="1600" dirty="0"/>
              <a:t>: </a:t>
            </a:r>
            <a:r>
              <a:rPr lang="en-US" sz="1600" i="1" dirty="0"/>
              <a:t>where, when, who and what</a:t>
            </a:r>
            <a:r>
              <a:rPr lang="en-US" sz="16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The purpose of a headline is to attract attention and hook the reader, so </a:t>
            </a:r>
            <a:r>
              <a:rPr lang="en-US" sz="1600" b="1" dirty="0"/>
              <a:t>bold typography </a:t>
            </a:r>
            <a:r>
              <a:rPr lang="en-US" sz="1600" dirty="0"/>
              <a:t>is always used.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The writer’s attitude towards the story is conveyed through </a:t>
            </a:r>
            <a:r>
              <a:rPr lang="en-US" sz="1600" b="1" dirty="0"/>
              <a:t>word choice</a:t>
            </a:r>
            <a:r>
              <a:rPr lang="en-US" sz="1600" dirty="0"/>
              <a:t>, especially </a:t>
            </a:r>
            <a:r>
              <a:rPr lang="en-US" sz="1600" b="1" dirty="0"/>
              <a:t>active verbs</a:t>
            </a:r>
            <a:r>
              <a:rPr lang="en-US" sz="16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Compare these headlines about the same story: how does the </a:t>
            </a:r>
            <a:r>
              <a:rPr lang="en-US" sz="1600" b="1" dirty="0"/>
              <a:t>word choice </a:t>
            </a:r>
            <a:r>
              <a:rPr lang="en-US" sz="1600" dirty="0"/>
              <a:t>of the headlines convey the writers’ attitudes and help you make predictions about the angle of the story to follow?</a:t>
            </a:r>
          </a:p>
          <a:p>
            <a:pPr>
              <a:lnSpc>
                <a:spcPct val="150000"/>
              </a:lnSpc>
            </a:pPr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C44E3B-0EA5-65DA-2B1E-8308611F4974}"/>
              </a:ext>
            </a:extLst>
          </p:cNvPr>
          <p:cNvSpPr txBox="1"/>
          <p:nvPr/>
        </p:nvSpPr>
        <p:spPr>
          <a:xfrm>
            <a:off x="5577839" y="1636725"/>
            <a:ext cx="58390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Blow to Brexit as new deal sees trade slump.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2345B9-7E5D-157F-68F1-B3540886D014}"/>
              </a:ext>
            </a:extLst>
          </p:cNvPr>
          <p:cNvSpPr txBox="1"/>
          <p:nvPr/>
        </p:nvSpPr>
        <p:spPr>
          <a:xfrm>
            <a:off x="5577837" y="3526820"/>
            <a:ext cx="5839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Key trade agreement with Japan branded Brexit boost.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879C85-63E6-BA72-A53E-16E8A4D49948}"/>
              </a:ext>
            </a:extLst>
          </p:cNvPr>
          <p:cNvSpPr txBox="1"/>
          <p:nvPr/>
        </p:nvSpPr>
        <p:spPr>
          <a:xfrm>
            <a:off x="5577837" y="5170695"/>
            <a:ext cx="58390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New deal disappoints as Brexit Britain lags behind trade rivals.</a:t>
            </a:r>
          </a:p>
        </p:txBody>
      </p:sp>
    </p:spTree>
    <p:extLst>
      <p:ext uri="{BB962C8B-B14F-4D97-AF65-F5344CB8AC3E}">
        <p14:creationId xmlns:p14="http://schemas.microsoft.com/office/powerpoint/2010/main" val="1235211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12D04-953B-044D-AF67-CB197BFC0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008" y="22441"/>
            <a:ext cx="5320427" cy="124097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Different Headline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1C128-E7BC-9E4A-8923-3BD61B912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213" y="1041935"/>
            <a:ext cx="5611786" cy="472812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900" dirty="0"/>
              <a:t>There are several techniques available to the headline writer (who is often the newspaper sub-editor and not the writer of the article) including:</a:t>
            </a:r>
          </a:p>
          <a:p>
            <a:pPr lvl="1">
              <a:lnSpc>
                <a:spcPct val="150000"/>
              </a:lnSpc>
            </a:pPr>
            <a:r>
              <a:rPr lang="en-US" sz="1500" b="1" dirty="0"/>
              <a:t>Question</a:t>
            </a:r>
            <a:r>
              <a:rPr lang="en-US" sz="1500" dirty="0"/>
              <a:t> – which the article will go on to answer.</a:t>
            </a:r>
          </a:p>
          <a:p>
            <a:pPr lvl="1">
              <a:lnSpc>
                <a:spcPct val="150000"/>
              </a:lnSpc>
            </a:pPr>
            <a:r>
              <a:rPr lang="en-US" sz="1500" b="1" dirty="0"/>
              <a:t>Hammer</a:t>
            </a:r>
            <a:r>
              <a:rPr lang="en-US" sz="1500" dirty="0"/>
              <a:t> - designed to be vague. Often omits verbs. </a:t>
            </a:r>
          </a:p>
          <a:p>
            <a:pPr lvl="1">
              <a:lnSpc>
                <a:spcPct val="150000"/>
              </a:lnSpc>
            </a:pPr>
            <a:r>
              <a:rPr lang="en-US" sz="1500" b="1" dirty="0"/>
              <a:t>Catchy</a:t>
            </a:r>
            <a:r>
              <a:rPr lang="en-US" sz="1500" dirty="0"/>
              <a:t> – using alliteration, rhyme or assonance to sound appealing.</a:t>
            </a:r>
          </a:p>
          <a:p>
            <a:pPr lvl="1">
              <a:lnSpc>
                <a:spcPct val="150000"/>
              </a:lnSpc>
            </a:pPr>
            <a:r>
              <a:rPr lang="en-US" sz="1500" b="1" dirty="0"/>
              <a:t>Shock factor </a:t>
            </a:r>
            <a:r>
              <a:rPr lang="en-US" sz="1500" dirty="0"/>
              <a:t>– a bold, controversial or opinionated statement. </a:t>
            </a:r>
          </a:p>
          <a:p>
            <a:pPr lvl="1">
              <a:lnSpc>
                <a:spcPct val="150000"/>
              </a:lnSpc>
            </a:pPr>
            <a:r>
              <a:rPr lang="en-US" sz="1500" b="1" dirty="0"/>
              <a:t>Slammers</a:t>
            </a:r>
            <a:r>
              <a:rPr lang="en-US" sz="1500" dirty="0"/>
              <a:t> – a two-part headline separated by a colon.</a:t>
            </a:r>
          </a:p>
          <a:p>
            <a:pPr lvl="1">
              <a:lnSpc>
                <a:spcPct val="150000"/>
              </a:lnSpc>
            </a:pPr>
            <a:r>
              <a:rPr lang="en-US" sz="1500" b="1" dirty="0"/>
              <a:t>Factual </a:t>
            </a:r>
            <a:r>
              <a:rPr lang="en-US" sz="1500" dirty="0"/>
              <a:t>– often containing a surprising or important statistic.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en-US" sz="15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13EA8AA-10CC-CF80-E8E5-074A5C07C52B}"/>
              </a:ext>
            </a:extLst>
          </p:cNvPr>
          <p:cNvSpPr txBox="1">
            <a:spLocks/>
          </p:cNvSpPr>
          <p:nvPr/>
        </p:nvSpPr>
        <p:spPr>
          <a:xfrm>
            <a:off x="484213" y="5617028"/>
            <a:ext cx="5611786" cy="12409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900" dirty="0"/>
              <a:t>Which of these techniques can you identify in the headlines opposite? </a:t>
            </a:r>
            <a:endParaRPr lang="en-US" sz="15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B3AE7F-3B97-7302-9113-2DF42FA75303}"/>
              </a:ext>
            </a:extLst>
          </p:cNvPr>
          <p:cNvSpPr txBox="1"/>
          <p:nvPr/>
        </p:nvSpPr>
        <p:spPr>
          <a:xfrm>
            <a:off x="6224224" y="1242233"/>
            <a:ext cx="58390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Obama Wins: race barrier broken in historic election result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3AA7EC-A9DE-F142-4DFB-48875B10C160}"/>
              </a:ext>
            </a:extLst>
          </p:cNvPr>
          <p:cNvSpPr txBox="1"/>
          <p:nvPr/>
        </p:nvSpPr>
        <p:spPr>
          <a:xfrm>
            <a:off x="6224224" y="2295970"/>
            <a:ext cx="5839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Rockstar Ate My Hamster!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0041D6-0147-1705-E7B2-D98E05450D96}"/>
              </a:ext>
            </a:extLst>
          </p:cNvPr>
          <p:cNvSpPr txBox="1"/>
          <p:nvPr/>
        </p:nvSpPr>
        <p:spPr>
          <a:xfrm>
            <a:off x="6224223" y="2918820"/>
            <a:ext cx="5839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Underwear Bandit’s Bad Day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7C28FD-24D6-6417-4D4F-D167E98F26EA}"/>
              </a:ext>
            </a:extLst>
          </p:cNvPr>
          <p:cNvSpPr txBox="1"/>
          <p:nvPr/>
        </p:nvSpPr>
        <p:spPr>
          <a:xfrm>
            <a:off x="6224222" y="3561757"/>
            <a:ext cx="5839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Vegas Bloodbath on Night of Shooting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0FCF47-6495-73DD-DB7E-48FB59A9395D}"/>
              </a:ext>
            </a:extLst>
          </p:cNvPr>
          <p:cNvSpPr txBox="1"/>
          <p:nvPr/>
        </p:nvSpPr>
        <p:spPr>
          <a:xfrm>
            <a:off x="6252298" y="4204694"/>
            <a:ext cx="5839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12 Million Wiped After Crypto Crash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38B9A2-9FE3-745F-11D1-469D36BB0D2B}"/>
              </a:ext>
            </a:extLst>
          </p:cNvPr>
          <p:cNvSpPr txBox="1"/>
          <p:nvPr/>
        </p:nvSpPr>
        <p:spPr>
          <a:xfrm>
            <a:off x="6252298" y="4847957"/>
            <a:ext cx="58390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Will New Contract Launch Lebron into Sporting Stratosphere?</a:t>
            </a:r>
          </a:p>
        </p:txBody>
      </p:sp>
    </p:spTree>
    <p:extLst>
      <p:ext uri="{BB962C8B-B14F-4D97-AF65-F5344CB8AC3E}">
        <p14:creationId xmlns:p14="http://schemas.microsoft.com/office/powerpoint/2010/main" val="502986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11181-5F3A-734A-AD78-E3DDD705B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0"/>
            <a:ext cx="3505495" cy="1622321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6187B-9970-A146-A8FD-B99389CC7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1365757"/>
            <a:ext cx="3505494" cy="504676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35000"/>
              </a:lnSpc>
            </a:pPr>
            <a:r>
              <a:rPr lang="en-US" sz="1800" dirty="0"/>
              <a:t>Research shows that 100% of readers absorb the headline – but only 20% of readers get to the end of the article. Therefore, journalists follow a writing structure called the </a:t>
            </a:r>
            <a:r>
              <a:rPr lang="en-US" sz="1800" b="1" dirty="0"/>
              <a:t>inverted pyramid</a:t>
            </a:r>
            <a:r>
              <a:rPr lang="en-US" sz="1800" dirty="0"/>
              <a:t>. </a:t>
            </a:r>
          </a:p>
          <a:p>
            <a:pPr>
              <a:lnSpc>
                <a:spcPct val="135000"/>
              </a:lnSpc>
            </a:pPr>
            <a:r>
              <a:rPr lang="en-US" sz="1800" dirty="0"/>
              <a:t>The most important information is in the first one or two paragraphs (called the</a:t>
            </a:r>
            <a:r>
              <a:rPr lang="en-US" sz="1800" b="1" dirty="0"/>
              <a:t> lead</a:t>
            </a:r>
            <a:r>
              <a:rPr lang="en-US" sz="1800" dirty="0"/>
              <a:t>) followed by extra detail and supporting information in the main body. Finally, backstory and predictions about what might happen next are given at the end of the article (called the </a:t>
            </a:r>
            <a:r>
              <a:rPr lang="en-US" sz="1800" b="1" dirty="0"/>
              <a:t>tail</a:t>
            </a:r>
            <a:r>
              <a:rPr lang="en-US" sz="1800" dirty="0"/>
              <a:t>).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DD966D-9E75-816D-49C0-02E2C2F42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3687" y="557783"/>
            <a:ext cx="6585013" cy="573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17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63A4F1-5552-CEFF-1D53-2B6DB487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Audience and Newsworthiness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Content Placeholder 5" descr="A picture containing text, newspaper, different, several&#10;&#10;Description automatically generated">
            <a:extLst>
              <a:ext uri="{FF2B5EF4-FFF2-40B4-BE49-F238E27FC236}">
                <a16:creationId xmlns:a16="http://schemas.microsoft.com/office/drawing/2014/main" id="{96902795-4082-DFDB-A09D-FB76B6C4CD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2585" r="3" b="3"/>
          <a:stretch/>
        </p:blipFill>
        <p:spPr>
          <a:xfrm>
            <a:off x="548639" y="2386584"/>
            <a:ext cx="6913897" cy="405793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7C6DB-42EC-F192-94B1-74CAE66EB7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62536" y="2256512"/>
            <a:ext cx="4271341" cy="449381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050" dirty="0"/>
              <a:t>The news doesn’t just happen. People decide what events are reported by using criteria called </a:t>
            </a:r>
            <a:r>
              <a:rPr lang="en-US" sz="1050" b="1" dirty="0"/>
              <a:t>news values. </a:t>
            </a:r>
            <a:r>
              <a:rPr lang="en-US" sz="1050" dirty="0"/>
              <a:t>While there are many to learn, you can look out for the following more-common values:</a:t>
            </a:r>
          </a:p>
          <a:p>
            <a:pPr lvl="1">
              <a:lnSpc>
                <a:spcPct val="120000"/>
              </a:lnSpc>
            </a:pPr>
            <a:r>
              <a:rPr lang="en-US" sz="1050" b="1" dirty="0"/>
              <a:t>Impact</a:t>
            </a:r>
            <a:r>
              <a:rPr lang="en-US" sz="1050" dirty="0"/>
              <a:t> – stories that have relevance for people’s lives or might affect the reader in some way. </a:t>
            </a:r>
          </a:p>
          <a:p>
            <a:pPr lvl="1">
              <a:lnSpc>
                <a:spcPct val="120000"/>
              </a:lnSpc>
            </a:pPr>
            <a:r>
              <a:rPr lang="en-US" sz="1050" b="1" dirty="0"/>
              <a:t>Proximity</a:t>
            </a:r>
            <a:r>
              <a:rPr lang="en-US" sz="1050" dirty="0"/>
              <a:t> – news is affected by geography. The closer the event to the reader, the more likely it is to make the news.</a:t>
            </a:r>
          </a:p>
          <a:p>
            <a:pPr lvl="1">
              <a:lnSpc>
                <a:spcPct val="120000"/>
              </a:lnSpc>
            </a:pPr>
            <a:r>
              <a:rPr lang="en-US" sz="1050" b="1" dirty="0"/>
              <a:t>Scale</a:t>
            </a:r>
            <a:r>
              <a:rPr lang="en-US" sz="1050" dirty="0"/>
              <a:t> – the larger the event, and the more people it effects, the more newsworthy it is. </a:t>
            </a:r>
          </a:p>
          <a:p>
            <a:pPr lvl="1">
              <a:lnSpc>
                <a:spcPct val="120000"/>
              </a:lnSpc>
            </a:pPr>
            <a:r>
              <a:rPr lang="en-US" sz="1050" b="1" dirty="0"/>
              <a:t>Prominence</a:t>
            </a:r>
            <a:r>
              <a:rPr lang="en-US" sz="1050" dirty="0"/>
              <a:t> – does the story involve a celebrity or authority figure? As a general rule, the more ‘elite’ the person, the more likely he or she is to make the news.</a:t>
            </a:r>
          </a:p>
          <a:p>
            <a:pPr lvl="1">
              <a:lnSpc>
                <a:spcPct val="120000"/>
              </a:lnSpc>
            </a:pPr>
            <a:r>
              <a:rPr lang="en-US" sz="1050" b="1" dirty="0"/>
              <a:t>Extraordinariness</a:t>
            </a:r>
            <a:r>
              <a:rPr lang="en-US" sz="1050" dirty="0"/>
              <a:t> - a story about a dog biting a man is not news; but if a man bites a dog, people want to know about it. The more unusual, strange or bizarre the story, the more newsworthy it becomes.</a:t>
            </a:r>
          </a:p>
          <a:p>
            <a:pPr>
              <a:lnSpc>
                <a:spcPct val="120000"/>
              </a:lnSpc>
            </a:pPr>
            <a:r>
              <a:rPr lang="en-US" sz="1050" dirty="0"/>
              <a:t>Which of these news values can you detect in the stories on the front pages opposite, all taken from British papers dated 19</a:t>
            </a:r>
            <a:r>
              <a:rPr lang="en-US" sz="1050" baseline="30000" dirty="0"/>
              <a:t>th</a:t>
            </a:r>
            <a:r>
              <a:rPr lang="en-US" sz="1050" dirty="0"/>
              <a:t> July 2022?</a:t>
            </a:r>
          </a:p>
        </p:txBody>
      </p:sp>
    </p:spTree>
    <p:extLst>
      <p:ext uri="{BB962C8B-B14F-4D97-AF65-F5344CB8AC3E}">
        <p14:creationId xmlns:p14="http://schemas.microsoft.com/office/powerpoint/2010/main" val="3744568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99E285-665B-8443-9B09-B13127BB4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Photography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C0B77-D00E-B24E-9DDA-769A27BAE7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52591" y="2386584"/>
            <a:ext cx="4990770" cy="4123945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125000"/>
              </a:lnSpc>
            </a:pPr>
            <a:r>
              <a:rPr lang="en-US" sz="2000" dirty="0"/>
              <a:t>The main picture will work with the headline to provide visual information for the reader.</a:t>
            </a:r>
          </a:p>
          <a:p>
            <a:pPr>
              <a:lnSpc>
                <a:spcPct val="125000"/>
              </a:lnSpc>
            </a:pPr>
            <a:r>
              <a:rPr lang="en-US" sz="2000" dirty="0"/>
              <a:t>You can learn various ways how images and </a:t>
            </a:r>
            <a:r>
              <a:rPr lang="en-US" sz="2000" dirty="0">
                <a:hlinkClick r:id="rId2"/>
              </a:rPr>
              <a:t>photographs can be analyzed here</a:t>
            </a:r>
            <a:r>
              <a:rPr lang="en-US" sz="2000" dirty="0"/>
              <a:t>.</a:t>
            </a:r>
          </a:p>
          <a:p>
            <a:pPr>
              <a:lnSpc>
                <a:spcPct val="125000"/>
              </a:lnSpc>
            </a:pPr>
            <a:r>
              <a:rPr lang="en-US" sz="2000" b="1" dirty="0"/>
              <a:t>Tabloid</a:t>
            </a:r>
            <a:r>
              <a:rPr lang="en-US" sz="2000" dirty="0"/>
              <a:t> newspapers may be dominated by photographs, while </a:t>
            </a:r>
            <a:r>
              <a:rPr lang="en-US" sz="2000" b="1" dirty="0"/>
              <a:t>broadsheets</a:t>
            </a:r>
            <a:r>
              <a:rPr lang="en-US" sz="2000" dirty="0"/>
              <a:t> may have more of a balance of image to text.</a:t>
            </a:r>
          </a:p>
          <a:p>
            <a:pPr>
              <a:lnSpc>
                <a:spcPct val="125000"/>
              </a:lnSpc>
            </a:pPr>
            <a:r>
              <a:rPr lang="en-US" sz="2000" dirty="0"/>
              <a:t>What are one or two significant aspects of the photograph accompanying the story in this news report?</a:t>
            </a:r>
          </a:p>
        </p:txBody>
      </p:sp>
      <p:pic>
        <p:nvPicPr>
          <p:cNvPr id="5" name="Picture 4" descr="A picture containing text, person, outdoor, crowd&#10;&#10;Description automatically generated">
            <a:extLst>
              <a:ext uri="{FF2B5EF4-FFF2-40B4-BE49-F238E27FC236}">
                <a16:creationId xmlns:a16="http://schemas.microsoft.com/office/drawing/2014/main" id="{45721602-36DB-DD20-F282-5E531A1F7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2149769"/>
            <a:ext cx="5829300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920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B4794-A100-0840-A38F-5BFD0A89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325" y="426408"/>
            <a:ext cx="4724777" cy="919193"/>
          </a:xfrm>
        </p:spPr>
        <p:txBody>
          <a:bodyPr anchor="b">
            <a:normAutofit/>
          </a:bodyPr>
          <a:lstStyle/>
          <a:p>
            <a:r>
              <a:rPr lang="en-US" sz="5600" b="1" dirty="0"/>
              <a:t>Sensationalism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D27379-B17D-8949-A947-694CC569A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627" y="1687254"/>
            <a:ext cx="4434721" cy="4877040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125000"/>
              </a:lnSpc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Bad news is good for news circulation. As the old saying goes</a:t>
            </a:r>
            <a:r>
              <a:rPr lang="en-US" sz="2000" i="1" dirty="0">
                <a:solidFill>
                  <a:schemeClr val="tx1">
                    <a:alpha val="80000"/>
                  </a:schemeClr>
                </a:solidFill>
              </a:rPr>
              <a:t>: ‘if it bleeds, it leads.’</a:t>
            </a:r>
          </a:p>
          <a:p>
            <a:pPr>
              <a:lnSpc>
                <a:spcPct val="125000"/>
              </a:lnSpc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The language, stylistic features, and </a:t>
            </a:r>
            <a:r>
              <a:rPr lang="en-US" sz="2000" b="1" dirty="0">
                <a:solidFill>
                  <a:schemeClr val="tx1">
                    <a:alpha val="80000"/>
                  </a:schemeClr>
                </a:solidFill>
              </a:rPr>
              <a:t>word choice 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of a sensational news story is likely to emphasize, dramatize or exaggerate any sensational aspects of a given story.</a:t>
            </a:r>
          </a:p>
          <a:p>
            <a:pPr>
              <a:lnSpc>
                <a:spcPct val="125000"/>
              </a:lnSpc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The hallmark of sensationalism is </a:t>
            </a:r>
            <a:r>
              <a:rPr lang="en-US" sz="2000" b="1" dirty="0">
                <a:solidFill>
                  <a:schemeClr val="tx1">
                    <a:alpha val="80000"/>
                  </a:schemeClr>
                </a:solidFill>
              </a:rPr>
              <a:t>emotive language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.</a:t>
            </a:r>
          </a:p>
          <a:p>
            <a:pPr>
              <a:lnSpc>
                <a:spcPct val="125000"/>
              </a:lnSpc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Can you find aspects of </a:t>
            </a:r>
            <a:r>
              <a:rPr lang="en-US" sz="2000" b="1" dirty="0">
                <a:solidFill>
                  <a:schemeClr val="tx1">
                    <a:alpha val="80000"/>
                  </a:schemeClr>
                </a:solidFill>
              </a:rPr>
              <a:t>sensationalism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in the story opposite?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9396EC8-2DC2-C3CD-A74C-0A3B46E78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814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386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BDC4CC4-6025-B4C4-2BB3-AEF1F922D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214" y="24581"/>
            <a:ext cx="3872249" cy="1622321"/>
          </a:xfrm>
        </p:spPr>
        <p:txBody>
          <a:bodyPr>
            <a:normAutofit/>
          </a:bodyPr>
          <a:lstStyle/>
          <a:p>
            <a:r>
              <a:rPr lang="en-US" dirty="0"/>
              <a:t>Vague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6187B-9970-A146-A8FD-B99389CC7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9" y="1364974"/>
            <a:ext cx="4108174" cy="4858845"/>
          </a:xfrm>
        </p:spPr>
        <p:txBody>
          <a:bodyPr>
            <a:normAutofit fontScale="92500"/>
          </a:bodyPr>
          <a:lstStyle/>
          <a:p>
            <a:pPr>
              <a:lnSpc>
                <a:spcPct val="125000"/>
              </a:lnSpc>
            </a:pPr>
            <a:r>
              <a:rPr lang="en-US" sz="1600" dirty="0"/>
              <a:t>While newspaper journalists are meant to report the truth, that doesn’t stop some writers resorting to vague language to create effects linked to sensationalism. </a:t>
            </a:r>
          </a:p>
          <a:p>
            <a:pPr>
              <a:lnSpc>
                <a:spcPct val="125000"/>
              </a:lnSpc>
            </a:pPr>
            <a:r>
              <a:rPr lang="en-US" sz="1600" dirty="0"/>
              <a:t>Vague language is a problem as it encourages the readers to make false assumptions. For example</a:t>
            </a:r>
            <a:r>
              <a:rPr lang="en-US" sz="1600" i="1" dirty="0"/>
              <a:t>: frequent, many, about, lots, few, more than</a:t>
            </a:r>
            <a:r>
              <a:rPr lang="en-US" sz="1600" dirty="0"/>
              <a:t> are all </a:t>
            </a:r>
            <a:r>
              <a:rPr lang="en-US" sz="1600" b="1" dirty="0"/>
              <a:t>vague qualifiers</a:t>
            </a:r>
            <a:r>
              <a:rPr lang="en-US" sz="1600" dirty="0"/>
              <a:t>. </a:t>
            </a:r>
          </a:p>
          <a:p>
            <a:pPr>
              <a:lnSpc>
                <a:spcPct val="125000"/>
              </a:lnSpc>
            </a:pPr>
            <a:r>
              <a:rPr lang="en-US" sz="1600" dirty="0"/>
              <a:t>Vague language might be figurative. For example, the phrases </a:t>
            </a:r>
            <a:r>
              <a:rPr lang="en-US" sz="1600" i="1" dirty="0"/>
              <a:t>stunning model</a:t>
            </a:r>
            <a:r>
              <a:rPr lang="en-US" sz="1600" dirty="0"/>
              <a:t>, </a:t>
            </a:r>
            <a:r>
              <a:rPr lang="en-US" sz="1600" i="1" dirty="0"/>
              <a:t>dirty tricks, mystery deepens, </a:t>
            </a:r>
            <a:r>
              <a:rPr lang="en-US" sz="1600" dirty="0"/>
              <a:t>and </a:t>
            </a:r>
            <a:r>
              <a:rPr lang="en-US" sz="1600" i="1" dirty="0"/>
              <a:t>people’s champion</a:t>
            </a:r>
            <a:r>
              <a:rPr lang="en-US" sz="1600" dirty="0"/>
              <a:t> are all vague.</a:t>
            </a:r>
          </a:p>
          <a:p>
            <a:pPr>
              <a:lnSpc>
                <a:spcPct val="125000"/>
              </a:lnSpc>
            </a:pPr>
            <a:r>
              <a:rPr lang="en-US" sz="1600" dirty="0"/>
              <a:t>Can you find examples of </a:t>
            </a:r>
            <a:r>
              <a:rPr lang="en-US" sz="1600" b="1" dirty="0"/>
              <a:t>vague language </a:t>
            </a:r>
            <a:r>
              <a:rPr lang="en-US" sz="1600" dirty="0"/>
              <a:t>in this report from a Ugandan paper about the presidential election campaign?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7CEFD160-39BA-D796-DB58-0602B4F23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1049742"/>
            <a:ext cx="6019331" cy="475527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55786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897DEB4-4A88-4293-A935-9B25506C1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E42BC3-6707-4CBF-9386-048B994A4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3886" y="0"/>
            <a:ext cx="7538114" cy="6858000"/>
          </a:xfrm>
          <a:custGeom>
            <a:avLst/>
            <a:gdLst>
              <a:gd name="connsiteX0" fmla="*/ 366246 w 7538114"/>
              <a:gd name="connsiteY0" fmla="*/ 0 h 6858000"/>
              <a:gd name="connsiteX1" fmla="*/ 2830292 w 7538114"/>
              <a:gd name="connsiteY1" fmla="*/ 0 h 6858000"/>
              <a:gd name="connsiteX2" fmla="*/ 3903260 w 7538114"/>
              <a:gd name="connsiteY2" fmla="*/ 0 h 6858000"/>
              <a:gd name="connsiteX3" fmla="*/ 4597266 w 7538114"/>
              <a:gd name="connsiteY3" fmla="*/ 0 h 6858000"/>
              <a:gd name="connsiteX4" fmla="*/ 7192370 w 7538114"/>
              <a:gd name="connsiteY4" fmla="*/ 0 h 6858000"/>
              <a:gd name="connsiteX5" fmla="*/ 7538114 w 7538114"/>
              <a:gd name="connsiteY5" fmla="*/ 0 h 6858000"/>
              <a:gd name="connsiteX6" fmla="*/ 7538114 w 7538114"/>
              <a:gd name="connsiteY6" fmla="*/ 6858000 h 6858000"/>
              <a:gd name="connsiteX7" fmla="*/ 7192370 w 7538114"/>
              <a:gd name="connsiteY7" fmla="*/ 6858000 h 6858000"/>
              <a:gd name="connsiteX8" fmla="*/ 4597266 w 7538114"/>
              <a:gd name="connsiteY8" fmla="*/ 6858000 h 6858000"/>
              <a:gd name="connsiteX9" fmla="*/ 3903260 w 7538114"/>
              <a:gd name="connsiteY9" fmla="*/ 6858000 h 6858000"/>
              <a:gd name="connsiteX10" fmla="*/ 2830292 w 7538114"/>
              <a:gd name="connsiteY10" fmla="*/ 6858000 h 6858000"/>
              <a:gd name="connsiteX11" fmla="*/ 170314 w 7538114"/>
              <a:gd name="connsiteY11" fmla="*/ 6858000 h 6858000"/>
              <a:gd name="connsiteX12" fmla="*/ 170341 w 7538114"/>
              <a:gd name="connsiteY12" fmla="*/ 6857759 h 6858000"/>
              <a:gd name="connsiteX13" fmla="*/ 173485 w 7538114"/>
              <a:gd name="connsiteY13" fmla="*/ 6852129 h 6858000"/>
              <a:gd name="connsiteX14" fmla="*/ 167544 w 7538114"/>
              <a:gd name="connsiteY14" fmla="*/ 6830335 h 6858000"/>
              <a:gd name="connsiteX15" fmla="*/ 163472 w 7538114"/>
              <a:gd name="connsiteY15" fmla="*/ 6796707 h 6858000"/>
              <a:gd name="connsiteX16" fmla="*/ 160535 w 7538114"/>
              <a:gd name="connsiteY16" fmla="*/ 6780725 h 6858000"/>
              <a:gd name="connsiteX17" fmla="*/ 162318 w 7538114"/>
              <a:gd name="connsiteY17" fmla="*/ 6767829 h 6858000"/>
              <a:gd name="connsiteX18" fmla="*/ 162771 w 7538114"/>
              <a:gd name="connsiteY18" fmla="*/ 6694444 h 6858000"/>
              <a:gd name="connsiteX19" fmla="*/ 165604 w 7538114"/>
              <a:gd name="connsiteY19" fmla="*/ 6677569 h 6858000"/>
              <a:gd name="connsiteX20" fmla="*/ 171255 w 7538114"/>
              <a:gd name="connsiteY20" fmla="*/ 6669571 h 6858000"/>
              <a:gd name="connsiteX21" fmla="*/ 169240 w 7538114"/>
              <a:gd name="connsiteY21" fmla="*/ 6663304 h 6858000"/>
              <a:gd name="connsiteX22" fmla="*/ 169039 w 7538114"/>
              <a:gd name="connsiteY22" fmla="*/ 6618916 h 6858000"/>
              <a:gd name="connsiteX23" fmla="*/ 168392 w 7538114"/>
              <a:gd name="connsiteY23" fmla="*/ 6589960 h 6858000"/>
              <a:gd name="connsiteX24" fmla="*/ 160636 w 7538114"/>
              <a:gd name="connsiteY24" fmla="*/ 6588200 h 6858000"/>
              <a:gd name="connsiteX25" fmla="*/ 157872 w 7538114"/>
              <a:gd name="connsiteY25" fmla="*/ 6562416 h 6858000"/>
              <a:gd name="connsiteX26" fmla="*/ 162851 w 7538114"/>
              <a:gd name="connsiteY26" fmla="*/ 6534939 h 6858000"/>
              <a:gd name="connsiteX27" fmla="*/ 162153 w 7538114"/>
              <a:gd name="connsiteY27" fmla="*/ 6502552 h 6858000"/>
              <a:gd name="connsiteX28" fmla="*/ 161821 w 7538114"/>
              <a:gd name="connsiteY28" fmla="*/ 6483172 h 6858000"/>
              <a:gd name="connsiteX29" fmla="*/ 154586 w 7538114"/>
              <a:gd name="connsiteY29" fmla="*/ 6432309 h 6858000"/>
              <a:gd name="connsiteX30" fmla="*/ 127078 w 7538114"/>
              <a:gd name="connsiteY30" fmla="*/ 6349783 h 6858000"/>
              <a:gd name="connsiteX31" fmla="*/ 123181 w 7538114"/>
              <a:gd name="connsiteY31" fmla="*/ 6323872 h 6858000"/>
              <a:gd name="connsiteX32" fmla="*/ 124767 w 7538114"/>
              <a:gd name="connsiteY32" fmla="*/ 6319343 h 6858000"/>
              <a:gd name="connsiteX33" fmla="*/ 108246 w 7538114"/>
              <a:gd name="connsiteY33" fmla="*/ 6190348 h 6858000"/>
              <a:gd name="connsiteX34" fmla="*/ 107279 w 7538114"/>
              <a:gd name="connsiteY34" fmla="*/ 6167269 h 6858000"/>
              <a:gd name="connsiteX35" fmla="*/ 107883 w 7538114"/>
              <a:gd name="connsiteY35" fmla="*/ 6149986 h 6858000"/>
              <a:gd name="connsiteX36" fmla="*/ 102380 w 7538114"/>
              <a:gd name="connsiteY36" fmla="*/ 6108622 h 6858000"/>
              <a:gd name="connsiteX37" fmla="*/ 90314 w 7538114"/>
              <a:gd name="connsiteY37" fmla="*/ 6041155 h 6858000"/>
              <a:gd name="connsiteX38" fmla="*/ 88409 w 7538114"/>
              <a:gd name="connsiteY38" fmla="*/ 6026587 h 6858000"/>
              <a:gd name="connsiteX39" fmla="*/ 89403 w 7538114"/>
              <a:gd name="connsiteY39" fmla="*/ 6013265 h 6858000"/>
              <a:gd name="connsiteX40" fmla="*/ 91927 w 7538114"/>
              <a:gd name="connsiteY40" fmla="*/ 6009478 h 6858000"/>
              <a:gd name="connsiteX41" fmla="*/ 91302 w 7538114"/>
              <a:gd name="connsiteY41" fmla="*/ 6001336 h 6858000"/>
              <a:gd name="connsiteX42" fmla="*/ 91687 w 7538114"/>
              <a:gd name="connsiteY42" fmla="*/ 5999003 h 6858000"/>
              <a:gd name="connsiteX43" fmla="*/ 93336 w 7538114"/>
              <a:gd name="connsiteY43" fmla="*/ 5985795 h 6858000"/>
              <a:gd name="connsiteX44" fmla="*/ 83190 w 7538114"/>
              <a:gd name="connsiteY44" fmla="*/ 5961758 h 6858000"/>
              <a:gd name="connsiteX45" fmla="*/ 81952 w 7538114"/>
              <a:gd name="connsiteY45" fmla="*/ 5928761 h 6858000"/>
              <a:gd name="connsiteX46" fmla="*/ 67420 w 7538114"/>
              <a:gd name="connsiteY46" fmla="*/ 5787247 h 6858000"/>
              <a:gd name="connsiteX47" fmla="*/ 50760 w 7538114"/>
              <a:gd name="connsiteY47" fmla="*/ 5710700 h 6858000"/>
              <a:gd name="connsiteX48" fmla="*/ 42956 w 7538114"/>
              <a:gd name="connsiteY48" fmla="*/ 5641754 h 6858000"/>
              <a:gd name="connsiteX49" fmla="*/ 29695 w 7538114"/>
              <a:gd name="connsiteY49" fmla="*/ 5602326 h 6858000"/>
              <a:gd name="connsiteX50" fmla="*/ 18841 w 7538114"/>
              <a:gd name="connsiteY50" fmla="*/ 5570885 h 6858000"/>
              <a:gd name="connsiteX51" fmla="*/ 9977 w 7538114"/>
              <a:gd name="connsiteY51" fmla="*/ 5543492 h 6858000"/>
              <a:gd name="connsiteX52" fmla="*/ 5255 w 7538114"/>
              <a:gd name="connsiteY52" fmla="*/ 5531024 h 6858000"/>
              <a:gd name="connsiteX53" fmla="*/ 5447 w 7538114"/>
              <a:gd name="connsiteY53" fmla="*/ 5527845 h 6858000"/>
              <a:gd name="connsiteX54" fmla="*/ 0 w 7538114"/>
              <a:gd name="connsiteY54" fmla="*/ 5507724 h 6858000"/>
              <a:gd name="connsiteX55" fmla="*/ 435 w 7538114"/>
              <a:gd name="connsiteY55" fmla="*/ 5507045 h 6858000"/>
              <a:gd name="connsiteX56" fmla="*/ 1128 w 7538114"/>
              <a:gd name="connsiteY56" fmla="*/ 5499619 h 6858000"/>
              <a:gd name="connsiteX57" fmla="*/ 1291 w 7538114"/>
              <a:gd name="connsiteY57" fmla="*/ 5486342 h 6858000"/>
              <a:gd name="connsiteX58" fmla="*/ 7976 w 7538114"/>
              <a:gd name="connsiteY58" fmla="*/ 5450755 h 6858000"/>
              <a:gd name="connsiteX59" fmla="*/ 2355 w 7538114"/>
              <a:gd name="connsiteY59" fmla="*/ 5429732 h 6858000"/>
              <a:gd name="connsiteX60" fmla="*/ 1499 w 7538114"/>
              <a:gd name="connsiteY60" fmla="*/ 5370432 h 6858000"/>
              <a:gd name="connsiteX61" fmla="*/ 11483 w 7538114"/>
              <a:gd name="connsiteY61" fmla="*/ 5308330 h 6858000"/>
              <a:gd name="connsiteX62" fmla="*/ 12793 w 7538114"/>
              <a:gd name="connsiteY62" fmla="*/ 5246026 h 6858000"/>
              <a:gd name="connsiteX63" fmla="*/ 12525 w 7538114"/>
              <a:gd name="connsiteY63" fmla="*/ 5223468 h 6858000"/>
              <a:gd name="connsiteX64" fmla="*/ 15322 w 7538114"/>
              <a:gd name="connsiteY64" fmla="*/ 5183258 h 6858000"/>
              <a:gd name="connsiteX65" fmla="*/ 18633 w 7538114"/>
              <a:gd name="connsiteY65" fmla="*/ 5164842 h 6858000"/>
              <a:gd name="connsiteX66" fmla="*/ 18428 w 7538114"/>
              <a:gd name="connsiteY66" fmla="*/ 5164034 h 6858000"/>
              <a:gd name="connsiteX67" fmla="*/ 19854 w 7538114"/>
              <a:gd name="connsiteY67" fmla="*/ 5162388 h 6858000"/>
              <a:gd name="connsiteX68" fmla="*/ 20514 w 7538114"/>
              <a:gd name="connsiteY68" fmla="*/ 5158981 h 6858000"/>
              <a:gd name="connsiteX69" fmla="*/ 20089 w 7538114"/>
              <a:gd name="connsiteY69" fmla="*/ 5149681 h 6858000"/>
              <a:gd name="connsiteX70" fmla="*/ 19561 w 7538114"/>
              <a:gd name="connsiteY70" fmla="*/ 5146183 h 6858000"/>
              <a:gd name="connsiteX71" fmla="*/ 19571 w 7538114"/>
              <a:gd name="connsiteY71" fmla="*/ 5141065 h 6858000"/>
              <a:gd name="connsiteX72" fmla="*/ 19690 w 7538114"/>
              <a:gd name="connsiteY72" fmla="*/ 5140937 h 6858000"/>
              <a:gd name="connsiteX73" fmla="*/ 19471 w 7538114"/>
              <a:gd name="connsiteY73" fmla="*/ 5136144 h 6858000"/>
              <a:gd name="connsiteX74" fmla="*/ 16918 w 7538114"/>
              <a:gd name="connsiteY74" fmla="*/ 5112689 h 6858000"/>
              <a:gd name="connsiteX75" fmla="*/ 28071 w 7538114"/>
              <a:gd name="connsiteY75" fmla="*/ 5081696 h 6858000"/>
              <a:gd name="connsiteX76" fmla="*/ 30005 w 7538114"/>
              <a:gd name="connsiteY76" fmla="*/ 5068879 h 6858000"/>
              <a:gd name="connsiteX77" fmla="*/ 31661 w 7538114"/>
              <a:gd name="connsiteY77" fmla="*/ 5062033 h 6858000"/>
              <a:gd name="connsiteX78" fmla="*/ 32169 w 7538114"/>
              <a:gd name="connsiteY78" fmla="*/ 5061608 h 6858000"/>
              <a:gd name="connsiteX79" fmla="*/ 27436 w 7538114"/>
              <a:gd name="connsiteY79" fmla="*/ 5021480 h 6858000"/>
              <a:gd name="connsiteX80" fmla="*/ 26614 w 7538114"/>
              <a:gd name="connsiteY80" fmla="*/ 5013906 h 6858000"/>
              <a:gd name="connsiteX81" fmla="*/ 25056 w 7538114"/>
              <a:gd name="connsiteY81" fmla="*/ 5011767 h 6858000"/>
              <a:gd name="connsiteX82" fmla="*/ 24513 w 7538114"/>
              <a:gd name="connsiteY82" fmla="*/ 5000592 h 6858000"/>
              <a:gd name="connsiteX83" fmla="*/ 24951 w 7538114"/>
              <a:gd name="connsiteY83" fmla="*/ 4999307 h 6858000"/>
              <a:gd name="connsiteX84" fmla="*/ 22644 w 7538114"/>
              <a:gd name="connsiteY84" fmla="*/ 4990090 h 6858000"/>
              <a:gd name="connsiteX85" fmla="*/ 18465 w 7538114"/>
              <a:gd name="connsiteY85" fmla="*/ 4982366 h 6858000"/>
              <a:gd name="connsiteX86" fmla="*/ 20888 w 7538114"/>
              <a:gd name="connsiteY86" fmla="*/ 4887310 h 6858000"/>
              <a:gd name="connsiteX87" fmla="*/ 15781 w 7538114"/>
              <a:gd name="connsiteY87" fmla="*/ 4807298 h 6858000"/>
              <a:gd name="connsiteX88" fmla="*/ 19649 w 7538114"/>
              <a:gd name="connsiteY88" fmla="*/ 4779990 h 6858000"/>
              <a:gd name="connsiteX89" fmla="*/ 21858 w 7538114"/>
              <a:gd name="connsiteY89" fmla="*/ 4664237 h 6858000"/>
              <a:gd name="connsiteX90" fmla="*/ 13583 w 7538114"/>
              <a:gd name="connsiteY90" fmla="*/ 4598607 h 6858000"/>
              <a:gd name="connsiteX91" fmla="*/ 7118 w 7538114"/>
              <a:gd name="connsiteY91" fmla="*/ 4546768 h 6858000"/>
              <a:gd name="connsiteX92" fmla="*/ 14555 w 7538114"/>
              <a:gd name="connsiteY92" fmla="*/ 4522182 h 6858000"/>
              <a:gd name="connsiteX93" fmla="*/ 17290 w 7538114"/>
              <a:gd name="connsiteY93" fmla="*/ 4509768 h 6858000"/>
              <a:gd name="connsiteX94" fmla="*/ 17421 w 7538114"/>
              <a:gd name="connsiteY94" fmla="*/ 4494586 h 6858000"/>
              <a:gd name="connsiteX95" fmla="*/ 18193 w 7538114"/>
              <a:gd name="connsiteY95" fmla="*/ 4440649 h 6858000"/>
              <a:gd name="connsiteX96" fmla="*/ 16616 w 7538114"/>
              <a:gd name="connsiteY96" fmla="*/ 4431853 h 6858000"/>
              <a:gd name="connsiteX97" fmla="*/ 19246 w 7538114"/>
              <a:gd name="connsiteY97" fmla="*/ 4403141 h 6858000"/>
              <a:gd name="connsiteX98" fmla="*/ 19623 w 7538114"/>
              <a:gd name="connsiteY98" fmla="*/ 4356631 h 6858000"/>
              <a:gd name="connsiteX99" fmla="*/ 20293 w 7538114"/>
              <a:gd name="connsiteY99" fmla="*/ 4339937 h 6858000"/>
              <a:gd name="connsiteX100" fmla="*/ 18752 w 7538114"/>
              <a:gd name="connsiteY100" fmla="*/ 4331435 h 6858000"/>
              <a:gd name="connsiteX101" fmla="*/ 24901 w 7538114"/>
              <a:gd name="connsiteY101" fmla="*/ 4320990 h 6858000"/>
              <a:gd name="connsiteX102" fmla="*/ 23734 w 7538114"/>
              <a:gd name="connsiteY102" fmla="*/ 4309111 h 6858000"/>
              <a:gd name="connsiteX103" fmla="*/ 29040 w 7538114"/>
              <a:gd name="connsiteY103" fmla="*/ 4263489 h 6858000"/>
              <a:gd name="connsiteX104" fmla="*/ 29429 w 7538114"/>
              <a:gd name="connsiteY104" fmla="*/ 4258775 h 6858000"/>
              <a:gd name="connsiteX105" fmla="*/ 33702 w 7538114"/>
              <a:gd name="connsiteY105" fmla="*/ 4248512 h 6858000"/>
              <a:gd name="connsiteX106" fmla="*/ 37356 w 7538114"/>
              <a:gd name="connsiteY106" fmla="*/ 4228644 h 6858000"/>
              <a:gd name="connsiteX107" fmla="*/ 50107 w 7538114"/>
              <a:gd name="connsiteY107" fmla="*/ 4193665 h 6858000"/>
              <a:gd name="connsiteX108" fmla="*/ 56192 w 7538114"/>
              <a:gd name="connsiteY108" fmla="*/ 4173105 h 6858000"/>
              <a:gd name="connsiteX109" fmla="*/ 61800 w 7538114"/>
              <a:gd name="connsiteY109" fmla="*/ 4159194 h 6858000"/>
              <a:gd name="connsiteX110" fmla="*/ 69720 w 7538114"/>
              <a:gd name="connsiteY110" fmla="*/ 4118135 h 6858000"/>
              <a:gd name="connsiteX111" fmla="*/ 80190 w 7538114"/>
              <a:gd name="connsiteY111" fmla="*/ 4047713 h 6858000"/>
              <a:gd name="connsiteX112" fmla="*/ 96666 w 7538114"/>
              <a:gd name="connsiteY112" fmla="*/ 3980780 h 6858000"/>
              <a:gd name="connsiteX113" fmla="*/ 107651 w 7538114"/>
              <a:gd name="connsiteY113" fmla="*/ 3941872 h 6858000"/>
              <a:gd name="connsiteX114" fmla="*/ 118444 w 7538114"/>
              <a:gd name="connsiteY114" fmla="*/ 3897465 h 6858000"/>
              <a:gd name="connsiteX115" fmla="*/ 134545 w 7538114"/>
              <a:gd name="connsiteY115" fmla="*/ 3811132 h 6858000"/>
              <a:gd name="connsiteX116" fmla="*/ 145381 w 7538114"/>
              <a:gd name="connsiteY116" fmla="*/ 3746540 h 6858000"/>
              <a:gd name="connsiteX117" fmla="*/ 146587 w 7538114"/>
              <a:gd name="connsiteY117" fmla="*/ 3670275 h 6858000"/>
              <a:gd name="connsiteX118" fmla="*/ 165690 w 7538114"/>
              <a:gd name="connsiteY118" fmla="*/ 3580981 h 6858000"/>
              <a:gd name="connsiteX119" fmla="*/ 163175 w 7538114"/>
              <a:gd name="connsiteY119" fmla="*/ 3570960 h 6858000"/>
              <a:gd name="connsiteX120" fmla="*/ 162665 w 7538114"/>
              <a:gd name="connsiteY120" fmla="*/ 3560693 h 6858000"/>
              <a:gd name="connsiteX121" fmla="*/ 163299 w 7538114"/>
              <a:gd name="connsiteY121" fmla="*/ 3559743 h 6858000"/>
              <a:gd name="connsiteX122" fmla="*/ 164777 w 7538114"/>
              <a:gd name="connsiteY122" fmla="*/ 3548721 h 6858000"/>
              <a:gd name="connsiteX123" fmla="*/ 163708 w 7538114"/>
              <a:gd name="connsiteY123" fmla="*/ 3545693 h 6858000"/>
              <a:gd name="connsiteX124" fmla="*/ 164286 w 7538114"/>
              <a:gd name="connsiteY124" fmla="*/ 3537938 h 6858000"/>
              <a:gd name="connsiteX125" fmla="*/ 164247 w 7538114"/>
              <a:gd name="connsiteY125" fmla="*/ 3522141 h 6858000"/>
              <a:gd name="connsiteX126" fmla="*/ 165343 w 7538114"/>
              <a:gd name="connsiteY126" fmla="*/ 3519672 h 6858000"/>
              <a:gd name="connsiteX127" fmla="*/ 167001 w 7538114"/>
              <a:gd name="connsiteY127" fmla="*/ 3496604 h 6858000"/>
              <a:gd name="connsiteX128" fmla="*/ 167547 w 7538114"/>
              <a:gd name="connsiteY128" fmla="*/ 3496517 h 6858000"/>
              <a:gd name="connsiteX129" fmla="*/ 170301 w 7538114"/>
              <a:gd name="connsiteY129" fmla="*/ 3491023 h 6858000"/>
              <a:gd name="connsiteX130" fmla="*/ 174371 w 7538114"/>
              <a:gd name="connsiteY130" fmla="*/ 3479998 h 6858000"/>
              <a:gd name="connsiteX131" fmla="*/ 190228 w 7538114"/>
              <a:gd name="connsiteY131" fmla="*/ 3457434 h 6858000"/>
              <a:gd name="connsiteX132" fmla="*/ 192016 w 7538114"/>
              <a:gd name="connsiteY132" fmla="*/ 3433411 h 6858000"/>
              <a:gd name="connsiteX133" fmla="*/ 192663 w 7538114"/>
              <a:gd name="connsiteY133" fmla="*/ 3428691 h 6858000"/>
              <a:gd name="connsiteX134" fmla="*/ 192793 w 7538114"/>
              <a:gd name="connsiteY134" fmla="*/ 3428643 h 6858000"/>
              <a:gd name="connsiteX135" fmla="*/ 193710 w 7538114"/>
              <a:gd name="connsiteY135" fmla="*/ 3423760 h 6858000"/>
              <a:gd name="connsiteX136" fmla="*/ 193839 w 7538114"/>
              <a:gd name="connsiteY136" fmla="*/ 3420085 h 6858000"/>
              <a:gd name="connsiteX137" fmla="*/ 195094 w 7538114"/>
              <a:gd name="connsiteY137" fmla="*/ 3410930 h 6858000"/>
              <a:gd name="connsiteX138" fmla="*/ 196311 w 7538114"/>
              <a:gd name="connsiteY138" fmla="*/ 3408092 h 6858000"/>
              <a:gd name="connsiteX139" fmla="*/ 197928 w 7538114"/>
              <a:gd name="connsiteY139" fmla="*/ 3407419 h 6858000"/>
              <a:gd name="connsiteX140" fmla="*/ 197881 w 7538114"/>
              <a:gd name="connsiteY140" fmla="*/ 3406520 h 6858000"/>
              <a:gd name="connsiteX141" fmla="*/ 204222 w 7538114"/>
              <a:gd name="connsiteY141" fmla="*/ 3391015 h 6858000"/>
              <a:gd name="connsiteX142" fmla="*/ 213950 w 7538114"/>
              <a:gd name="connsiteY142" fmla="*/ 3354361 h 6858000"/>
              <a:gd name="connsiteX143" fmla="*/ 217699 w 7538114"/>
              <a:gd name="connsiteY143" fmla="*/ 3332639 h 6858000"/>
              <a:gd name="connsiteX144" fmla="*/ 229963 w 7538114"/>
              <a:gd name="connsiteY144" fmla="*/ 3273935 h 6858000"/>
              <a:gd name="connsiteX145" fmla="*/ 243785 w 7538114"/>
              <a:gd name="connsiteY145" fmla="*/ 3215621 h 6858000"/>
              <a:gd name="connsiteX146" fmla="*/ 259175 w 7538114"/>
              <a:gd name="connsiteY146" fmla="*/ 3189909 h 6858000"/>
              <a:gd name="connsiteX147" fmla="*/ 259988 w 7538114"/>
              <a:gd name="connsiteY147" fmla="*/ 3186579 h 6858000"/>
              <a:gd name="connsiteX148" fmla="*/ 259980 w 7538114"/>
              <a:gd name="connsiteY148" fmla="*/ 3177264 h 6858000"/>
              <a:gd name="connsiteX149" fmla="*/ 259609 w 7538114"/>
              <a:gd name="connsiteY149" fmla="*/ 3173723 h 6858000"/>
              <a:gd name="connsiteX150" fmla="*/ 259848 w 7538114"/>
              <a:gd name="connsiteY150" fmla="*/ 3168622 h 6858000"/>
              <a:gd name="connsiteX151" fmla="*/ 259971 w 7538114"/>
              <a:gd name="connsiteY151" fmla="*/ 3168508 h 6858000"/>
              <a:gd name="connsiteX152" fmla="*/ 259966 w 7538114"/>
              <a:gd name="connsiteY152" fmla="*/ 3163706 h 6858000"/>
              <a:gd name="connsiteX153" fmla="*/ 258467 w 7538114"/>
              <a:gd name="connsiteY153" fmla="*/ 3140064 h 6858000"/>
              <a:gd name="connsiteX154" fmla="*/ 270990 w 7538114"/>
              <a:gd name="connsiteY154" fmla="*/ 3110288 h 6858000"/>
              <a:gd name="connsiteX155" fmla="*/ 273494 w 7538114"/>
              <a:gd name="connsiteY155" fmla="*/ 3097704 h 6858000"/>
              <a:gd name="connsiteX156" fmla="*/ 275456 w 7538114"/>
              <a:gd name="connsiteY156" fmla="*/ 3091047 h 6858000"/>
              <a:gd name="connsiteX157" fmla="*/ 275980 w 7538114"/>
              <a:gd name="connsiteY157" fmla="*/ 3090672 h 6858000"/>
              <a:gd name="connsiteX158" fmla="*/ 274486 w 7538114"/>
              <a:gd name="connsiteY158" fmla="*/ 3068004 h 6858000"/>
              <a:gd name="connsiteX159" fmla="*/ 275226 w 7538114"/>
              <a:gd name="connsiteY159" fmla="*/ 3065087 h 6858000"/>
              <a:gd name="connsiteX160" fmla="*/ 273050 w 7538114"/>
              <a:gd name="connsiteY160" fmla="*/ 3050191 h 6858000"/>
              <a:gd name="connsiteX161" fmla="*/ 272566 w 7538114"/>
              <a:gd name="connsiteY161" fmla="*/ 3042559 h 6858000"/>
              <a:gd name="connsiteX162" fmla="*/ 271107 w 7538114"/>
              <a:gd name="connsiteY162" fmla="*/ 3040271 h 6858000"/>
              <a:gd name="connsiteX163" fmla="*/ 271065 w 7538114"/>
              <a:gd name="connsiteY163" fmla="*/ 3029072 h 6858000"/>
              <a:gd name="connsiteX164" fmla="*/ 271558 w 7538114"/>
              <a:gd name="connsiteY164" fmla="*/ 3027835 h 6858000"/>
              <a:gd name="connsiteX165" fmla="*/ 268717 w 7538114"/>
              <a:gd name="connsiteY165" fmla="*/ 2964245 h 6858000"/>
              <a:gd name="connsiteX166" fmla="*/ 272511 w 7538114"/>
              <a:gd name="connsiteY166" fmla="*/ 2915772 h 6858000"/>
              <a:gd name="connsiteX167" fmla="*/ 270356 w 7538114"/>
              <a:gd name="connsiteY167" fmla="*/ 2825842 h 6858000"/>
              <a:gd name="connsiteX168" fmla="*/ 273897 w 7538114"/>
              <a:gd name="connsiteY168" fmla="*/ 2734957 h 6858000"/>
              <a:gd name="connsiteX169" fmla="*/ 274458 w 7538114"/>
              <a:gd name="connsiteY169" fmla="*/ 2636572 h 6858000"/>
              <a:gd name="connsiteX170" fmla="*/ 279157 w 7538114"/>
              <a:gd name="connsiteY170" fmla="*/ 2604260 h 6858000"/>
              <a:gd name="connsiteX171" fmla="*/ 288131 w 7538114"/>
              <a:gd name="connsiteY171" fmla="*/ 2582747 h 6858000"/>
              <a:gd name="connsiteX172" fmla="*/ 282516 w 7538114"/>
              <a:gd name="connsiteY172" fmla="*/ 2478755 h 6858000"/>
              <a:gd name="connsiteX173" fmla="*/ 287359 w 7538114"/>
              <a:gd name="connsiteY173" fmla="*/ 2451804 h 6858000"/>
              <a:gd name="connsiteX174" fmla="*/ 289577 w 7538114"/>
              <a:gd name="connsiteY174" fmla="*/ 2408801 h 6858000"/>
              <a:gd name="connsiteX175" fmla="*/ 293203 w 7538114"/>
              <a:gd name="connsiteY175" fmla="*/ 2392670 h 6858000"/>
              <a:gd name="connsiteX176" fmla="*/ 304183 w 7538114"/>
              <a:gd name="connsiteY176" fmla="*/ 2330165 h 6858000"/>
              <a:gd name="connsiteX177" fmla="*/ 310900 w 7538114"/>
              <a:gd name="connsiteY177" fmla="*/ 2276363 h 6858000"/>
              <a:gd name="connsiteX178" fmla="*/ 303909 w 7538114"/>
              <a:gd name="connsiteY178" fmla="*/ 2236310 h 6858000"/>
              <a:gd name="connsiteX179" fmla="*/ 306187 w 7538114"/>
              <a:gd name="connsiteY179" fmla="*/ 2232984 h 6858000"/>
              <a:gd name="connsiteX180" fmla="*/ 307158 w 7538114"/>
              <a:gd name="connsiteY180" fmla="*/ 2205763 h 6858000"/>
              <a:gd name="connsiteX181" fmla="*/ 304860 w 7538114"/>
              <a:gd name="connsiteY181" fmla="*/ 2145703 h 6858000"/>
              <a:gd name="connsiteX182" fmla="*/ 304273 w 7538114"/>
              <a:gd name="connsiteY182" fmla="*/ 2092533 h 6858000"/>
              <a:gd name="connsiteX183" fmla="*/ 301642 w 7538114"/>
              <a:gd name="connsiteY183" fmla="*/ 2057359 h 6858000"/>
              <a:gd name="connsiteX184" fmla="*/ 306736 w 7538114"/>
              <a:gd name="connsiteY184" fmla="*/ 2016105 h 6858000"/>
              <a:gd name="connsiteX185" fmla="*/ 316234 w 7538114"/>
              <a:gd name="connsiteY185" fmla="*/ 1983129 h 6858000"/>
              <a:gd name="connsiteX186" fmla="*/ 318238 w 7538114"/>
              <a:gd name="connsiteY186" fmla="*/ 1956745 h 6858000"/>
              <a:gd name="connsiteX187" fmla="*/ 311341 w 7538114"/>
              <a:gd name="connsiteY187" fmla="*/ 1950160 h 6858000"/>
              <a:gd name="connsiteX188" fmla="*/ 323556 w 7538114"/>
              <a:gd name="connsiteY188" fmla="*/ 1879546 h 6858000"/>
              <a:gd name="connsiteX189" fmla="*/ 326085 w 7538114"/>
              <a:gd name="connsiteY189" fmla="*/ 1854893 h 6858000"/>
              <a:gd name="connsiteX190" fmla="*/ 335058 w 7538114"/>
              <a:gd name="connsiteY190" fmla="*/ 1787684 h 6858000"/>
              <a:gd name="connsiteX191" fmla="*/ 345620 w 7538114"/>
              <a:gd name="connsiteY191" fmla="*/ 1720464 h 6858000"/>
              <a:gd name="connsiteX192" fmla="*/ 360760 w 7538114"/>
              <a:gd name="connsiteY192" fmla="*/ 1681196 h 6858000"/>
              <a:gd name="connsiteX193" fmla="*/ 368483 w 7538114"/>
              <a:gd name="connsiteY193" fmla="*/ 1625881 h 6858000"/>
              <a:gd name="connsiteX194" fmla="*/ 371077 w 7538114"/>
              <a:gd name="connsiteY194" fmla="*/ 1616704 h 6858000"/>
              <a:gd name="connsiteX195" fmla="*/ 383008 w 7538114"/>
              <a:gd name="connsiteY195" fmla="*/ 1551493 h 6858000"/>
              <a:gd name="connsiteX196" fmla="*/ 384834 w 7538114"/>
              <a:gd name="connsiteY196" fmla="*/ 1475233 h 6858000"/>
              <a:gd name="connsiteX197" fmla="*/ 418371 w 7538114"/>
              <a:gd name="connsiteY197" fmla="*/ 1380155 h 6858000"/>
              <a:gd name="connsiteX198" fmla="*/ 469641 w 7538114"/>
              <a:gd name="connsiteY198" fmla="*/ 1210871 h 6858000"/>
              <a:gd name="connsiteX199" fmla="*/ 489701 w 7538114"/>
              <a:gd name="connsiteY199" fmla="*/ 1028427 h 6858000"/>
              <a:gd name="connsiteX200" fmla="*/ 486354 w 7538114"/>
              <a:gd name="connsiteY200" fmla="*/ 980383 h 6858000"/>
              <a:gd name="connsiteX201" fmla="*/ 479762 w 7538114"/>
              <a:gd name="connsiteY201" fmla="*/ 839699 h 6858000"/>
              <a:gd name="connsiteX202" fmla="*/ 445664 w 7538114"/>
              <a:gd name="connsiteY202" fmla="*/ 696545 h 6858000"/>
              <a:gd name="connsiteX203" fmla="*/ 440047 w 7538114"/>
              <a:gd name="connsiteY203" fmla="*/ 606615 h 6858000"/>
              <a:gd name="connsiteX204" fmla="*/ 431225 w 7538114"/>
              <a:gd name="connsiteY204" fmla="*/ 563889 h 6858000"/>
              <a:gd name="connsiteX205" fmla="*/ 430803 w 7538114"/>
              <a:gd name="connsiteY205" fmla="*/ 534294 h 6858000"/>
              <a:gd name="connsiteX206" fmla="*/ 429777 w 7538114"/>
              <a:gd name="connsiteY206" fmla="*/ 516548 h 6858000"/>
              <a:gd name="connsiteX207" fmla="*/ 415090 w 7538114"/>
              <a:gd name="connsiteY207" fmla="*/ 485808 h 6858000"/>
              <a:gd name="connsiteX208" fmla="*/ 410499 w 7538114"/>
              <a:gd name="connsiteY208" fmla="*/ 369873 h 6858000"/>
              <a:gd name="connsiteX209" fmla="*/ 425314 w 7538114"/>
              <a:gd name="connsiteY209" fmla="*/ 259180 h 6858000"/>
              <a:gd name="connsiteX210" fmla="*/ 383240 w 7538114"/>
              <a:gd name="connsiteY210" fmla="*/ 94173 h 6858000"/>
              <a:gd name="connsiteX211" fmla="*/ 379938 w 7538114"/>
              <a:gd name="connsiteY211" fmla="*/ 77267 h 6858000"/>
              <a:gd name="connsiteX212" fmla="*/ 373430 w 7538114"/>
              <a:gd name="connsiteY212" fmla="*/ 3885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7538114" h="6858000">
                <a:moveTo>
                  <a:pt x="366246" y="0"/>
                </a:moveTo>
                <a:lnTo>
                  <a:pt x="2830292" y="0"/>
                </a:lnTo>
                <a:lnTo>
                  <a:pt x="3903260" y="0"/>
                </a:lnTo>
                <a:lnTo>
                  <a:pt x="4597266" y="0"/>
                </a:lnTo>
                <a:lnTo>
                  <a:pt x="7192370" y="0"/>
                </a:lnTo>
                <a:lnTo>
                  <a:pt x="7538114" y="0"/>
                </a:lnTo>
                <a:lnTo>
                  <a:pt x="7538114" y="6858000"/>
                </a:lnTo>
                <a:lnTo>
                  <a:pt x="7192370" y="6858000"/>
                </a:lnTo>
                <a:lnTo>
                  <a:pt x="4597266" y="6858000"/>
                </a:lnTo>
                <a:lnTo>
                  <a:pt x="3903260" y="6858000"/>
                </a:lnTo>
                <a:lnTo>
                  <a:pt x="2830292" y="6858000"/>
                </a:lnTo>
                <a:lnTo>
                  <a:pt x="170314" y="6858000"/>
                </a:lnTo>
                <a:cubicBezTo>
                  <a:pt x="170323" y="6857920"/>
                  <a:pt x="170332" y="6857839"/>
                  <a:pt x="170341" y="6857759"/>
                </a:cubicBezTo>
                <a:lnTo>
                  <a:pt x="173485" y="6852129"/>
                </a:lnTo>
                <a:lnTo>
                  <a:pt x="167544" y="6830335"/>
                </a:lnTo>
                <a:cubicBezTo>
                  <a:pt x="165474" y="6819600"/>
                  <a:pt x="164100" y="6808301"/>
                  <a:pt x="163472" y="6796707"/>
                </a:cubicBezTo>
                <a:cubicBezTo>
                  <a:pt x="167658" y="6794106"/>
                  <a:pt x="161711" y="6785006"/>
                  <a:pt x="160535" y="6780725"/>
                </a:cubicBezTo>
                <a:cubicBezTo>
                  <a:pt x="163268" y="6780680"/>
                  <a:pt x="164578" y="6771195"/>
                  <a:pt x="162318" y="6767829"/>
                </a:cubicBezTo>
                <a:cubicBezTo>
                  <a:pt x="152545" y="6697090"/>
                  <a:pt x="178083" y="6736894"/>
                  <a:pt x="162771" y="6694444"/>
                </a:cubicBezTo>
                <a:cubicBezTo>
                  <a:pt x="161971" y="6687342"/>
                  <a:pt x="163342" y="6682014"/>
                  <a:pt x="165604" y="6677569"/>
                </a:cubicBezTo>
                <a:lnTo>
                  <a:pt x="171255" y="6669571"/>
                </a:lnTo>
                <a:lnTo>
                  <a:pt x="169240" y="6663304"/>
                </a:lnTo>
                <a:cubicBezTo>
                  <a:pt x="169082" y="6639651"/>
                  <a:pt x="174873" y="6632678"/>
                  <a:pt x="169039" y="6618916"/>
                </a:cubicBezTo>
                <a:cubicBezTo>
                  <a:pt x="181164" y="6598580"/>
                  <a:pt x="170248" y="6605428"/>
                  <a:pt x="168392" y="6589960"/>
                </a:cubicBezTo>
                <a:cubicBezTo>
                  <a:pt x="165975" y="6577758"/>
                  <a:pt x="161323" y="6600160"/>
                  <a:pt x="160636" y="6588200"/>
                </a:cubicBezTo>
                <a:cubicBezTo>
                  <a:pt x="163766" y="6575263"/>
                  <a:pt x="154044" y="6575871"/>
                  <a:pt x="157872" y="6562416"/>
                </a:cubicBezTo>
                <a:cubicBezTo>
                  <a:pt x="165196" y="6565685"/>
                  <a:pt x="156453" y="6535866"/>
                  <a:pt x="162851" y="6534939"/>
                </a:cubicBezTo>
                <a:cubicBezTo>
                  <a:pt x="153702" y="6523511"/>
                  <a:pt x="164973" y="6517769"/>
                  <a:pt x="162153" y="6502552"/>
                </a:cubicBezTo>
                <a:cubicBezTo>
                  <a:pt x="158692" y="6495386"/>
                  <a:pt x="158098" y="6490216"/>
                  <a:pt x="161821" y="6483172"/>
                </a:cubicBezTo>
                <a:cubicBezTo>
                  <a:pt x="144969" y="6450162"/>
                  <a:pt x="161066" y="6463202"/>
                  <a:pt x="154586" y="6432309"/>
                </a:cubicBezTo>
                <a:cubicBezTo>
                  <a:pt x="147771" y="6405695"/>
                  <a:pt x="143349" y="6375524"/>
                  <a:pt x="127078" y="6349783"/>
                </a:cubicBezTo>
                <a:cubicBezTo>
                  <a:pt x="122468" y="6345058"/>
                  <a:pt x="120723" y="6333456"/>
                  <a:pt x="123181" y="6323872"/>
                </a:cubicBezTo>
                <a:cubicBezTo>
                  <a:pt x="123604" y="6322225"/>
                  <a:pt x="124138" y="6320698"/>
                  <a:pt x="124767" y="6319343"/>
                </a:cubicBezTo>
                <a:cubicBezTo>
                  <a:pt x="122278" y="6297089"/>
                  <a:pt x="111161" y="6215694"/>
                  <a:pt x="108246" y="6190348"/>
                </a:cubicBezTo>
                <a:cubicBezTo>
                  <a:pt x="114169" y="6188296"/>
                  <a:pt x="103482" y="6175479"/>
                  <a:pt x="107279" y="6167269"/>
                </a:cubicBezTo>
                <a:cubicBezTo>
                  <a:pt x="110610" y="6161389"/>
                  <a:pt x="108145" y="6156128"/>
                  <a:pt x="107883" y="6149986"/>
                </a:cubicBezTo>
                <a:cubicBezTo>
                  <a:pt x="110502" y="6141894"/>
                  <a:pt x="105773" y="6115502"/>
                  <a:pt x="102380" y="6108622"/>
                </a:cubicBezTo>
                <a:cubicBezTo>
                  <a:pt x="90593" y="6092179"/>
                  <a:pt x="99346" y="6054816"/>
                  <a:pt x="90314" y="6041155"/>
                </a:cubicBezTo>
                <a:cubicBezTo>
                  <a:pt x="88990" y="6036198"/>
                  <a:pt x="88454" y="6031348"/>
                  <a:pt x="88409" y="6026587"/>
                </a:cubicBezTo>
                <a:lnTo>
                  <a:pt x="89403" y="6013265"/>
                </a:lnTo>
                <a:lnTo>
                  <a:pt x="91927" y="6009478"/>
                </a:lnTo>
                <a:lnTo>
                  <a:pt x="91302" y="6001336"/>
                </a:lnTo>
                <a:cubicBezTo>
                  <a:pt x="91431" y="6000558"/>
                  <a:pt x="91559" y="5999781"/>
                  <a:pt x="91687" y="5999003"/>
                </a:cubicBezTo>
                <a:cubicBezTo>
                  <a:pt x="92431" y="5994547"/>
                  <a:pt x="93080" y="5990148"/>
                  <a:pt x="93336" y="5985795"/>
                </a:cubicBezTo>
                <a:cubicBezTo>
                  <a:pt x="80676" y="5991520"/>
                  <a:pt x="93430" y="5949705"/>
                  <a:pt x="83190" y="5961758"/>
                </a:cubicBezTo>
                <a:cubicBezTo>
                  <a:pt x="82399" y="5938832"/>
                  <a:pt x="72862" y="5956319"/>
                  <a:pt x="81952" y="5928761"/>
                </a:cubicBezTo>
                <a:cubicBezTo>
                  <a:pt x="79324" y="5899676"/>
                  <a:pt x="72619" y="5823590"/>
                  <a:pt x="67420" y="5787247"/>
                </a:cubicBezTo>
                <a:cubicBezTo>
                  <a:pt x="53530" y="5750058"/>
                  <a:pt x="57730" y="5736292"/>
                  <a:pt x="50760" y="5710700"/>
                </a:cubicBezTo>
                <a:cubicBezTo>
                  <a:pt x="47368" y="5660911"/>
                  <a:pt x="30723" y="5663675"/>
                  <a:pt x="42956" y="5641754"/>
                </a:cubicBezTo>
                <a:cubicBezTo>
                  <a:pt x="39970" y="5608358"/>
                  <a:pt x="24769" y="5637338"/>
                  <a:pt x="29695" y="5602326"/>
                </a:cubicBezTo>
                <a:cubicBezTo>
                  <a:pt x="27700" y="5601239"/>
                  <a:pt x="20274" y="5573144"/>
                  <a:pt x="18841" y="5570885"/>
                </a:cubicBezTo>
                <a:lnTo>
                  <a:pt x="9977" y="5543492"/>
                </a:lnTo>
                <a:lnTo>
                  <a:pt x="5255" y="5531024"/>
                </a:lnTo>
                <a:lnTo>
                  <a:pt x="5447" y="5527845"/>
                </a:lnTo>
                <a:lnTo>
                  <a:pt x="0" y="5507724"/>
                </a:lnTo>
                <a:lnTo>
                  <a:pt x="435" y="5507045"/>
                </a:lnTo>
                <a:cubicBezTo>
                  <a:pt x="1286" y="5505065"/>
                  <a:pt x="1681" y="5502734"/>
                  <a:pt x="1128" y="5499619"/>
                </a:cubicBezTo>
                <a:cubicBezTo>
                  <a:pt x="9450" y="5498516"/>
                  <a:pt x="3652" y="5495435"/>
                  <a:pt x="1291" y="5486342"/>
                </a:cubicBezTo>
                <a:cubicBezTo>
                  <a:pt x="13688" y="5482600"/>
                  <a:pt x="2464" y="5460320"/>
                  <a:pt x="7976" y="5450755"/>
                </a:cubicBezTo>
                <a:cubicBezTo>
                  <a:pt x="5962" y="5444157"/>
                  <a:pt x="4058" y="5437113"/>
                  <a:pt x="2355" y="5429732"/>
                </a:cubicBezTo>
                <a:lnTo>
                  <a:pt x="1499" y="5370432"/>
                </a:lnTo>
                <a:lnTo>
                  <a:pt x="11483" y="5308330"/>
                </a:lnTo>
                <a:cubicBezTo>
                  <a:pt x="11701" y="5285359"/>
                  <a:pt x="15408" y="5265468"/>
                  <a:pt x="12793" y="5246026"/>
                </a:cubicBezTo>
                <a:cubicBezTo>
                  <a:pt x="15678" y="5238129"/>
                  <a:pt x="16842" y="5230685"/>
                  <a:pt x="12525" y="5223468"/>
                </a:cubicBezTo>
                <a:cubicBezTo>
                  <a:pt x="13966" y="5202031"/>
                  <a:pt x="20131" y="5196842"/>
                  <a:pt x="15322" y="5183258"/>
                </a:cubicBezTo>
                <a:cubicBezTo>
                  <a:pt x="25294" y="5171214"/>
                  <a:pt x="21488" y="5170502"/>
                  <a:pt x="18633" y="5164842"/>
                </a:cubicBezTo>
                <a:cubicBezTo>
                  <a:pt x="18565" y="5164573"/>
                  <a:pt x="18496" y="5164303"/>
                  <a:pt x="18428" y="5164034"/>
                </a:cubicBezTo>
                <a:lnTo>
                  <a:pt x="19854" y="5162388"/>
                </a:lnTo>
                <a:lnTo>
                  <a:pt x="20514" y="5158981"/>
                </a:lnTo>
                <a:lnTo>
                  <a:pt x="20089" y="5149681"/>
                </a:lnTo>
                <a:lnTo>
                  <a:pt x="19561" y="5146183"/>
                </a:lnTo>
                <a:cubicBezTo>
                  <a:pt x="19336" y="5143774"/>
                  <a:pt x="19361" y="5142173"/>
                  <a:pt x="19571" y="5141065"/>
                </a:cubicBezTo>
                <a:lnTo>
                  <a:pt x="19690" y="5140937"/>
                </a:lnTo>
                <a:cubicBezTo>
                  <a:pt x="19617" y="5139339"/>
                  <a:pt x="19544" y="5137742"/>
                  <a:pt x="19471" y="5136144"/>
                </a:cubicBezTo>
                <a:cubicBezTo>
                  <a:pt x="18832" y="5128055"/>
                  <a:pt x="17958" y="5120182"/>
                  <a:pt x="16918" y="5112689"/>
                </a:cubicBezTo>
                <a:cubicBezTo>
                  <a:pt x="23464" y="5106353"/>
                  <a:pt x="15733" y="5078666"/>
                  <a:pt x="28071" y="5081696"/>
                </a:cubicBezTo>
                <a:cubicBezTo>
                  <a:pt x="27036" y="5071588"/>
                  <a:pt x="21912" y="5065475"/>
                  <a:pt x="30005" y="5068879"/>
                </a:cubicBezTo>
                <a:cubicBezTo>
                  <a:pt x="29897" y="5065551"/>
                  <a:pt x="30585" y="5063501"/>
                  <a:pt x="31661" y="5062033"/>
                </a:cubicBezTo>
                <a:lnTo>
                  <a:pt x="32169" y="5061608"/>
                </a:lnTo>
                <a:lnTo>
                  <a:pt x="27436" y="5021480"/>
                </a:lnTo>
                <a:lnTo>
                  <a:pt x="26614" y="5013906"/>
                </a:lnTo>
                <a:lnTo>
                  <a:pt x="25056" y="5011767"/>
                </a:lnTo>
                <a:cubicBezTo>
                  <a:pt x="24110" y="5009457"/>
                  <a:pt x="23701" y="5006147"/>
                  <a:pt x="24513" y="5000592"/>
                </a:cubicBezTo>
                <a:lnTo>
                  <a:pt x="24951" y="4999307"/>
                </a:lnTo>
                <a:lnTo>
                  <a:pt x="22644" y="4990090"/>
                </a:lnTo>
                <a:cubicBezTo>
                  <a:pt x="21579" y="4987122"/>
                  <a:pt x="20222" y="4984494"/>
                  <a:pt x="18465" y="4982366"/>
                </a:cubicBezTo>
                <a:cubicBezTo>
                  <a:pt x="27858" y="4950984"/>
                  <a:pt x="19264" y="4921373"/>
                  <a:pt x="20888" y="4887310"/>
                </a:cubicBezTo>
                <a:cubicBezTo>
                  <a:pt x="17563" y="4848813"/>
                  <a:pt x="18386" y="4829570"/>
                  <a:pt x="15781" y="4807298"/>
                </a:cubicBezTo>
                <a:cubicBezTo>
                  <a:pt x="15634" y="4803627"/>
                  <a:pt x="14440" y="4773874"/>
                  <a:pt x="19649" y="4779990"/>
                </a:cubicBezTo>
                <a:cubicBezTo>
                  <a:pt x="18744" y="4746827"/>
                  <a:pt x="22869" y="4698305"/>
                  <a:pt x="21858" y="4664237"/>
                </a:cubicBezTo>
                <a:cubicBezTo>
                  <a:pt x="34232" y="4642340"/>
                  <a:pt x="11268" y="4621318"/>
                  <a:pt x="13583" y="4598607"/>
                </a:cubicBezTo>
                <a:cubicBezTo>
                  <a:pt x="2193" y="4604819"/>
                  <a:pt x="19974" y="4548010"/>
                  <a:pt x="7118" y="4546768"/>
                </a:cubicBezTo>
                <a:lnTo>
                  <a:pt x="14555" y="4522182"/>
                </a:lnTo>
                <a:lnTo>
                  <a:pt x="17290" y="4509768"/>
                </a:lnTo>
                <a:cubicBezTo>
                  <a:pt x="17884" y="4505118"/>
                  <a:pt x="18021" y="4500115"/>
                  <a:pt x="17421" y="4494586"/>
                </a:cubicBezTo>
                <a:cubicBezTo>
                  <a:pt x="12327" y="4480984"/>
                  <a:pt x="18571" y="4459805"/>
                  <a:pt x="18193" y="4440649"/>
                </a:cubicBezTo>
                <a:lnTo>
                  <a:pt x="16616" y="4431853"/>
                </a:lnTo>
                <a:lnTo>
                  <a:pt x="19246" y="4403141"/>
                </a:lnTo>
                <a:cubicBezTo>
                  <a:pt x="19372" y="4387638"/>
                  <a:pt x="19497" y="4372134"/>
                  <a:pt x="19623" y="4356631"/>
                </a:cubicBezTo>
                <a:cubicBezTo>
                  <a:pt x="19508" y="4349062"/>
                  <a:pt x="15847" y="4339045"/>
                  <a:pt x="20293" y="4339937"/>
                </a:cubicBezTo>
                <a:lnTo>
                  <a:pt x="18752" y="4331435"/>
                </a:lnTo>
                <a:cubicBezTo>
                  <a:pt x="19520" y="4328277"/>
                  <a:pt x="24070" y="4324711"/>
                  <a:pt x="24901" y="4320990"/>
                </a:cubicBezTo>
                <a:lnTo>
                  <a:pt x="23734" y="4309111"/>
                </a:lnTo>
                <a:cubicBezTo>
                  <a:pt x="24423" y="4299527"/>
                  <a:pt x="28090" y="4271878"/>
                  <a:pt x="29040" y="4263489"/>
                </a:cubicBezTo>
                <a:cubicBezTo>
                  <a:pt x="29169" y="4261918"/>
                  <a:pt x="29300" y="4260346"/>
                  <a:pt x="29429" y="4258775"/>
                </a:cubicBezTo>
                <a:lnTo>
                  <a:pt x="33702" y="4248512"/>
                </a:lnTo>
                <a:cubicBezTo>
                  <a:pt x="36933" y="4241044"/>
                  <a:pt x="39109" y="4235167"/>
                  <a:pt x="37356" y="4228644"/>
                </a:cubicBezTo>
                <a:cubicBezTo>
                  <a:pt x="41530" y="4217526"/>
                  <a:pt x="53227" y="4209759"/>
                  <a:pt x="50107" y="4193665"/>
                </a:cubicBezTo>
                <a:cubicBezTo>
                  <a:pt x="55406" y="4198550"/>
                  <a:pt x="50749" y="4175793"/>
                  <a:pt x="56192" y="4173105"/>
                </a:cubicBezTo>
                <a:cubicBezTo>
                  <a:pt x="60575" y="4171863"/>
                  <a:pt x="60184" y="4164671"/>
                  <a:pt x="61800" y="4159194"/>
                </a:cubicBezTo>
                <a:cubicBezTo>
                  <a:pt x="66276" y="4155290"/>
                  <a:pt x="70363" y="4127730"/>
                  <a:pt x="69720" y="4118135"/>
                </a:cubicBezTo>
                <a:cubicBezTo>
                  <a:pt x="65265" y="4091091"/>
                  <a:pt x="83289" y="4069336"/>
                  <a:pt x="80190" y="4047713"/>
                </a:cubicBezTo>
                <a:cubicBezTo>
                  <a:pt x="84682" y="4020435"/>
                  <a:pt x="92089" y="3998420"/>
                  <a:pt x="96666" y="3980780"/>
                </a:cubicBezTo>
                <a:cubicBezTo>
                  <a:pt x="98580" y="3977851"/>
                  <a:pt x="106155" y="3945259"/>
                  <a:pt x="107651" y="3941872"/>
                </a:cubicBezTo>
                <a:cubicBezTo>
                  <a:pt x="111761" y="3922504"/>
                  <a:pt x="112043" y="3930219"/>
                  <a:pt x="118444" y="3897465"/>
                </a:cubicBezTo>
                <a:cubicBezTo>
                  <a:pt x="124996" y="3869981"/>
                  <a:pt x="127657" y="3841768"/>
                  <a:pt x="134545" y="3811132"/>
                </a:cubicBezTo>
                <a:cubicBezTo>
                  <a:pt x="143817" y="3778601"/>
                  <a:pt x="141464" y="3759343"/>
                  <a:pt x="145381" y="3746540"/>
                </a:cubicBezTo>
                <a:cubicBezTo>
                  <a:pt x="156739" y="3719637"/>
                  <a:pt x="147664" y="3711291"/>
                  <a:pt x="146587" y="3670275"/>
                </a:cubicBezTo>
                <a:cubicBezTo>
                  <a:pt x="154134" y="3638754"/>
                  <a:pt x="151397" y="3605028"/>
                  <a:pt x="165690" y="3580981"/>
                </a:cubicBezTo>
                <a:cubicBezTo>
                  <a:pt x="164433" y="3577837"/>
                  <a:pt x="163639" y="3574469"/>
                  <a:pt x="163175" y="3570960"/>
                </a:cubicBezTo>
                <a:lnTo>
                  <a:pt x="162665" y="3560693"/>
                </a:lnTo>
                <a:lnTo>
                  <a:pt x="163299" y="3559743"/>
                </a:lnTo>
                <a:cubicBezTo>
                  <a:pt x="165039" y="3554949"/>
                  <a:pt x="165246" y="3551528"/>
                  <a:pt x="164777" y="3548721"/>
                </a:cubicBezTo>
                <a:lnTo>
                  <a:pt x="163708" y="3545693"/>
                </a:lnTo>
                <a:lnTo>
                  <a:pt x="164286" y="3537938"/>
                </a:lnTo>
                <a:cubicBezTo>
                  <a:pt x="164273" y="3532672"/>
                  <a:pt x="164261" y="3527407"/>
                  <a:pt x="164247" y="3522141"/>
                </a:cubicBezTo>
                <a:lnTo>
                  <a:pt x="165343" y="3519672"/>
                </a:lnTo>
                <a:lnTo>
                  <a:pt x="167001" y="3496604"/>
                </a:lnTo>
                <a:lnTo>
                  <a:pt x="167547" y="3496517"/>
                </a:lnTo>
                <a:cubicBezTo>
                  <a:pt x="168811" y="3495796"/>
                  <a:pt x="169814" y="3494272"/>
                  <a:pt x="170301" y="3491023"/>
                </a:cubicBezTo>
                <a:cubicBezTo>
                  <a:pt x="177219" y="3499391"/>
                  <a:pt x="173541" y="3490314"/>
                  <a:pt x="174371" y="3479998"/>
                </a:cubicBezTo>
                <a:cubicBezTo>
                  <a:pt x="185299" y="3490692"/>
                  <a:pt x="183023" y="3459350"/>
                  <a:pt x="190228" y="3457434"/>
                </a:cubicBezTo>
                <a:cubicBezTo>
                  <a:pt x="190591" y="3449617"/>
                  <a:pt x="191174" y="3441542"/>
                  <a:pt x="192016" y="3433411"/>
                </a:cubicBezTo>
                <a:lnTo>
                  <a:pt x="192663" y="3428691"/>
                </a:lnTo>
                <a:cubicBezTo>
                  <a:pt x="192706" y="3428676"/>
                  <a:pt x="192750" y="3428659"/>
                  <a:pt x="192793" y="3428643"/>
                </a:cubicBezTo>
                <a:cubicBezTo>
                  <a:pt x="193186" y="3427720"/>
                  <a:pt x="193494" y="3426206"/>
                  <a:pt x="193710" y="3423760"/>
                </a:cubicBezTo>
                <a:cubicBezTo>
                  <a:pt x="193753" y="3422535"/>
                  <a:pt x="193797" y="3421310"/>
                  <a:pt x="193839" y="3420085"/>
                </a:cubicBezTo>
                <a:lnTo>
                  <a:pt x="195094" y="3410930"/>
                </a:lnTo>
                <a:lnTo>
                  <a:pt x="196311" y="3408092"/>
                </a:lnTo>
                <a:lnTo>
                  <a:pt x="197928" y="3407419"/>
                </a:lnTo>
                <a:cubicBezTo>
                  <a:pt x="197912" y="3407119"/>
                  <a:pt x="197897" y="3406820"/>
                  <a:pt x="197881" y="3406520"/>
                </a:cubicBezTo>
                <a:cubicBezTo>
                  <a:pt x="196231" y="3399306"/>
                  <a:pt x="192821" y="3396220"/>
                  <a:pt x="204222" y="3391015"/>
                </a:cubicBezTo>
                <a:cubicBezTo>
                  <a:pt x="202162" y="3374996"/>
                  <a:pt x="208811" y="3373934"/>
                  <a:pt x="213950" y="3354361"/>
                </a:cubicBezTo>
                <a:cubicBezTo>
                  <a:pt x="211218" y="3344737"/>
                  <a:pt x="213619" y="3338360"/>
                  <a:pt x="217699" y="3332639"/>
                </a:cubicBezTo>
                <a:cubicBezTo>
                  <a:pt x="218717" y="3312409"/>
                  <a:pt x="225688" y="3295747"/>
                  <a:pt x="229963" y="3273935"/>
                </a:cubicBezTo>
                <a:cubicBezTo>
                  <a:pt x="228293" y="3248488"/>
                  <a:pt x="239257" y="3238943"/>
                  <a:pt x="243785" y="3215621"/>
                </a:cubicBezTo>
                <a:cubicBezTo>
                  <a:pt x="237893" y="3192522"/>
                  <a:pt x="253940" y="3201000"/>
                  <a:pt x="259175" y="3189909"/>
                </a:cubicBezTo>
                <a:lnTo>
                  <a:pt x="259988" y="3186579"/>
                </a:lnTo>
                <a:lnTo>
                  <a:pt x="259980" y="3177264"/>
                </a:lnTo>
                <a:lnTo>
                  <a:pt x="259609" y="3173723"/>
                </a:lnTo>
                <a:cubicBezTo>
                  <a:pt x="259490" y="3171299"/>
                  <a:pt x="259588" y="3169704"/>
                  <a:pt x="259848" y="3168622"/>
                </a:cubicBezTo>
                <a:lnTo>
                  <a:pt x="259971" y="3168508"/>
                </a:lnTo>
                <a:cubicBezTo>
                  <a:pt x="259969" y="3166907"/>
                  <a:pt x="259968" y="3165307"/>
                  <a:pt x="259966" y="3163706"/>
                </a:cubicBezTo>
                <a:cubicBezTo>
                  <a:pt x="259691" y="3155577"/>
                  <a:pt x="259171" y="3147642"/>
                  <a:pt x="258467" y="3140064"/>
                </a:cubicBezTo>
                <a:cubicBezTo>
                  <a:pt x="265286" y="3134408"/>
                  <a:pt x="258805" y="3106027"/>
                  <a:pt x="270990" y="3110288"/>
                </a:cubicBezTo>
                <a:cubicBezTo>
                  <a:pt x="270407" y="3100106"/>
                  <a:pt x="265565" y="3093497"/>
                  <a:pt x="273494" y="3097704"/>
                </a:cubicBezTo>
                <a:cubicBezTo>
                  <a:pt x="273534" y="3094376"/>
                  <a:pt x="274313" y="3092401"/>
                  <a:pt x="275456" y="3091047"/>
                </a:cubicBezTo>
                <a:lnTo>
                  <a:pt x="275980" y="3090672"/>
                </a:lnTo>
                <a:lnTo>
                  <a:pt x="274486" y="3068004"/>
                </a:lnTo>
                <a:lnTo>
                  <a:pt x="275226" y="3065087"/>
                </a:lnTo>
                <a:lnTo>
                  <a:pt x="273050" y="3050191"/>
                </a:lnTo>
                <a:cubicBezTo>
                  <a:pt x="272889" y="3047647"/>
                  <a:pt x="272728" y="3045103"/>
                  <a:pt x="272566" y="3042559"/>
                </a:cubicBezTo>
                <a:lnTo>
                  <a:pt x="271107" y="3040271"/>
                </a:lnTo>
                <a:cubicBezTo>
                  <a:pt x="270265" y="3037872"/>
                  <a:pt x="270006" y="3034528"/>
                  <a:pt x="271065" y="3029072"/>
                </a:cubicBezTo>
                <a:lnTo>
                  <a:pt x="271558" y="3027835"/>
                </a:lnTo>
                <a:cubicBezTo>
                  <a:pt x="270688" y="3024705"/>
                  <a:pt x="268559" y="2982922"/>
                  <a:pt x="268717" y="2964245"/>
                </a:cubicBezTo>
                <a:cubicBezTo>
                  <a:pt x="279502" y="2933904"/>
                  <a:pt x="269365" y="2949568"/>
                  <a:pt x="272511" y="2915772"/>
                </a:cubicBezTo>
                <a:cubicBezTo>
                  <a:pt x="272017" y="2877552"/>
                  <a:pt x="270125" y="2850992"/>
                  <a:pt x="270356" y="2825842"/>
                </a:cubicBezTo>
                <a:cubicBezTo>
                  <a:pt x="269433" y="2814032"/>
                  <a:pt x="268938" y="2727859"/>
                  <a:pt x="273897" y="2734957"/>
                </a:cubicBezTo>
                <a:cubicBezTo>
                  <a:pt x="264242" y="2698391"/>
                  <a:pt x="277769" y="2677127"/>
                  <a:pt x="274458" y="2636572"/>
                </a:cubicBezTo>
                <a:cubicBezTo>
                  <a:pt x="287792" y="2615986"/>
                  <a:pt x="275829" y="2626668"/>
                  <a:pt x="279157" y="2604260"/>
                </a:cubicBezTo>
                <a:cubicBezTo>
                  <a:pt x="279270" y="2587221"/>
                  <a:pt x="288019" y="2599786"/>
                  <a:pt x="288131" y="2582747"/>
                </a:cubicBezTo>
                <a:cubicBezTo>
                  <a:pt x="260352" y="2545890"/>
                  <a:pt x="290145" y="2525479"/>
                  <a:pt x="282516" y="2478755"/>
                </a:cubicBezTo>
                <a:lnTo>
                  <a:pt x="287359" y="2451804"/>
                </a:lnTo>
                <a:cubicBezTo>
                  <a:pt x="285426" y="2443087"/>
                  <a:pt x="285710" y="2414879"/>
                  <a:pt x="289577" y="2408801"/>
                </a:cubicBezTo>
                <a:cubicBezTo>
                  <a:pt x="290424" y="2402768"/>
                  <a:pt x="289064" y="2396183"/>
                  <a:pt x="293203" y="2392670"/>
                </a:cubicBezTo>
                <a:cubicBezTo>
                  <a:pt x="295637" y="2379564"/>
                  <a:pt x="301233" y="2349549"/>
                  <a:pt x="304183" y="2330165"/>
                </a:cubicBezTo>
                <a:cubicBezTo>
                  <a:pt x="298973" y="2319718"/>
                  <a:pt x="309550" y="2303314"/>
                  <a:pt x="310900" y="2276363"/>
                </a:cubicBezTo>
                <a:cubicBezTo>
                  <a:pt x="304874" y="2264930"/>
                  <a:pt x="311891" y="2258198"/>
                  <a:pt x="303909" y="2236310"/>
                </a:cubicBezTo>
                <a:cubicBezTo>
                  <a:pt x="304734" y="2235412"/>
                  <a:pt x="305502" y="2234293"/>
                  <a:pt x="306187" y="2232984"/>
                </a:cubicBezTo>
                <a:cubicBezTo>
                  <a:pt x="310170" y="2225381"/>
                  <a:pt x="310605" y="2213194"/>
                  <a:pt x="307158" y="2205763"/>
                </a:cubicBezTo>
                <a:cubicBezTo>
                  <a:pt x="296601" y="2170883"/>
                  <a:pt x="306474" y="2175442"/>
                  <a:pt x="304860" y="2145703"/>
                </a:cubicBezTo>
                <a:cubicBezTo>
                  <a:pt x="304314" y="2112090"/>
                  <a:pt x="314083" y="2134724"/>
                  <a:pt x="304273" y="2092533"/>
                </a:cubicBezTo>
                <a:cubicBezTo>
                  <a:pt x="308983" y="2088154"/>
                  <a:pt x="303590" y="2066396"/>
                  <a:pt x="301642" y="2057359"/>
                </a:cubicBezTo>
                <a:cubicBezTo>
                  <a:pt x="301720" y="2041038"/>
                  <a:pt x="313213" y="2032807"/>
                  <a:pt x="306736" y="2016105"/>
                </a:cubicBezTo>
                <a:cubicBezTo>
                  <a:pt x="312847" y="2019262"/>
                  <a:pt x="310007" y="1975377"/>
                  <a:pt x="316234" y="1983129"/>
                </a:cubicBezTo>
                <a:cubicBezTo>
                  <a:pt x="322177" y="1972692"/>
                  <a:pt x="313034" y="1967129"/>
                  <a:pt x="318238" y="1956745"/>
                </a:cubicBezTo>
                <a:cubicBezTo>
                  <a:pt x="319718" y="1944884"/>
                  <a:pt x="311423" y="1963350"/>
                  <a:pt x="311341" y="1950160"/>
                </a:cubicBezTo>
                <a:lnTo>
                  <a:pt x="323556" y="1879546"/>
                </a:lnTo>
                <a:cubicBezTo>
                  <a:pt x="320263" y="1869846"/>
                  <a:pt x="322312" y="1862247"/>
                  <a:pt x="326085" y="1854893"/>
                </a:cubicBezTo>
                <a:cubicBezTo>
                  <a:pt x="325955" y="1832625"/>
                  <a:pt x="332007" y="1812578"/>
                  <a:pt x="335058" y="1787684"/>
                </a:cubicBezTo>
                <a:cubicBezTo>
                  <a:pt x="331933" y="1760490"/>
                  <a:pt x="342400" y="1747069"/>
                  <a:pt x="345620" y="1720464"/>
                </a:cubicBezTo>
                <a:cubicBezTo>
                  <a:pt x="337355" y="1693643"/>
                  <a:pt x="360215" y="1703686"/>
                  <a:pt x="360760" y="1681196"/>
                </a:cubicBezTo>
                <a:cubicBezTo>
                  <a:pt x="353923" y="1644243"/>
                  <a:pt x="368449" y="1682451"/>
                  <a:pt x="368483" y="1625881"/>
                </a:cubicBezTo>
                <a:cubicBezTo>
                  <a:pt x="367181" y="1622619"/>
                  <a:pt x="369088" y="1615868"/>
                  <a:pt x="371077" y="1616704"/>
                </a:cubicBezTo>
                <a:cubicBezTo>
                  <a:pt x="371005" y="1604306"/>
                  <a:pt x="384453" y="1569256"/>
                  <a:pt x="383008" y="1551493"/>
                </a:cubicBezTo>
                <a:cubicBezTo>
                  <a:pt x="390598" y="1517303"/>
                  <a:pt x="381821" y="1500132"/>
                  <a:pt x="384834" y="1475233"/>
                </a:cubicBezTo>
                <a:cubicBezTo>
                  <a:pt x="393221" y="1446677"/>
                  <a:pt x="400498" y="1430031"/>
                  <a:pt x="418371" y="1380155"/>
                </a:cubicBezTo>
                <a:lnTo>
                  <a:pt x="469641" y="1210871"/>
                </a:lnTo>
                <a:cubicBezTo>
                  <a:pt x="507460" y="1148093"/>
                  <a:pt x="486915" y="1066841"/>
                  <a:pt x="489701" y="1028427"/>
                </a:cubicBezTo>
                <a:cubicBezTo>
                  <a:pt x="478454" y="1012506"/>
                  <a:pt x="490925" y="999600"/>
                  <a:pt x="486354" y="980383"/>
                </a:cubicBezTo>
                <a:cubicBezTo>
                  <a:pt x="483880" y="937629"/>
                  <a:pt x="471099" y="895192"/>
                  <a:pt x="479762" y="839699"/>
                </a:cubicBezTo>
                <a:cubicBezTo>
                  <a:pt x="444550" y="814685"/>
                  <a:pt x="465776" y="749644"/>
                  <a:pt x="445664" y="696545"/>
                </a:cubicBezTo>
                <a:cubicBezTo>
                  <a:pt x="441558" y="665722"/>
                  <a:pt x="459046" y="617297"/>
                  <a:pt x="440047" y="606615"/>
                </a:cubicBezTo>
                <a:cubicBezTo>
                  <a:pt x="451675" y="592509"/>
                  <a:pt x="432892" y="579307"/>
                  <a:pt x="431225" y="563889"/>
                </a:cubicBezTo>
                <a:cubicBezTo>
                  <a:pt x="438618" y="551582"/>
                  <a:pt x="432225" y="545475"/>
                  <a:pt x="430803" y="534294"/>
                </a:cubicBezTo>
                <a:cubicBezTo>
                  <a:pt x="435364" y="529230"/>
                  <a:pt x="435126" y="519767"/>
                  <a:pt x="429777" y="516548"/>
                </a:cubicBezTo>
                <a:cubicBezTo>
                  <a:pt x="417444" y="521116"/>
                  <a:pt x="423596" y="488251"/>
                  <a:pt x="415090" y="485808"/>
                </a:cubicBezTo>
                <a:cubicBezTo>
                  <a:pt x="413316" y="466733"/>
                  <a:pt x="424116" y="383903"/>
                  <a:pt x="410499" y="369873"/>
                </a:cubicBezTo>
                <a:cubicBezTo>
                  <a:pt x="404034" y="331308"/>
                  <a:pt x="425696" y="275570"/>
                  <a:pt x="425314" y="259180"/>
                </a:cubicBezTo>
                <a:cubicBezTo>
                  <a:pt x="450188" y="242918"/>
                  <a:pt x="384634" y="163766"/>
                  <a:pt x="383240" y="94173"/>
                </a:cubicBezTo>
                <a:cubicBezTo>
                  <a:pt x="385641" y="84795"/>
                  <a:pt x="385609" y="79782"/>
                  <a:pt x="379938" y="77267"/>
                </a:cubicBezTo>
                <a:cubicBezTo>
                  <a:pt x="378301" y="68220"/>
                  <a:pt x="376144" y="54774"/>
                  <a:pt x="373430" y="3885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AB0586-798C-3642-8E55-1BDB28A73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398" y="273999"/>
            <a:ext cx="5650173" cy="1322887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5996F-FB2D-674B-8820-4ADDD0634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7399" y="1322887"/>
            <a:ext cx="5650172" cy="526111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While journalists are meant to report the news in a factful and objective way, perhaps it is inevitable that some </a:t>
            </a:r>
            <a:r>
              <a:rPr lang="en-US" sz="2000" b="1" dirty="0"/>
              <a:t>opinion</a:t>
            </a:r>
            <a:r>
              <a:rPr lang="en-US" sz="2000" dirty="0"/>
              <a:t> creeps into news stories from time to time.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Bias can be defined as elements of the article – particularly </a:t>
            </a:r>
            <a:r>
              <a:rPr lang="en-US" sz="2000" b="1" dirty="0"/>
              <a:t>word choice </a:t>
            </a:r>
            <a:r>
              <a:rPr lang="en-US" sz="2000" dirty="0"/>
              <a:t>– that leads the opinion of the reader.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In what ways is the story opposite flagrantly biased towards one participant over the other?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7E8336-E53A-966C-6C7F-61B5DE45E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5" y="0"/>
            <a:ext cx="51325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71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6459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546337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CE3A65-BC49-1F4A-894F-288B4213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7190"/>
            <a:ext cx="5157216" cy="1142254"/>
          </a:xfrm>
        </p:spPr>
        <p:txBody>
          <a:bodyPr>
            <a:normAutofit/>
          </a:bodyPr>
          <a:lstStyle/>
          <a:p>
            <a:r>
              <a:rPr lang="en-US" sz="4000" b="1" dirty="0"/>
              <a:t>Embedded Interviews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9D7C0-A199-5E4D-AFC4-446B6437B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4" y="1179443"/>
            <a:ext cx="5645426" cy="5353879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</a:pPr>
            <a:r>
              <a:rPr lang="en-US" sz="1600" dirty="0"/>
              <a:t>If an event is unpredictable (such as an accident, crime, or a natural disaster) it is unlikely the journalist will have been present at the event. </a:t>
            </a:r>
          </a:p>
          <a:p>
            <a:pPr>
              <a:lnSpc>
                <a:spcPct val="125000"/>
              </a:lnSpc>
            </a:pPr>
            <a:r>
              <a:rPr lang="en-US" sz="1600" b="1" dirty="0"/>
              <a:t>Witness interviews </a:t>
            </a:r>
            <a:r>
              <a:rPr lang="en-US" sz="1600" dirty="0"/>
              <a:t>are essential in establishing the credibility of the story.</a:t>
            </a:r>
          </a:p>
          <a:p>
            <a:pPr>
              <a:lnSpc>
                <a:spcPct val="125000"/>
              </a:lnSpc>
            </a:pPr>
            <a:r>
              <a:rPr lang="en-US" sz="1600" dirty="0"/>
              <a:t>A journalist may also interview </a:t>
            </a:r>
            <a:r>
              <a:rPr lang="en-US" sz="1600" b="1" dirty="0"/>
              <a:t>experts</a:t>
            </a:r>
            <a:r>
              <a:rPr lang="en-US" sz="1600" dirty="0"/>
              <a:t> or </a:t>
            </a:r>
            <a:r>
              <a:rPr lang="en-US" sz="1600" b="1" dirty="0"/>
              <a:t>authority figures </a:t>
            </a:r>
            <a:r>
              <a:rPr lang="en-US" sz="1600" dirty="0"/>
              <a:t>in order to provide more detail to the reader.</a:t>
            </a:r>
          </a:p>
          <a:p>
            <a:pPr>
              <a:lnSpc>
                <a:spcPct val="125000"/>
              </a:lnSpc>
            </a:pPr>
            <a:r>
              <a:rPr lang="en-US" sz="1600" dirty="0"/>
              <a:t>Whose words are included in the article is an important way of establishing</a:t>
            </a:r>
            <a:r>
              <a:rPr lang="en-US" sz="1600" b="1" dirty="0"/>
              <a:t> bias</a:t>
            </a:r>
            <a:r>
              <a:rPr lang="en-US" sz="1600" dirty="0"/>
              <a:t>. For example, perhaps only one side of the story is presented. </a:t>
            </a:r>
          </a:p>
          <a:p>
            <a:pPr>
              <a:lnSpc>
                <a:spcPct val="125000"/>
              </a:lnSpc>
            </a:pPr>
            <a:r>
              <a:rPr lang="en-US" sz="1600" dirty="0"/>
              <a:t>The words of an interviewee can be presented in </a:t>
            </a:r>
            <a:r>
              <a:rPr lang="en-US" sz="1600" b="1" dirty="0"/>
              <a:t>reported speech </a:t>
            </a:r>
            <a:r>
              <a:rPr lang="en-US" sz="1600" dirty="0"/>
              <a:t>(inside quotation marks) or as </a:t>
            </a:r>
            <a:r>
              <a:rPr lang="en-US" sz="1600" b="1" dirty="0"/>
              <a:t>indirect free speech </a:t>
            </a:r>
            <a:r>
              <a:rPr lang="en-US" sz="1600" dirty="0"/>
              <a:t>(e.g. </a:t>
            </a:r>
            <a:r>
              <a:rPr lang="en-US" sz="1600" i="1" dirty="0"/>
              <a:t>Sources have reported that…</a:t>
            </a:r>
            <a:r>
              <a:rPr lang="en-US" sz="1600" dirty="0"/>
              <a:t>)</a:t>
            </a:r>
          </a:p>
          <a:p>
            <a:pPr>
              <a:lnSpc>
                <a:spcPct val="125000"/>
              </a:lnSpc>
            </a:pPr>
            <a:r>
              <a:rPr lang="en-US" sz="1600" dirty="0"/>
              <a:t>What do you notice about the </a:t>
            </a:r>
            <a:r>
              <a:rPr lang="en-US" sz="1600" b="1" dirty="0"/>
              <a:t>embedded interviews </a:t>
            </a:r>
            <a:r>
              <a:rPr lang="en-US" sz="1600" dirty="0"/>
              <a:t>in this newspaper story about Meghan Markle?</a:t>
            </a:r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8062F5F-E5F3-7BC6-39A2-7173E1506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520" y="103450"/>
            <a:ext cx="4998366" cy="675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109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BA5B0-7638-FD98-9353-DA93B618B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593757" y="2856287"/>
            <a:ext cx="6590646" cy="878072"/>
          </a:xfrm>
        </p:spPr>
        <p:txBody>
          <a:bodyPr anchor="t">
            <a:no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Your Turn... </a:t>
            </a:r>
            <a:r>
              <a:rPr lang="en-US" sz="2400" dirty="0" err="1">
                <a:solidFill>
                  <a:srgbClr val="FFFFFF"/>
                </a:solidFill>
              </a:rPr>
              <a:t>Analyse</a:t>
            </a:r>
            <a:r>
              <a:rPr lang="en-US" sz="2400" dirty="0">
                <a:solidFill>
                  <a:srgbClr val="FFFFFF"/>
                </a:solidFill>
              </a:rPr>
              <a:t> how both Usain Bolt and Justin Gatlin are presented in this newspaper report.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BECF76D-8AAF-6D32-78AF-614135AECFA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44504" y="150588"/>
            <a:ext cx="5014739" cy="6634330"/>
          </a:xfrm>
        </p:spPr>
      </p:pic>
      <p:pic>
        <p:nvPicPr>
          <p:cNvPr id="16" name="Content Placeholder 15" descr="Text, letter&#10;&#10;Description automatically generated">
            <a:extLst>
              <a:ext uri="{FF2B5EF4-FFF2-40B4-BE49-F238E27FC236}">
                <a16:creationId xmlns:a16="http://schemas.microsoft.com/office/drawing/2014/main" id="{82A5DF7D-DBC1-241A-A2CF-93EDE6A89A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37635" y="150588"/>
            <a:ext cx="5327956" cy="6634330"/>
          </a:xfrm>
        </p:spPr>
      </p:pic>
    </p:spTree>
    <p:extLst>
      <p:ext uri="{BB962C8B-B14F-4D97-AF65-F5344CB8AC3E}">
        <p14:creationId xmlns:p14="http://schemas.microsoft.com/office/powerpoint/2010/main" val="1651946270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RegularSeedLeftStep">
      <a:dk1>
        <a:srgbClr val="000000"/>
      </a:dk1>
      <a:lt1>
        <a:srgbClr val="FFFFFF"/>
      </a:lt1>
      <a:dk2>
        <a:srgbClr val="1B2F2F"/>
      </a:dk2>
      <a:lt2>
        <a:srgbClr val="F2F0F3"/>
      </a:lt2>
      <a:accent1>
        <a:srgbClr val="4DB726"/>
      </a:accent1>
      <a:accent2>
        <a:srgbClr val="80B018"/>
      </a:accent2>
      <a:accent3>
        <a:srgbClr val="AFA124"/>
      </a:accent3>
      <a:accent4>
        <a:srgbClr val="D0731C"/>
      </a:accent4>
      <a:accent5>
        <a:srgbClr val="E23A2E"/>
      </a:accent5>
      <a:accent6>
        <a:srgbClr val="D01C5B"/>
      </a:accent6>
      <a:hlink>
        <a:srgbClr val="A550C4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2759</TotalTime>
  <Words>1079</Words>
  <Application>Microsoft Macintosh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BrushVTI</vt:lpstr>
      <vt:lpstr>Office Theme</vt:lpstr>
      <vt:lpstr>Text Type Focus: News Articles</vt:lpstr>
      <vt:lpstr>Headlines</vt:lpstr>
      <vt:lpstr>Different Headline Styles</vt:lpstr>
      <vt:lpstr>Structure</vt:lpstr>
      <vt:lpstr>Audience and Newsworthiness</vt:lpstr>
      <vt:lpstr>Photography</vt:lpstr>
      <vt:lpstr>Sensationalism</vt:lpstr>
      <vt:lpstr>Vague Language</vt:lpstr>
      <vt:lpstr>Bias</vt:lpstr>
      <vt:lpstr>Embedded Interviews</vt:lpstr>
      <vt:lpstr>Your Turn... Analyse how both Usain Bolt and Justin Gatlin are presented in this newspaper report.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 Type Focus: Comic Strips</dc:title>
  <dc:creator>Doug Sillett</dc:creator>
  <cp:lastModifiedBy>Doug Sillett</cp:lastModifiedBy>
  <cp:revision>5</cp:revision>
  <dcterms:created xsi:type="dcterms:W3CDTF">2022-03-10T08:10:45Z</dcterms:created>
  <dcterms:modified xsi:type="dcterms:W3CDTF">2022-12-13T03:49:55Z</dcterms:modified>
</cp:coreProperties>
</file>