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7" r:id="rId1"/>
  </p:sldMasterIdLst>
  <p:sldIdLst>
    <p:sldId id="262" r:id="rId2"/>
    <p:sldId id="263" r:id="rId3"/>
    <p:sldId id="265" r:id="rId4"/>
    <p:sldId id="283" r:id="rId5"/>
    <p:sldId id="282" r:id="rId6"/>
    <p:sldId id="281" r:id="rId7"/>
    <p:sldId id="285" r:id="rId8"/>
    <p:sldId id="279" r:id="rId9"/>
    <p:sldId id="280" r:id="rId10"/>
    <p:sldId id="286" r:id="rId11"/>
    <p:sldId id="284" r:id="rId12"/>
    <p:sldId id="28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8"/>
  </p:normalViewPr>
  <p:slideViewPr>
    <p:cSldViewPr snapToGrid="0" snapToObjects="1">
      <p:cViewPr>
        <p:scale>
          <a:sx n="93" d="100"/>
          <a:sy n="93" d="100"/>
        </p:scale>
        <p:origin x="96"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Thursday, June 9, 2022</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971653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Thursday, June 9, 2022</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78312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Thursday, June 9, 2022</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0880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Thursday, June 9, 2022</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650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Thursday, June 9, 2022</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4778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Thursday, June 9, 2022</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3603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Thursday, June 9, 2022</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33769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Thursday, June 9, 2022</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98129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Thursday, June 9, 2022</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774881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Thursday, June 9, 2022</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982142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Thursday, June 9, 2022</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1449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Thursday, June 9, 2022</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9294140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youtube.com/watch?v=0DrUi8I40aI"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www.youtube.com/watch?v=MODlCaeiT0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awuAT2G6kQA" TargetMode="External"/><Relationship Id="rId2" Type="http://schemas.openxmlformats.org/officeDocument/2006/relationships/hyperlink" Target="https://www.youtube.com/watch?v=ruTc7yufqGQ" TargetMode="Externa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7993E-54BD-624F-9E5D-5961F605F936}"/>
              </a:ext>
            </a:extLst>
          </p:cNvPr>
          <p:cNvSpPr>
            <a:spLocks noGrp="1"/>
          </p:cNvSpPr>
          <p:nvPr>
            <p:ph type="title"/>
          </p:nvPr>
        </p:nvSpPr>
        <p:spPr>
          <a:xfrm>
            <a:off x="975360" y="1293056"/>
            <a:ext cx="10241280" cy="628680"/>
          </a:xfrm>
        </p:spPr>
        <p:txBody>
          <a:bodyPr/>
          <a:lstStyle/>
          <a:p>
            <a:pPr algn="ctr"/>
            <a:r>
              <a:rPr lang="en-US" dirty="0"/>
              <a:t>Culture-</a:t>
            </a:r>
            <a:r>
              <a:rPr lang="en-US" dirty="0" err="1"/>
              <a:t>MAshing</a:t>
            </a:r>
            <a:endParaRPr lang="en-US" dirty="0"/>
          </a:p>
        </p:txBody>
      </p:sp>
      <p:sp>
        <p:nvSpPr>
          <p:cNvPr id="4" name="TextBox 3">
            <a:extLst>
              <a:ext uri="{FF2B5EF4-FFF2-40B4-BE49-F238E27FC236}">
                <a16:creationId xmlns:a16="http://schemas.microsoft.com/office/drawing/2014/main" id="{02029854-121D-1048-89A5-094E41D20CF7}"/>
              </a:ext>
            </a:extLst>
          </p:cNvPr>
          <p:cNvSpPr txBox="1"/>
          <p:nvPr/>
        </p:nvSpPr>
        <p:spPr>
          <a:xfrm>
            <a:off x="496784" y="2521059"/>
            <a:ext cx="11198432" cy="1815882"/>
          </a:xfrm>
          <a:prstGeom prst="rect">
            <a:avLst/>
          </a:prstGeom>
          <a:noFill/>
        </p:spPr>
        <p:txBody>
          <a:bodyPr wrap="square">
            <a:spAutoFit/>
          </a:bodyPr>
          <a:lstStyle/>
          <a:p>
            <a:pPr algn="ctr"/>
            <a:r>
              <a:rPr lang="en-GB" sz="2800" dirty="0">
                <a:solidFill>
                  <a:srgbClr val="565656"/>
                </a:solidFill>
                <a:latin typeface="+mj-lt"/>
              </a:rPr>
              <a:t>What is the meaning of ‘high’ and ‘popular’ culture?</a:t>
            </a:r>
          </a:p>
          <a:p>
            <a:pPr algn="ctr"/>
            <a:endParaRPr lang="en-GB" sz="2800" b="0" i="0" u="none" strike="noStrike" dirty="0">
              <a:solidFill>
                <a:srgbClr val="565656"/>
              </a:solidFill>
              <a:effectLst/>
              <a:latin typeface="+mj-lt"/>
            </a:endParaRPr>
          </a:p>
          <a:p>
            <a:pPr algn="ctr"/>
            <a:r>
              <a:rPr lang="en-GB" sz="2800" dirty="0">
                <a:solidFill>
                  <a:srgbClr val="565656"/>
                </a:solidFill>
                <a:latin typeface="+mj-lt"/>
              </a:rPr>
              <a:t>How and why are high culture texts mixed into new forms?</a:t>
            </a:r>
            <a:endParaRPr lang="en-GB" sz="2800" b="0" i="0" u="none" strike="noStrike" dirty="0">
              <a:solidFill>
                <a:srgbClr val="565656"/>
              </a:solidFill>
              <a:effectLst/>
              <a:latin typeface="+mj-lt"/>
            </a:endParaRPr>
          </a:p>
          <a:p>
            <a:pPr algn="ctr"/>
            <a:endParaRPr lang="en-GB" sz="2800" dirty="0">
              <a:solidFill>
                <a:srgbClr val="565656"/>
              </a:solidFill>
              <a:latin typeface="+mj-lt"/>
            </a:endParaRPr>
          </a:p>
        </p:txBody>
      </p:sp>
      <p:sp>
        <p:nvSpPr>
          <p:cNvPr id="5" name="Title 1">
            <a:extLst>
              <a:ext uri="{FF2B5EF4-FFF2-40B4-BE49-F238E27FC236}">
                <a16:creationId xmlns:a16="http://schemas.microsoft.com/office/drawing/2014/main" id="{B0A86351-2B31-B248-BA33-CD4D90DEE5C5}"/>
              </a:ext>
            </a:extLst>
          </p:cNvPr>
          <p:cNvSpPr txBox="1">
            <a:spLocks/>
          </p:cNvSpPr>
          <p:nvPr/>
        </p:nvSpPr>
        <p:spPr>
          <a:xfrm>
            <a:off x="975360" y="490888"/>
            <a:ext cx="10241280"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gn="ctr"/>
            <a:r>
              <a:rPr lang="en-US" sz="2400" dirty="0" err="1"/>
              <a:t>INtertextuality</a:t>
            </a:r>
            <a:endParaRPr lang="en-US" sz="2400" dirty="0"/>
          </a:p>
        </p:txBody>
      </p:sp>
    </p:spTree>
    <p:extLst>
      <p:ext uri="{BB962C8B-B14F-4D97-AF65-F5344CB8AC3E}">
        <p14:creationId xmlns:p14="http://schemas.microsoft.com/office/powerpoint/2010/main" val="2804464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7993E-54BD-624F-9E5D-5961F605F936}"/>
              </a:ext>
            </a:extLst>
          </p:cNvPr>
          <p:cNvSpPr>
            <a:spLocks noGrp="1"/>
          </p:cNvSpPr>
          <p:nvPr>
            <p:ph type="title"/>
          </p:nvPr>
        </p:nvSpPr>
        <p:spPr>
          <a:xfrm>
            <a:off x="975358" y="543556"/>
            <a:ext cx="10241280" cy="628680"/>
          </a:xfrm>
        </p:spPr>
        <p:txBody>
          <a:bodyPr/>
          <a:lstStyle/>
          <a:p>
            <a:pPr algn="ctr"/>
            <a:r>
              <a:rPr lang="en-US" dirty="0"/>
              <a:t>Paired Text ACTIVITY</a:t>
            </a:r>
          </a:p>
        </p:txBody>
      </p:sp>
      <p:sp>
        <p:nvSpPr>
          <p:cNvPr id="4" name="TextBox 3">
            <a:extLst>
              <a:ext uri="{FF2B5EF4-FFF2-40B4-BE49-F238E27FC236}">
                <a16:creationId xmlns:a16="http://schemas.microsoft.com/office/drawing/2014/main" id="{02029854-121D-1048-89A5-094E41D20CF7}"/>
              </a:ext>
            </a:extLst>
          </p:cNvPr>
          <p:cNvSpPr txBox="1"/>
          <p:nvPr/>
        </p:nvSpPr>
        <p:spPr>
          <a:xfrm>
            <a:off x="496782" y="1859339"/>
            <a:ext cx="11198432" cy="3693319"/>
          </a:xfrm>
          <a:prstGeom prst="rect">
            <a:avLst/>
          </a:prstGeom>
          <a:noFill/>
        </p:spPr>
        <p:txBody>
          <a:bodyPr wrap="square">
            <a:spAutoFit/>
          </a:bodyPr>
          <a:lstStyle/>
          <a:p>
            <a:pPr marL="285750" indent="-285750">
              <a:buFont typeface="Arial" panose="020B0604020202020204" pitchFamily="34" charset="0"/>
              <a:buChar char="•"/>
            </a:pPr>
            <a:r>
              <a:rPr lang="en-GB" dirty="0"/>
              <a:t>Look at the following pairs of texts (you might like to divide them among the class).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Texts on the left are ’high’ culture texts, in that they are exclusive for certain people. Can you identify what makes these texts exclusive? Ideas include, but are not limited to: </a:t>
            </a:r>
            <a:r>
              <a:rPr lang="en-GB" i="1" dirty="0"/>
              <a:t>price, location, level of sophistication, form, </a:t>
            </a:r>
            <a:r>
              <a:rPr lang="en-GB" dirty="0"/>
              <a:t>and </a:t>
            </a:r>
            <a:r>
              <a:rPr lang="en-GB" i="1" dirty="0"/>
              <a:t>taste</a:t>
            </a:r>
            <a:r>
              <a:rPr lang="en-GB" dirty="0"/>
              <a:t> (you might like to research the text and context).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Texts on the right are ‘low’ culture texts, meaning that they have popular appeal. For each text can you say what elements have been ‘borrowed’ from high culture and how has the text been ‘popularized’?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What ideas, meanings or associations have been transported from one text to the other? (If you like, spend some time researching original texts that are not familiar to you).</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Annotate the texts or prepare notes to feedback to the class.</a:t>
            </a:r>
          </a:p>
        </p:txBody>
      </p:sp>
    </p:spTree>
    <p:extLst>
      <p:ext uri="{BB962C8B-B14F-4D97-AF65-F5344CB8AC3E}">
        <p14:creationId xmlns:p14="http://schemas.microsoft.com/office/powerpoint/2010/main" val="1422677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201571" y="397726"/>
            <a:ext cx="55695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Martyrdom of Saint Sebastian’ by Il </a:t>
            </a:r>
            <a:r>
              <a:rPr lang="en-US" altLang="en-US" sz="1600" dirty="0" err="1">
                <a:latin typeface="Arial" panose="020B0604020202020204" pitchFamily="34" charset="0"/>
                <a:ea typeface="Poppins" pitchFamily="2" charset="77"/>
              </a:rPr>
              <a:t>Sodoma</a:t>
            </a:r>
            <a:r>
              <a:rPr lang="en-US" altLang="en-US" sz="1600" dirty="0">
                <a:latin typeface="Arial" panose="020B0604020202020204" pitchFamily="34" charset="0"/>
                <a:ea typeface="Poppins" pitchFamily="2" charset="77"/>
              </a:rPr>
              <a:t>, 1525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pic>
        <p:nvPicPr>
          <p:cNvPr id="1026" name="Picture 2" descr="page3image3034992">
            <a:extLst>
              <a:ext uri="{FF2B5EF4-FFF2-40B4-BE49-F238E27FC236}">
                <a16:creationId xmlns:a16="http://schemas.microsoft.com/office/drawing/2014/main" id="{A39914E6-1831-2843-8BD2-B61C96EA5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354" y="1369278"/>
            <a:ext cx="3555337" cy="45691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5image2966752">
            <a:extLst>
              <a:ext uri="{FF2B5EF4-FFF2-40B4-BE49-F238E27FC236}">
                <a16:creationId xmlns:a16="http://schemas.microsoft.com/office/drawing/2014/main" id="{D77496BF-9730-4843-A6B2-06B30E708D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4832" y="1359877"/>
            <a:ext cx="3267522" cy="45691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9B67B74-E5F1-ED4B-BD4D-8F91A7649ADB}"/>
              </a:ext>
            </a:extLst>
          </p:cNvPr>
          <p:cNvSpPr txBox="1"/>
          <p:nvPr/>
        </p:nvSpPr>
        <p:spPr>
          <a:xfrm>
            <a:off x="6654017" y="397726"/>
            <a:ext cx="5357871" cy="584775"/>
          </a:xfrm>
          <a:prstGeom prst="rect">
            <a:avLst/>
          </a:prstGeom>
          <a:noFill/>
        </p:spPr>
        <p:txBody>
          <a:bodyPr wrap="square">
            <a:spAutoFit/>
          </a:bodyPr>
          <a:lstStyle/>
          <a:p>
            <a:pPr lvl="0"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Passion of Muhammed Ali’ by Carl Fischer for Esquire Magazine, 1968</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51107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44384" y="397726"/>
            <a:ext cx="55695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Opera</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89B67B74-E5F1-ED4B-BD4D-8F91A7649ADB}"/>
              </a:ext>
            </a:extLst>
          </p:cNvPr>
          <p:cNvSpPr txBox="1"/>
          <p:nvPr/>
        </p:nvSpPr>
        <p:spPr>
          <a:xfrm>
            <a:off x="7660640" y="397726"/>
            <a:ext cx="4351249" cy="830997"/>
          </a:xfrm>
          <a:prstGeom prst="rect">
            <a:avLst/>
          </a:prstGeom>
          <a:noFill/>
        </p:spPr>
        <p:txBody>
          <a:bodyPr wrap="square">
            <a:spAutoFit/>
          </a:bodyPr>
          <a:lstStyle/>
          <a:p>
            <a:pPr lvl="0"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Fifth Element’ science fiction action film directed by Luc Besson, 1997</a:t>
            </a:r>
          </a:p>
          <a:p>
            <a:pPr lvl="0" algn="r" defTabSz="914400" eaLnBrk="0" fontAlgn="base" hangingPunct="0">
              <a:spcBef>
                <a:spcPct val="0"/>
              </a:spcBef>
              <a:spcAft>
                <a:spcPct val="0"/>
              </a:spcAft>
            </a:pPr>
            <a:r>
              <a:rPr kumimoji="0" lang="en-US" altLang="en-US" sz="1600" b="0" i="0" u="none" strike="noStrike" cap="none" normalizeH="0" baseline="0" dirty="0">
                <a:ln>
                  <a:noFill/>
                </a:ln>
                <a:solidFill>
                  <a:schemeClr val="tx1"/>
                </a:solidFill>
                <a:effectLst/>
                <a:latin typeface="Arial" panose="020B0604020202020204" pitchFamily="34" charset="0"/>
              </a:rPr>
              <a:t>(</a:t>
            </a:r>
            <a:r>
              <a:rPr kumimoji="0" lang="en-US" altLang="en-US" sz="1600" b="0" i="0" u="none" strike="noStrike" cap="none" normalizeH="0" baseline="0" dirty="0">
                <a:ln>
                  <a:noFill/>
                </a:ln>
                <a:solidFill>
                  <a:schemeClr val="tx1"/>
                </a:solidFill>
                <a:effectLst/>
                <a:latin typeface="Arial" panose="020B0604020202020204" pitchFamily="34" charset="0"/>
                <a:hlinkClick r:id="rId2"/>
              </a:rPr>
              <a:t>Click here to view the full sc</a:t>
            </a:r>
            <a:r>
              <a:rPr lang="en-US" altLang="en-US" sz="1600" dirty="0">
                <a:latin typeface="Arial" panose="020B0604020202020204" pitchFamily="34" charset="0"/>
                <a:hlinkClick r:id="rId2"/>
              </a:rPr>
              <a:t>ene</a:t>
            </a:r>
            <a:r>
              <a:rPr lang="en-US" altLang="en-US" sz="1600" dirty="0">
                <a:latin typeface="Arial" panose="020B0604020202020204" pitchFamily="34" charset="0"/>
              </a:rPr>
              <a:t>)</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pic>
        <p:nvPicPr>
          <p:cNvPr id="3" name="Picture 2">
            <a:extLst>
              <a:ext uri="{FF2B5EF4-FFF2-40B4-BE49-F238E27FC236}">
                <a16:creationId xmlns:a16="http://schemas.microsoft.com/office/drawing/2014/main" id="{905D4E36-EE84-C490-0A8B-08825281819A}"/>
              </a:ext>
            </a:extLst>
          </p:cNvPr>
          <p:cNvPicPr>
            <a:picLocks noChangeAspect="1"/>
          </p:cNvPicPr>
          <p:nvPr/>
        </p:nvPicPr>
        <p:blipFill>
          <a:blip r:embed="rId3"/>
          <a:stretch>
            <a:fillRect/>
          </a:stretch>
        </p:blipFill>
        <p:spPr>
          <a:xfrm>
            <a:off x="5596027" y="1617662"/>
            <a:ext cx="3851276" cy="3851276"/>
          </a:xfrm>
          <a:prstGeom prst="rect">
            <a:avLst/>
          </a:prstGeom>
        </p:spPr>
      </p:pic>
      <p:pic>
        <p:nvPicPr>
          <p:cNvPr id="5" name="Picture 4" descr="A person speaking into a microphone&#10;&#10;Description automatically generated with medium confidence">
            <a:extLst>
              <a:ext uri="{FF2B5EF4-FFF2-40B4-BE49-F238E27FC236}">
                <a16:creationId xmlns:a16="http://schemas.microsoft.com/office/drawing/2014/main" id="{8AB0A990-2147-53CE-29E1-C5EA75D85336}"/>
              </a:ext>
            </a:extLst>
          </p:cNvPr>
          <p:cNvPicPr>
            <a:picLocks noChangeAspect="1"/>
          </p:cNvPicPr>
          <p:nvPr/>
        </p:nvPicPr>
        <p:blipFill>
          <a:blip r:embed="rId4"/>
          <a:stretch>
            <a:fillRect/>
          </a:stretch>
        </p:blipFill>
        <p:spPr>
          <a:xfrm>
            <a:off x="2771865" y="1617662"/>
            <a:ext cx="2824162" cy="3851130"/>
          </a:xfrm>
          <a:prstGeom prst="rect">
            <a:avLst/>
          </a:prstGeom>
        </p:spPr>
      </p:pic>
    </p:spTree>
    <p:extLst>
      <p:ext uri="{BB962C8B-B14F-4D97-AF65-F5344CB8AC3E}">
        <p14:creationId xmlns:p14="http://schemas.microsoft.com/office/powerpoint/2010/main" val="503057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44384" y="551614"/>
            <a:ext cx="438236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‘Vitruvian Man’ by Leonardo Da Vinci, 1492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A39914E6-1831-2843-8BD2-B61C96EA577A}"/>
              </a:ext>
            </a:extLst>
          </p:cNvPr>
          <p:cNvPicPr>
            <a:picLocks noChangeAspect="1" noChangeArrowheads="1"/>
          </p:cNvPicPr>
          <p:nvPr/>
        </p:nvPicPr>
        <p:blipFill>
          <a:blip r:embed="rId2"/>
          <a:srcRect/>
          <a:stretch/>
        </p:blipFill>
        <p:spPr bwMode="auto">
          <a:xfrm>
            <a:off x="6121905" y="1431192"/>
            <a:ext cx="2963519" cy="44452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77496BF-9730-4843-A6B2-06B30E708DAF}"/>
              </a:ext>
            </a:extLst>
          </p:cNvPr>
          <p:cNvPicPr>
            <a:picLocks noChangeAspect="1" noChangeArrowheads="1"/>
          </p:cNvPicPr>
          <p:nvPr/>
        </p:nvPicPr>
        <p:blipFill>
          <a:blip r:embed="rId3"/>
          <a:srcRect/>
          <a:stretch/>
        </p:blipFill>
        <p:spPr bwMode="auto">
          <a:xfrm>
            <a:off x="2854383" y="1431192"/>
            <a:ext cx="3267522" cy="44452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9B67B74-E5F1-ED4B-BD4D-8F91A7649ADB}"/>
              </a:ext>
            </a:extLst>
          </p:cNvPr>
          <p:cNvSpPr txBox="1"/>
          <p:nvPr/>
        </p:nvSpPr>
        <p:spPr>
          <a:xfrm>
            <a:off x="5913911" y="397726"/>
            <a:ext cx="6097978" cy="338554"/>
          </a:xfrm>
          <a:prstGeom prst="rect">
            <a:avLst/>
          </a:prstGeom>
          <a:noFill/>
        </p:spPr>
        <p:txBody>
          <a:bodyPr wrap="square">
            <a:spAutoFit/>
          </a:bodyPr>
          <a:lstStyle/>
          <a:p>
            <a:pPr lvl="0"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‘Anatomy of the Hulk’ by Marvel Comics</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97940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44384" y="397726"/>
            <a:ext cx="55695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Kiss’ by Gustav Klimt, 1908</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pic>
        <p:nvPicPr>
          <p:cNvPr id="1028" name="Picture 4">
            <a:extLst>
              <a:ext uri="{FF2B5EF4-FFF2-40B4-BE49-F238E27FC236}">
                <a16:creationId xmlns:a16="http://schemas.microsoft.com/office/drawing/2014/main" id="{D77496BF-9730-4843-A6B2-06B30E708DAF}"/>
              </a:ext>
            </a:extLst>
          </p:cNvPr>
          <p:cNvPicPr>
            <a:picLocks noChangeAspect="1" noChangeArrowheads="1"/>
          </p:cNvPicPr>
          <p:nvPr/>
        </p:nvPicPr>
        <p:blipFill rotWithShape="1">
          <a:blip r:embed="rId2"/>
          <a:srcRect l="14357" r="7694"/>
          <a:stretch/>
        </p:blipFill>
        <p:spPr bwMode="auto">
          <a:xfrm>
            <a:off x="2854859" y="1369278"/>
            <a:ext cx="3549749" cy="45691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9B67B74-E5F1-ED4B-BD4D-8F91A7649ADB}"/>
              </a:ext>
            </a:extLst>
          </p:cNvPr>
          <p:cNvSpPr txBox="1"/>
          <p:nvPr/>
        </p:nvSpPr>
        <p:spPr>
          <a:xfrm>
            <a:off x="5913911" y="397726"/>
            <a:ext cx="6097978" cy="338554"/>
          </a:xfrm>
          <a:prstGeom prst="rect">
            <a:avLst/>
          </a:prstGeom>
          <a:noFill/>
        </p:spPr>
        <p:txBody>
          <a:bodyPr wrap="square">
            <a:spAutoFit/>
          </a:bodyPr>
          <a:lstStyle/>
          <a:p>
            <a:pPr lvl="0"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‘Hush: The Kiss’ by </a:t>
            </a:r>
            <a:r>
              <a:rPr lang="en-US" altLang="en-US" sz="1600" dirty="0" err="1">
                <a:latin typeface="Arial" panose="020B0604020202020204" pitchFamily="34" charset="0"/>
                <a:ea typeface="Poppins" pitchFamily="2" charset="77"/>
              </a:rPr>
              <a:t>Razuberii</a:t>
            </a:r>
            <a:r>
              <a:rPr lang="en-US" altLang="en-US" sz="1600" dirty="0">
                <a:latin typeface="Arial" panose="020B0604020202020204" pitchFamily="34" charset="0"/>
                <a:ea typeface="Poppins" pitchFamily="2" charset="77"/>
              </a:rPr>
              <a:t>, 2007</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A39914E6-1831-2843-8BD2-B61C96EA577A}"/>
              </a:ext>
            </a:extLst>
          </p:cNvPr>
          <p:cNvPicPr>
            <a:picLocks noChangeAspect="1" noChangeArrowheads="1"/>
          </p:cNvPicPr>
          <p:nvPr/>
        </p:nvPicPr>
        <p:blipFill>
          <a:blip r:embed="rId3"/>
          <a:srcRect/>
          <a:stretch/>
        </p:blipFill>
        <p:spPr bwMode="auto">
          <a:xfrm>
            <a:off x="6096000" y="1369278"/>
            <a:ext cx="3241141" cy="4569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028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44384" y="397726"/>
            <a:ext cx="55695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Scream,’ Edvard Munch,1893 </a:t>
            </a:r>
            <a:endParaRPr lang="en-US" altLang="en-US" sz="1600" dirty="0">
              <a:latin typeface="Arial" panose="020B0604020202020204" pitchFamily="34" charset="0"/>
            </a:endParaRPr>
          </a:p>
        </p:txBody>
      </p:sp>
      <p:sp>
        <p:nvSpPr>
          <p:cNvPr id="11" name="TextBox 10">
            <a:extLst>
              <a:ext uri="{FF2B5EF4-FFF2-40B4-BE49-F238E27FC236}">
                <a16:creationId xmlns:a16="http://schemas.microsoft.com/office/drawing/2014/main" id="{89B67B74-E5F1-ED4B-BD4D-8F91A7649ADB}"/>
              </a:ext>
            </a:extLst>
          </p:cNvPr>
          <p:cNvSpPr txBox="1"/>
          <p:nvPr/>
        </p:nvSpPr>
        <p:spPr>
          <a:xfrm>
            <a:off x="5913911" y="397726"/>
            <a:ext cx="6097978" cy="507831"/>
          </a:xfrm>
          <a:prstGeom prst="rect">
            <a:avLst/>
          </a:prstGeom>
          <a:noFill/>
        </p:spPr>
        <p:txBody>
          <a:bodyPr wrap="square">
            <a:spAutoFit/>
          </a:bodyPr>
          <a:lstStyle/>
          <a:p>
            <a:pPr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Scream’ by Tommy Baker, 2016</a:t>
            </a:r>
            <a:endParaRPr lang="en-US" altLang="en-US" sz="1100" dirty="0">
              <a:latin typeface="Arial" panose="020B0604020202020204" pitchFamily="34" charset="0"/>
            </a:endParaRPr>
          </a:p>
          <a:p>
            <a:pPr lvl="0" algn="r" defTabSz="914400" eaLnBrk="0" fontAlgn="base" hangingPunct="0">
              <a:spcBef>
                <a:spcPct val="0"/>
              </a:spcBef>
              <a:spcAft>
                <a:spcPct val="0"/>
              </a:spcAf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pic>
        <p:nvPicPr>
          <p:cNvPr id="7" name="Picture 4">
            <a:extLst>
              <a:ext uri="{FF2B5EF4-FFF2-40B4-BE49-F238E27FC236}">
                <a16:creationId xmlns:a16="http://schemas.microsoft.com/office/drawing/2014/main" id="{BBE3B4DB-1F2A-55F9-E581-4DE72FECC010}"/>
              </a:ext>
            </a:extLst>
          </p:cNvPr>
          <p:cNvPicPr>
            <a:picLocks noChangeAspect="1" noChangeArrowheads="1"/>
          </p:cNvPicPr>
          <p:nvPr/>
        </p:nvPicPr>
        <p:blipFill>
          <a:blip r:embed="rId2"/>
          <a:srcRect/>
          <a:stretch/>
        </p:blipFill>
        <p:spPr bwMode="auto">
          <a:xfrm>
            <a:off x="2503933" y="1369278"/>
            <a:ext cx="3592067" cy="45691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A8727F52-C391-18DA-639C-7C9E6BDA66FB}"/>
              </a:ext>
            </a:extLst>
          </p:cNvPr>
          <p:cNvPicPr>
            <a:picLocks noChangeAspect="1" noChangeArrowheads="1"/>
          </p:cNvPicPr>
          <p:nvPr/>
        </p:nvPicPr>
        <p:blipFill>
          <a:blip r:embed="rId3"/>
          <a:srcRect/>
          <a:stretch/>
        </p:blipFill>
        <p:spPr bwMode="auto">
          <a:xfrm>
            <a:off x="6096000" y="1369277"/>
            <a:ext cx="3679334" cy="456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229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10383" y="397726"/>
            <a:ext cx="55695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Son of Man’ by Rene Magritte, 1964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A39914E6-1831-2843-8BD2-B61C96EA577A}"/>
              </a:ext>
            </a:extLst>
          </p:cNvPr>
          <p:cNvPicPr>
            <a:picLocks noChangeAspect="1" noChangeArrowheads="1"/>
          </p:cNvPicPr>
          <p:nvPr/>
        </p:nvPicPr>
        <p:blipFill>
          <a:blip r:embed="rId2"/>
          <a:srcRect/>
          <a:stretch/>
        </p:blipFill>
        <p:spPr bwMode="auto">
          <a:xfrm>
            <a:off x="5263671" y="1618010"/>
            <a:ext cx="3500904" cy="36387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77496BF-9730-4843-A6B2-06B30E708DAF}"/>
              </a:ext>
            </a:extLst>
          </p:cNvPr>
          <p:cNvPicPr>
            <a:picLocks noChangeAspect="1" noChangeArrowheads="1"/>
          </p:cNvPicPr>
          <p:nvPr/>
        </p:nvPicPr>
        <p:blipFill>
          <a:blip r:embed="rId3"/>
          <a:srcRect/>
          <a:stretch/>
        </p:blipFill>
        <p:spPr bwMode="auto">
          <a:xfrm>
            <a:off x="3095147" y="1601271"/>
            <a:ext cx="2818764" cy="365545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9B67B74-E5F1-ED4B-BD4D-8F91A7649ADB}"/>
              </a:ext>
            </a:extLst>
          </p:cNvPr>
          <p:cNvSpPr txBox="1"/>
          <p:nvPr/>
        </p:nvSpPr>
        <p:spPr>
          <a:xfrm>
            <a:off x="5913911" y="397726"/>
            <a:ext cx="6097978" cy="584775"/>
          </a:xfrm>
          <a:prstGeom prst="rect">
            <a:avLst/>
          </a:prstGeom>
          <a:noFill/>
        </p:spPr>
        <p:txBody>
          <a:bodyPr wrap="square">
            <a:spAutoFit/>
          </a:bodyPr>
          <a:lstStyle/>
          <a:p>
            <a:pPr lvl="0"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Thomas Crowne Affair’ directed by John </a:t>
            </a:r>
            <a:r>
              <a:rPr lang="en-US" altLang="en-US" sz="1600" dirty="0" err="1">
                <a:latin typeface="Arial" panose="020B0604020202020204" pitchFamily="34" charset="0"/>
                <a:ea typeface="Poppins" pitchFamily="2" charset="77"/>
              </a:rPr>
              <a:t>McTiernan</a:t>
            </a:r>
            <a:r>
              <a:rPr lang="en-US" altLang="en-US" sz="1600" dirty="0">
                <a:latin typeface="Arial" panose="020B0604020202020204" pitchFamily="34" charset="0"/>
                <a:ea typeface="Poppins" pitchFamily="2" charset="77"/>
              </a:rPr>
              <a:t>, 1999</a:t>
            </a:r>
          </a:p>
          <a:p>
            <a:pPr lvl="0" algn="r" defTabSz="914400" eaLnBrk="0" fontAlgn="base" hangingPunct="0">
              <a:spcBef>
                <a:spcPct val="0"/>
              </a:spcBef>
              <a:spcAft>
                <a:spcPct val="0"/>
              </a:spcAft>
            </a:pPr>
            <a:r>
              <a:rPr kumimoji="0" lang="en-US" altLang="en-US" sz="1600" b="0" i="0" u="none" strike="noStrike" cap="none" normalizeH="0" baseline="0" dirty="0">
                <a:ln>
                  <a:noFill/>
                </a:ln>
                <a:solidFill>
                  <a:schemeClr val="tx1"/>
                </a:solidFill>
                <a:effectLst/>
                <a:latin typeface="Arial" panose="020B0604020202020204" pitchFamily="34" charset="0"/>
              </a:rPr>
              <a:t>(</a:t>
            </a:r>
            <a:r>
              <a:rPr kumimoji="0" lang="en-US" altLang="en-US" sz="1600" b="0" i="0" u="none" strike="noStrike" cap="none" normalizeH="0" baseline="0" dirty="0">
                <a:ln>
                  <a:noFill/>
                </a:ln>
                <a:solidFill>
                  <a:schemeClr val="tx1"/>
                </a:solidFill>
                <a:effectLst/>
                <a:latin typeface="Arial" panose="020B0604020202020204" pitchFamily="34" charset="0"/>
                <a:hlinkClick r:id="rId4"/>
              </a:rPr>
              <a:t>Click her</a:t>
            </a:r>
            <a:r>
              <a:rPr lang="en-US" altLang="en-US" sz="1600" dirty="0">
                <a:latin typeface="Arial" panose="020B0604020202020204" pitchFamily="34" charset="0"/>
                <a:hlinkClick r:id="rId4"/>
              </a:rPr>
              <a:t>e to see the full scene from the film</a:t>
            </a:r>
            <a:r>
              <a:rPr lang="en-US" altLang="en-US" sz="1600" dirty="0">
                <a:latin typeface="Arial" panose="020B0604020202020204" pitchFamily="34" charset="0"/>
              </a:rPr>
              <a:t>)</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35804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192295" y="235169"/>
            <a:ext cx="55695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Last Supper’ by Leonardo Da Vinci, 1498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89B67B74-E5F1-ED4B-BD4D-8F91A7649ADB}"/>
              </a:ext>
            </a:extLst>
          </p:cNvPr>
          <p:cNvSpPr txBox="1"/>
          <p:nvPr/>
        </p:nvSpPr>
        <p:spPr>
          <a:xfrm>
            <a:off x="6996545" y="235169"/>
            <a:ext cx="4779274" cy="338554"/>
          </a:xfrm>
          <a:prstGeom prst="rect">
            <a:avLst/>
          </a:prstGeom>
          <a:noFill/>
        </p:spPr>
        <p:txBody>
          <a:bodyPr wrap="square">
            <a:spAutoFit/>
          </a:bodyPr>
          <a:lstStyle/>
          <a:p>
            <a:pPr lvl="0"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Advert for ‘The Sopranos’ TV series, 1999 - 2007</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pic>
        <p:nvPicPr>
          <p:cNvPr id="1028" name="Picture 4">
            <a:extLst>
              <a:ext uri="{FF2B5EF4-FFF2-40B4-BE49-F238E27FC236}">
                <a16:creationId xmlns:a16="http://schemas.microsoft.com/office/drawing/2014/main" id="{D77496BF-9730-4843-A6B2-06B30E708DAF}"/>
              </a:ext>
            </a:extLst>
          </p:cNvPr>
          <p:cNvPicPr>
            <a:picLocks noChangeAspect="1" noChangeArrowheads="1"/>
          </p:cNvPicPr>
          <p:nvPr/>
        </p:nvPicPr>
        <p:blipFill>
          <a:blip r:embed="rId2"/>
          <a:srcRect/>
          <a:stretch/>
        </p:blipFill>
        <p:spPr bwMode="auto">
          <a:xfrm>
            <a:off x="332972" y="2196774"/>
            <a:ext cx="4373856" cy="246445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39914E6-1831-2843-8BD2-B61C96EA577A}"/>
              </a:ext>
            </a:extLst>
          </p:cNvPr>
          <p:cNvPicPr>
            <a:picLocks noChangeAspect="1" noChangeArrowheads="1"/>
          </p:cNvPicPr>
          <p:nvPr/>
        </p:nvPicPr>
        <p:blipFill>
          <a:blip r:embed="rId3"/>
          <a:srcRect/>
          <a:stretch/>
        </p:blipFill>
        <p:spPr bwMode="auto">
          <a:xfrm>
            <a:off x="4706827" y="2196774"/>
            <a:ext cx="7209669" cy="246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157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44384" y="397726"/>
            <a:ext cx="55695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‘Girl with the Pearl Earring’ by Johannes Vermeer, 1665</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89B67B74-E5F1-ED4B-BD4D-8F91A7649ADB}"/>
              </a:ext>
            </a:extLst>
          </p:cNvPr>
          <p:cNvSpPr txBox="1"/>
          <p:nvPr/>
        </p:nvSpPr>
        <p:spPr>
          <a:xfrm>
            <a:off x="5913911" y="397726"/>
            <a:ext cx="6097978" cy="338554"/>
          </a:xfrm>
          <a:prstGeom prst="rect">
            <a:avLst/>
          </a:prstGeom>
          <a:noFill/>
        </p:spPr>
        <p:txBody>
          <a:bodyPr wrap="square">
            <a:spAutoFit/>
          </a:bodyPr>
          <a:lstStyle/>
          <a:p>
            <a:pPr lvl="0"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‘Girl with the Pierced Eardrum’ by Banksy, 2014</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pic>
        <p:nvPicPr>
          <p:cNvPr id="3" name="Picture 2" descr="A picture containing building, outdoor, graffiti, dirty&#10;&#10;Description automatically generated">
            <a:extLst>
              <a:ext uri="{FF2B5EF4-FFF2-40B4-BE49-F238E27FC236}">
                <a16:creationId xmlns:a16="http://schemas.microsoft.com/office/drawing/2014/main" id="{2D6B812D-C57F-0C77-D40C-4525D31C97AD}"/>
              </a:ext>
            </a:extLst>
          </p:cNvPr>
          <p:cNvPicPr>
            <a:picLocks noChangeAspect="1"/>
          </p:cNvPicPr>
          <p:nvPr/>
        </p:nvPicPr>
        <p:blipFill rotWithShape="1">
          <a:blip r:embed="rId2"/>
          <a:srcRect l="38660"/>
          <a:stretch/>
        </p:blipFill>
        <p:spPr>
          <a:xfrm>
            <a:off x="5928007" y="1341570"/>
            <a:ext cx="3727639" cy="4557758"/>
          </a:xfrm>
          <a:prstGeom prst="rect">
            <a:avLst/>
          </a:prstGeom>
        </p:spPr>
      </p:pic>
      <p:pic>
        <p:nvPicPr>
          <p:cNvPr id="5" name="Picture 4" descr="A picture containing text, person&#10;&#10;Description automatically generated">
            <a:extLst>
              <a:ext uri="{FF2B5EF4-FFF2-40B4-BE49-F238E27FC236}">
                <a16:creationId xmlns:a16="http://schemas.microsoft.com/office/drawing/2014/main" id="{2B76B05A-584E-BF31-0C07-957F6FB2A3C1}"/>
              </a:ext>
            </a:extLst>
          </p:cNvPr>
          <p:cNvPicPr>
            <a:picLocks noChangeAspect="1"/>
          </p:cNvPicPr>
          <p:nvPr/>
        </p:nvPicPr>
        <p:blipFill>
          <a:blip r:embed="rId3"/>
          <a:stretch>
            <a:fillRect/>
          </a:stretch>
        </p:blipFill>
        <p:spPr>
          <a:xfrm>
            <a:off x="2867891" y="1341569"/>
            <a:ext cx="3046019" cy="4569029"/>
          </a:xfrm>
          <a:prstGeom prst="rect">
            <a:avLst/>
          </a:prstGeom>
        </p:spPr>
      </p:pic>
    </p:spTree>
    <p:extLst>
      <p:ext uri="{BB962C8B-B14F-4D97-AF65-F5344CB8AC3E}">
        <p14:creationId xmlns:p14="http://schemas.microsoft.com/office/powerpoint/2010/main" val="3488809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44384" y="551614"/>
            <a:ext cx="556952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MGM Symphony Orchestra Overture, 1954</a:t>
            </a:r>
          </a:p>
          <a:p>
            <a:pPr lvl="0" defTabSz="914400" eaLnBrk="0" fontAlgn="base" hangingPunct="0">
              <a:spcBef>
                <a:spcPct val="0"/>
              </a:spcBef>
              <a:spcAft>
                <a:spcPct val="0"/>
              </a:spcAft>
            </a:pPr>
            <a:r>
              <a:rPr lang="en-US" altLang="en-US" sz="1600" dirty="0">
                <a:latin typeface="Arial" panose="020B0604020202020204" pitchFamily="34" charset="0"/>
                <a:ea typeface="Poppins" pitchFamily="2" charset="77"/>
              </a:rPr>
              <a:t>(</a:t>
            </a:r>
            <a:r>
              <a:rPr lang="en-US" altLang="en-US" sz="1600" dirty="0">
                <a:latin typeface="Arial" panose="020B0604020202020204" pitchFamily="34" charset="0"/>
                <a:ea typeface="Poppins" pitchFamily="2" charset="77"/>
                <a:hlinkClick r:id="rId2"/>
              </a:rPr>
              <a:t>Click the link to watch the performance </a:t>
            </a:r>
            <a:r>
              <a:rPr lang="en-US" altLang="en-US" sz="1600" dirty="0">
                <a:latin typeface="Arial" panose="020B0604020202020204" pitchFamily="34" charset="0"/>
                <a:ea typeface="Poppins" pitchFamily="2" charset="77"/>
              </a:rPr>
              <a:t>NB this recording was not available until 1995)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89B67B74-E5F1-ED4B-BD4D-8F91A7649ADB}"/>
              </a:ext>
            </a:extLst>
          </p:cNvPr>
          <p:cNvSpPr txBox="1"/>
          <p:nvPr/>
        </p:nvSpPr>
        <p:spPr>
          <a:xfrm>
            <a:off x="5913911" y="551614"/>
            <a:ext cx="6097978" cy="584775"/>
          </a:xfrm>
          <a:prstGeom prst="rect">
            <a:avLst/>
          </a:prstGeom>
          <a:noFill/>
        </p:spPr>
        <p:txBody>
          <a:bodyPr wrap="square">
            <a:spAutoFit/>
          </a:bodyPr>
          <a:lstStyle/>
          <a:p>
            <a:pPr lvl="0" algn="r" defTabSz="914400" eaLnBrk="0" fontAlgn="base" hangingPunct="0">
              <a:spcBef>
                <a:spcPct val="0"/>
              </a:spcBef>
              <a:spcAft>
                <a:spcPct val="0"/>
              </a:spcAft>
            </a:pPr>
            <a:r>
              <a:rPr lang="en-US" altLang="en-US" sz="1600" dirty="0">
                <a:latin typeface="Arial" panose="020B0604020202020204" pitchFamily="34" charset="0"/>
                <a:ea typeface="Poppins" pitchFamily="2" charset="77"/>
              </a:rPr>
              <a:t>‘The Orville’ science fiction TV series, 2019</a:t>
            </a:r>
          </a:p>
          <a:p>
            <a:pPr lvl="0" algn="r" defTabSz="914400" eaLnBrk="0" fontAlgn="base" hangingPunct="0">
              <a:spcBef>
                <a:spcPct val="0"/>
              </a:spcBef>
              <a:spcAft>
                <a:spcPct val="0"/>
              </a:spcAft>
            </a:pPr>
            <a:r>
              <a:rPr kumimoji="0" lang="en-US" altLang="en-US" sz="1600" b="0" i="0" u="none" strike="noStrike" cap="none" normalizeH="0" baseline="0" dirty="0">
                <a:ln>
                  <a:noFill/>
                </a:ln>
                <a:solidFill>
                  <a:schemeClr val="tx1"/>
                </a:solidFill>
                <a:effectLst/>
                <a:latin typeface="Arial" panose="020B0604020202020204" pitchFamily="34" charset="0"/>
              </a:rPr>
              <a:t>(</a:t>
            </a:r>
            <a:r>
              <a:rPr kumimoji="0" lang="en-US" altLang="en-US" sz="1600" b="0" i="0" u="none" strike="noStrike" cap="none" normalizeH="0" baseline="0" dirty="0">
                <a:ln>
                  <a:noFill/>
                </a:ln>
                <a:solidFill>
                  <a:schemeClr val="tx1"/>
                </a:solidFill>
                <a:effectLst/>
                <a:latin typeface="Arial" panose="020B0604020202020204" pitchFamily="34" charset="0"/>
                <a:hlinkClick r:id="rId3"/>
              </a:rPr>
              <a:t>Click her</a:t>
            </a:r>
            <a:r>
              <a:rPr lang="en-US" altLang="en-US" sz="1600" dirty="0">
                <a:latin typeface="Arial" panose="020B0604020202020204" pitchFamily="34" charset="0"/>
                <a:hlinkClick r:id="rId3"/>
              </a:rPr>
              <a:t>e to watch the scene from the episode</a:t>
            </a:r>
            <a:r>
              <a:rPr lang="en-US" altLang="en-US" sz="1600" dirty="0">
                <a:latin typeface="Arial" panose="020B0604020202020204" pitchFamily="34" charset="0"/>
              </a:rPr>
              <a:t>)</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pic>
        <p:nvPicPr>
          <p:cNvPr id="1028" name="Picture 4">
            <a:extLst>
              <a:ext uri="{FF2B5EF4-FFF2-40B4-BE49-F238E27FC236}">
                <a16:creationId xmlns:a16="http://schemas.microsoft.com/office/drawing/2014/main" id="{D77496BF-9730-4843-A6B2-06B30E708DAF}"/>
              </a:ext>
            </a:extLst>
          </p:cNvPr>
          <p:cNvPicPr>
            <a:picLocks noChangeAspect="1" noChangeArrowheads="1"/>
          </p:cNvPicPr>
          <p:nvPr/>
        </p:nvPicPr>
        <p:blipFill>
          <a:blip r:embed="rId4"/>
          <a:srcRect/>
          <a:stretch/>
        </p:blipFill>
        <p:spPr bwMode="auto">
          <a:xfrm>
            <a:off x="937504" y="2147705"/>
            <a:ext cx="6176645" cy="256258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39914E6-1831-2843-8BD2-B61C96EA577A}"/>
              </a:ext>
            </a:extLst>
          </p:cNvPr>
          <p:cNvPicPr>
            <a:picLocks noChangeAspect="1" noChangeArrowheads="1"/>
          </p:cNvPicPr>
          <p:nvPr/>
        </p:nvPicPr>
        <p:blipFill>
          <a:blip r:embed="rId5"/>
          <a:srcRect/>
          <a:stretch/>
        </p:blipFill>
        <p:spPr bwMode="auto">
          <a:xfrm>
            <a:off x="7114149" y="2147705"/>
            <a:ext cx="3877202" cy="2562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323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BCFF1867-CA5E-416C-80CB-68BE95CE2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304B81-546E-007A-115F-EF07D412C5BC}"/>
              </a:ext>
            </a:extLst>
          </p:cNvPr>
          <p:cNvSpPr>
            <a:spLocks noGrp="1"/>
          </p:cNvSpPr>
          <p:nvPr>
            <p:ph type="title"/>
          </p:nvPr>
        </p:nvSpPr>
        <p:spPr>
          <a:xfrm>
            <a:off x="1371600" y="1028701"/>
            <a:ext cx="4372550" cy="2518436"/>
          </a:xfrm>
        </p:spPr>
        <p:txBody>
          <a:bodyPr vert="horz" lIns="0" tIns="0" rIns="0" bIns="0" rtlCol="0" anchor="b">
            <a:normAutofit/>
          </a:bodyPr>
          <a:lstStyle/>
          <a:p>
            <a:r>
              <a:rPr lang="en-US" sz="4000" spc="750" dirty="0"/>
              <a:t>Discussion point</a:t>
            </a:r>
          </a:p>
        </p:txBody>
      </p:sp>
      <p:sp>
        <p:nvSpPr>
          <p:cNvPr id="16" name="Rectangle 15">
            <a:extLst>
              <a:ext uri="{FF2B5EF4-FFF2-40B4-BE49-F238E27FC236}">
                <a16:creationId xmlns:a16="http://schemas.microsoft.com/office/drawing/2014/main" id="{5EA2F639-83D8-42FB-805A-0AFD485B9E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4022220"/>
            <a:ext cx="12192002" cy="2838735"/>
          </a:xfrm>
          <a:prstGeom prst="rect">
            <a:avLst/>
          </a:prstGeom>
          <a:gradFill>
            <a:gsLst>
              <a:gs pos="8000">
                <a:schemeClr val="accent6"/>
              </a:gs>
              <a:gs pos="100000">
                <a:schemeClr val="accent5">
                  <a:alpha val="9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8DB4E8D-D68B-4463-A009-8FAB6A115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038600" y="4022219"/>
            <a:ext cx="8153400" cy="2838736"/>
          </a:xfrm>
          <a:prstGeom prst="rect">
            <a:avLst/>
          </a:prstGeom>
          <a:gradFill>
            <a:gsLst>
              <a:gs pos="0">
                <a:schemeClr val="accent5">
                  <a:lumMod val="60000"/>
                  <a:lumOff val="40000"/>
                  <a:alpha val="0"/>
                </a:schemeClr>
              </a:gs>
              <a:gs pos="99000">
                <a:schemeClr val="accent2">
                  <a:alpha val="94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C519481-97EE-45EB-B83B-AE5C46F3D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16759"/>
            <a:ext cx="8441142" cy="2389939"/>
          </a:xfrm>
          <a:prstGeom prst="rect">
            <a:avLst/>
          </a:prstGeom>
          <a:gradFill>
            <a:gsLst>
              <a:gs pos="0">
                <a:schemeClr val="accent6">
                  <a:alpha val="43000"/>
                </a:schemeClr>
              </a:gs>
              <a:gs pos="72000">
                <a:schemeClr val="accent5">
                  <a:alpha val="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B348BDE-A046-0B69-89EC-63B6F96BF0F2}"/>
              </a:ext>
            </a:extLst>
          </p:cNvPr>
          <p:cNvSpPr>
            <a:spLocks noGrp="1"/>
          </p:cNvSpPr>
          <p:nvPr>
            <p:ph idx="1"/>
          </p:nvPr>
        </p:nvSpPr>
        <p:spPr>
          <a:xfrm>
            <a:off x="1371600" y="4381756"/>
            <a:ext cx="4372550" cy="1793757"/>
          </a:xfrm>
        </p:spPr>
        <p:txBody>
          <a:bodyPr vert="horz" lIns="0" tIns="0" rIns="0" bIns="0" rtlCol="0">
            <a:normAutofit/>
          </a:bodyPr>
          <a:lstStyle/>
          <a:p>
            <a:pPr marL="0" indent="0">
              <a:lnSpc>
                <a:spcPct val="150000"/>
              </a:lnSpc>
              <a:buNone/>
            </a:pPr>
            <a:r>
              <a:rPr lang="en-US" sz="1400" b="1" cap="all" spc="600" dirty="0">
                <a:solidFill>
                  <a:schemeClr val="bg1"/>
                </a:solidFill>
              </a:rPr>
              <a:t>How and why are high culture texts mixed into new forms?</a:t>
            </a:r>
          </a:p>
        </p:txBody>
      </p:sp>
      <p:pic>
        <p:nvPicPr>
          <p:cNvPr id="7" name="Graphic 6" descr="Questions">
            <a:extLst>
              <a:ext uri="{FF2B5EF4-FFF2-40B4-BE49-F238E27FC236}">
                <a16:creationId xmlns:a16="http://schemas.microsoft.com/office/drawing/2014/main" id="{0AE8AFD1-FC06-723D-048B-CC161F1F93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34222" y="1028700"/>
            <a:ext cx="4617259" cy="4617259"/>
          </a:xfrm>
          <a:prstGeom prst="rect">
            <a:avLst/>
          </a:prstGeom>
        </p:spPr>
      </p:pic>
    </p:spTree>
    <p:extLst>
      <p:ext uri="{BB962C8B-B14F-4D97-AF65-F5344CB8AC3E}">
        <p14:creationId xmlns:p14="http://schemas.microsoft.com/office/powerpoint/2010/main" val="965964226"/>
      </p:ext>
    </p:extLst>
  </p:cSld>
  <p:clrMapOvr>
    <a:masterClrMapping/>
  </p:clrMapOvr>
</p:sld>
</file>

<file path=ppt/theme/theme1.xml><?xml version="1.0" encoding="utf-8"?>
<a:theme xmlns:a="http://schemas.openxmlformats.org/drawingml/2006/main" name="GradientRiseVTI">
  <a:themeElements>
    <a:clrScheme name="AnalogousFromRegularSeedLeftStep">
      <a:dk1>
        <a:srgbClr val="000000"/>
      </a:dk1>
      <a:lt1>
        <a:srgbClr val="FFFFFF"/>
      </a:lt1>
      <a:dk2>
        <a:srgbClr val="1A1633"/>
      </a:dk2>
      <a:lt2>
        <a:srgbClr val="F1F0F3"/>
      </a:lt2>
      <a:accent1>
        <a:srgbClr val="7CB11F"/>
      </a:accent1>
      <a:accent2>
        <a:srgbClr val="ACA413"/>
      </a:accent2>
      <a:accent3>
        <a:srgbClr val="E68A23"/>
      </a:accent3>
      <a:accent4>
        <a:srgbClr val="D52D17"/>
      </a:accent4>
      <a:accent5>
        <a:srgbClr val="E72963"/>
      </a:accent5>
      <a:accent6>
        <a:srgbClr val="D517A0"/>
      </a:accent6>
      <a:hlink>
        <a:srgbClr val="794FC4"/>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emplate>{F68ADFAF-3A55-BD4F-AA36-5FF992BF997C}tf10001061</Template>
  <TotalTime>569</TotalTime>
  <Words>444</Words>
  <Application>Microsoft Macintosh PowerPoint</Application>
  <PresentationFormat>Widescreen</PresentationFormat>
  <Paragraphs>39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Avenir Next LT Pro</vt:lpstr>
      <vt:lpstr>GradientRiseVTI</vt:lpstr>
      <vt:lpstr>Culture-MAshing</vt:lpstr>
      <vt:lpstr>Paired Text ACTIVITY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 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IB</dc:title>
  <dc:creator>Lucy O'Neill</dc:creator>
  <cp:lastModifiedBy>Doug Sillett</cp:lastModifiedBy>
  <cp:revision>37</cp:revision>
  <dcterms:created xsi:type="dcterms:W3CDTF">2022-05-23T05:11:07Z</dcterms:created>
  <dcterms:modified xsi:type="dcterms:W3CDTF">2022-06-09T10:11:32Z</dcterms:modified>
</cp:coreProperties>
</file>