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9" r:id="rId1"/>
    <p:sldMasterId id="2147483740" r:id="rId2"/>
  </p:sldMasterIdLst>
  <p:sldIdLst>
    <p:sldId id="256" r:id="rId3"/>
    <p:sldId id="267" r:id="rId4"/>
    <p:sldId id="257" r:id="rId5"/>
    <p:sldId id="266" r:id="rId6"/>
    <p:sldId id="258" r:id="rId7"/>
    <p:sldId id="259" r:id="rId8"/>
    <p:sldId id="261" r:id="rId9"/>
    <p:sldId id="262" r:id="rId10"/>
    <p:sldId id="268"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8"/>
  </p:normalViewPr>
  <p:slideViewPr>
    <p:cSldViewPr snapToGrid="0" snapToObjects="1">
      <p:cViewPr>
        <p:scale>
          <a:sx n="121" d="100"/>
          <a:sy n="121" d="100"/>
        </p:scale>
        <p:origin x="200"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3/20/22</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764536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3/20/22</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376987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3/20/22</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09288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3/20/22</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5425377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3/20/22</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6438814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3/20/22</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1610235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3/20/22</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148453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3/20/22</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62439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3/20/22</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417502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3/20/22</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693960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3/20/22</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8378137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3/20/22</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7235682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9BF17-AEBB-384D-8A28-601AD94DEE6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AC186F3-84DA-9B46-8941-32A9FF593DC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187FA5D-FE0B-2B4D-8E4B-2A5385DA487D}"/>
              </a:ext>
            </a:extLst>
          </p:cNvPr>
          <p:cNvSpPr>
            <a:spLocks noGrp="1"/>
          </p:cNvSpPr>
          <p:nvPr>
            <p:ph type="dt" sz="half" idx="10"/>
          </p:nvPr>
        </p:nvSpPr>
        <p:spPr/>
        <p:txBody>
          <a:bodyPr/>
          <a:lstStyle/>
          <a:p>
            <a:fld id="{3C04E684-10F4-4CC3-A0B9-F03AA7BE37CF}" type="datetimeFigureOut">
              <a:rPr lang="en-US" smtClean="0"/>
              <a:t>3/20/22</a:t>
            </a:fld>
            <a:endParaRPr lang="en-US"/>
          </a:p>
        </p:txBody>
      </p:sp>
      <p:sp>
        <p:nvSpPr>
          <p:cNvPr id="5" name="Footer Placeholder 4">
            <a:extLst>
              <a:ext uri="{FF2B5EF4-FFF2-40B4-BE49-F238E27FC236}">
                <a16:creationId xmlns:a16="http://schemas.microsoft.com/office/drawing/2014/main" id="{C276E258-E8B2-724D-AE0B-A4144B9BCB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3EC4B3-BA17-AC41-A55E-8879E152E3DC}"/>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9012696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6CDBC-3D31-2148-92FE-97937F76D26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72AC07-8123-BB47-AA50-2F30C8C91E9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5F94A1-FBB0-5C4D-AC90-D03414B1C633}"/>
              </a:ext>
            </a:extLst>
          </p:cNvPr>
          <p:cNvSpPr>
            <a:spLocks noGrp="1"/>
          </p:cNvSpPr>
          <p:nvPr>
            <p:ph type="dt" sz="half" idx="10"/>
          </p:nvPr>
        </p:nvSpPr>
        <p:spPr/>
        <p:txBody>
          <a:bodyPr/>
          <a:lstStyle/>
          <a:p>
            <a:fld id="{3C04E684-10F4-4CC3-A0B9-F03AA7BE37CF}" type="datetimeFigureOut">
              <a:rPr lang="en-US" smtClean="0"/>
              <a:t>3/20/22</a:t>
            </a:fld>
            <a:endParaRPr lang="en-US"/>
          </a:p>
        </p:txBody>
      </p:sp>
      <p:sp>
        <p:nvSpPr>
          <p:cNvPr id="5" name="Footer Placeholder 4">
            <a:extLst>
              <a:ext uri="{FF2B5EF4-FFF2-40B4-BE49-F238E27FC236}">
                <a16:creationId xmlns:a16="http://schemas.microsoft.com/office/drawing/2014/main" id="{D28FB7DF-670D-2B4A-B48E-B5B352B384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10BB5D-12E0-7149-B02A-3A657CF93DFD}"/>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5516569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1BE60-5F4E-A548-89DF-D862CB75ADF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C424D5-FD19-124E-B5B5-AD1153D536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3783076-8C46-0242-96EE-2C3C57E58940}"/>
              </a:ext>
            </a:extLst>
          </p:cNvPr>
          <p:cNvSpPr>
            <a:spLocks noGrp="1"/>
          </p:cNvSpPr>
          <p:nvPr>
            <p:ph type="dt" sz="half" idx="10"/>
          </p:nvPr>
        </p:nvSpPr>
        <p:spPr/>
        <p:txBody>
          <a:bodyPr/>
          <a:lstStyle/>
          <a:p>
            <a:fld id="{3C04E684-10F4-4CC3-A0B9-F03AA7BE37CF}" type="datetimeFigureOut">
              <a:rPr lang="en-US" smtClean="0"/>
              <a:t>3/20/22</a:t>
            </a:fld>
            <a:endParaRPr lang="en-US"/>
          </a:p>
        </p:txBody>
      </p:sp>
      <p:sp>
        <p:nvSpPr>
          <p:cNvPr id="5" name="Footer Placeholder 4">
            <a:extLst>
              <a:ext uri="{FF2B5EF4-FFF2-40B4-BE49-F238E27FC236}">
                <a16:creationId xmlns:a16="http://schemas.microsoft.com/office/drawing/2014/main" id="{C42A2DF2-0CCA-E449-B4F0-4BD5E2DE89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301348-3525-074C-986C-DC1557365B6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4648640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09C12-08DE-F84E-ABFB-EBD5D8B007E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3EA414-A511-CE4A-BB51-602EFC98453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A994CD5-1DFD-4743-8962-9E0BBEDB77A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41283A2-1FCF-A54B-9F09-087F2A6BB622}"/>
              </a:ext>
            </a:extLst>
          </p:cNvPr>
          <p:cNvSpPr>
            <a:spLocks noGrp="1"/>
          </p:cNvSpPr>
          <p:nvPr>
            <p:ph type="dt" sz="half" idx="10"/>
          </p:nvPr>
        </p:nvSpPr>
        <p:spPr/>
        <p:txBody>
          <a:bodyPr/>
          <a:lstStyle/>
          <a:p>
            <a:fld id="{3C04E684-10F4-4CC3-A0B9-F03AA7BE37CF}" type="datetimeFigureOut">
              <a:rPr lang="en-US" smtClean="0"/>
              <a:t>3/20/22</a:t>
            </a:fld>
            <a:endParaRPr lang="en-US"/>
          </a:p>
        </p:txBody>
      </p:sp>
      <p:sp>
        <p:nvSpPr>
          <p:cNvPr id="6" name="Footer Placeholder 5">
            <a:extLst>
              <a:ext uri="{FF2B5EF4-FFF2-40B4-BE49-F238E27FC236}">
                <a16:creationId xmlns:a16="http://schemas.microsoft.com/office/drawing/2014/main" id="{5E106E9D-DAD6-A141-BAD0-E47646D65B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F348F0-1E31-7F48-88D4-5622C116EC6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4095811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DD876-5DE8-024B-B0CD-671B2DED991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63FA258-7C80-1245-9798-AA0AD5E8C9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15121AB-B3D5-7A42-8ECE-D9C5C131E14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AE50AD0-C1E7-B64C-B9E8-E09D384FAA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ADD3E78-5E2F-0C44-91F4-2D4E78987CA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0230BF3-B395-A845-A3E8-C0CD6B1E17AD}"/>
              </a:ext>
            </a:extLst>
          </p:cNvPr>
          <p:cNvSpPr>
            <a:spLocks noGrp="1"/>
          </p:cNvSpPr>
          <p:nvPr>
            <p:ph type="dt" sz="half" idx="10"/>
          </p:nvPr>
        </p:nvSpPr>
        <p:spPr/>
        <p:txBody>
          <a:bodyPr/>
          <a:lstStyle/>
          <a:p>
            <a:fld id="{3C04E684-10F4-4CC3-A0B9-F03AA7BE37CF}" type="datetimeFigureOut">
              <a:rPr lang="en-US" smtClean="0"/>
              <a:t>3/20/22</a:t>
            </a:fld>
            <a:endParaRPr lang="en-US"/>
          </a:p>
        </p:txBody>
      </p:sp>
      <p:sp>
        <p:nvSpPr>
          <p:cNvPr id="8" name="Footer Placeholder 7">
            <a:extLst>
              <a:ext uri="{FF2B5EF4-FFF2-40B4-BE49-F238E27FC236}">
                <a16:creationId xmlns:a16="http://schemas.microsoft.com/office/drawing/2014/main" id="{1302583C-B154-FC48-B611-0F4F3DCFFFD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AB4BD32-B4BF-904E-81A0-6B3223A3C82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2082725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F84E7-0D55-1E4C-8174-0DE61FD2551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FAC2850-DDB4-334A-94AE-DBECFF0B357C}"/>
              </a:ext>
            </a:extLst>
          </p:cNvPr>
          <p:cNvSpPr>
            <a:spLocks noGrp="1"/>
          </p:cNvSpPr>
          <p:nvPr>
            <p:ph type="dt" sz="half" idx="10"/>
          </p:nvPr>
        </p:nvSpPr>
        <p:spPr/>
        <p:txBody>
          <a:bodyPr/>
          <a:lstStyle/>
          <a:p>
            <a:fld id="{3C04E684-10F4-4CC3-A0B9-F03AA7BE37CF}" type="datetimeFigureOut">
              <a:rPr lang="en-US" smtClean="0"/>
              <a:t>3/20/22</a:t>
            </a:fld>
            <a:endParaRPr lang="en-US"/>
          </a:p>
        </p:txBody>
      </p:sp>
      <p:sp>
        <p:nvSpPr>
          <p:cNvPr id="4" name="Footer Placeholder 3">
            <a:extLst>
              <a:ext uri="{FF2B5EF4-FFF2-40B4-BE49-F238E27FC236}">
                <a16:creationId xmlns:a16="http://schemas.microsoft.com/office/drawing/2014/main" id="{7D376376-7649-5F4B-8B40-DB688CB8141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C5C4DC8-91F5-1A42-AEFB-0E4882F1452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3173861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7924188-FD58-944F-90B6-CA75513A5519}"/>
              </a:ext>
            </a:extLst>
          </p:cNvPr>
          <p:cNvSpPr>
            <a:spLocks noGrp="1"/>
          </p:cNvSpPr>
          <p:nvPr>
            <p:ph type="dt" sz="half" idx="10"/>
          </p:nvPr>
        </p:nvSpPr>
        <p:spPr/>
        <p:txBody>
          <a:bodyPr/>
          <a:lstStyle/>
          <a:p>
            <a:fld id="{3C04E684-10F4-4CC3-A0B9-F03AA7BE37CF}" type="datetimeFigureOut">
              <a:rPr lang="en-US" smtClean="0"/>
              <a:t>3/20/22</a:t>
            </a:fld>
            <a:endParaRPr lang="en-US"/>
          </a:p>
        </p:txBody>
      </p:sp>
      <p:sp>
        <p:nvSpPr>
          <p:cNvPr id="3" name="Footer Placeholder 2">
            <a:extLst>
              <a:ext uri="{FF2B5EF4-FFF2-40B4-BE49-F238E27FC236}">
                <a16:creationId xmlns:a16="http://schemas.microsoft.com/office/drawing/2014/main" id="{89A91FB4-4252-9447-A819-24BBCA495E4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6F9B7C9-6377-5D44-95C8-D9EFD65DC46B}"/>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511879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CDD8E-CE0F-3D49-B4B4-5D0A46CAE26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5873725-E72E-E549-B762-635153F86E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615D4FA-0AF3-3C4C-BAD5-13B7DB3098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299404-B381-094F-B325-595100914F2F}"/>
              </a:ext>
            </a:extLst>
          </p:cNvPr>
          <p:cNvSpPr>
            <a:spLocks noGrp="1"/>
          </p:cNvSpPr>
          <p:nvPr>
            <p:ph type="dt" sz="half" idx="10"/>
          </p:nvPr>
        </p:nvSpPr>
        <p:spPr/>
        <p:txBody>
          <a:bodyPr/>
          <a:lstStyle/>
          <a:p>
            <a:fld id="{3C04E684-10F4-4CC3-A0B9-F03AA7BE37CF}" type="datetimeFigureOut">
              <a:rPr lang="en-US" smtClean="0"/>
              <a:t>3/20/22</a:t>
            </a:fld>
            <a:endParaRPr lang="en-US"/>
          </a:p>
        </p:txBody>
      </p:sp>
      <p:sp>
        <p:nvSpPr>
          <p:cNvPr id="6" name="Footer Placeholder 5">
            <a:extLst>
              <a:ext uri="{FF2B5EF4-FFF2-40B4-BE49-F238E27FC236}">
                <a16:creationId xmlns:a16="http://schemas.microsoft.com/office/drawing/2014/main" id="{3E668FDE-D9EB-4247-8D65-32A3F75CD9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C803EB-2297-0240-B1B0-D38DA0A608F6}"/>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3735567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B10DB-F051-5E4F-9C16-74589EFD2A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CA1C9F-EA20-9E4F-83F2-27BFE15784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F1983FD-29C4-5F4B-A5DA-772C536441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8CF320-A57A-8D48-B4AD-C5AD9F116B6E}"/>
              </a:ext>
            </a:extLst>
          </p:cNvPr>
          <p:cNvSpPr>
            <a:spLocks noGrp="1"/>
          </p:cNvSpPr>
          <p:nvPr>
            <p:ph type="dt" sz="half" idx="10"/>
          </p:nvPr>
        </p:nvSpPr>
        <p:spPr/>
        <p:txBody>
          <a:bodyPr/>
          <a:lstStyle/>
          <a:p>
            <a:fld id="{3C04E684-10F4-4CC3-A0B9-F03AA7BE37CF}" type="datetimeFigureOut">
              <a:rPr lang="en-US" smtClean="0"/>
              <a:t>3/20/22</a:t>
            </a:fld>
            <a:endParaRPr lang="en-US"/>
          </a:p>
        </p:txBody>
      </p:sp>
      <p:sp>
        <p:nvSpPr>
          <p:cNvPr id="6" name="Footer Placeholder 5">
            <a:extLst>
              <a:ext uri="{FF2B5EF4-FFF2-40B4-BE49-F238E27FC236}">
                <a16:creationId xmlns:a16="http://schemas.microsoft.com/office/drawing/2014/main" id="{38B1DD05-D6F7-AD45-B989-E742A4F4FD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E632BD-08F6-2647-8F54-DE3455587425}"/>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9950347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E931A-E699-6246-9A81-4BD5EAB7FD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AA5B6CC-4713-C24B-8098-47995880651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87543D-45A2-AF47-A340-0AA99FD50BE2}"/>
              </a:ext>
            </a:extLst>
          </p:cNvPr>
          <p:cNvSpPr>
            <a:spLocks noGrp="1"/>
          </p:cNvSpPr>
          <p:nvPr>
            <p:ph type="dt" sz="half" idx="10"/>
          </p:nvPr>
        </p:nvSpPr>
        <p:spPr/>
        <p:txBody>
          <a:bodyPr/>
          <a:lstStyle/>
          <a:p>
            <a:fld id="{3C04E684-10F4-4CC3-A0B9-F03AA7BE37CF}" type="datetimeFigureOut">
              <a:rPr lang="en-US" smtClean="0"/>
              <a:t>3/20/22</a:t>
            </a:fld>
            <a:endParaRPr lang="en-US"/>
          </a:p>
        </p:txBody>
      </p:sp>
      <p:sp>
        <p:nvSpPr>
          <p:cNvPr id="5" name="Footer Placeholder 4">
            <a:extLst>
              <a:ext uri="{FF2B5EF4-FFF2-40B4-BE49-F238E27FC236}">
                <a16:creationId xmlns:a16="http://schemas.microsoft.com/office/drawing/2014/main" id="{6E3E6AA4-3A11-B045-A8A8-20944349E6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B420A5-747E-0146-B067-2A229311DC10}"/>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2674281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0A7AB5-E200-D948-9E39-D383A7695D8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4C17EB1-DCEF-5341-A7B8-0A29F625E8E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F2EAF3-D549-0243-8B50-451E7A6E6D42}"/>
              </a:ext>
            </a:extLst>
          </p:cNvPr>
          <p:cNvSpPr>
            <a:spLocks noGrp="1"/>
          </p:cNvSpPr>
          <p:nvPr>
            <p:ph type="dt" sz="half" idx="10"/>
          </p:nvPr>
        </p:nvSpPr>
        <p:spPr/>
        <p:txBody>
          <a:bodyPr/>
          <a:lstStyle/>
          <a:p>
            <a:fld id="{3C04E684-10F4-4CC3-A0B9-F03AA7BE37CF}" type="datetimeFigureOut">
              <a:rPr lang="en-US" smtClean="0"/>
              <a:t>3/20/22</a:t>
            </a:fld>
            <a:endParaRPr lang="en-US"/>
          </a:p>
        </p:txBody>
      </p:sp>
      <p:sp>
        <p:nvSpPr>
          <p:cNvPr id="5" name="Footer Placeholder 4">
            <a:extLst>
              <a:ext uri="{FF2B5EF4-FFF2-40B4-BE49-F238E27FC236}">
                <a16:creationId xmlns:a16="http://schemas.microsoft.com/office/drawing/2014/main" id="{412A94D3-B60A-7748-84AD-1129BCB895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97E917-0F63-3840-AC1A-BB7E8FEB97F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153625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3/20/22</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1453854573"/>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27" r:id="rId5"/>
    <p:sldLayoutId id="2147483728" r:id="rId6"/>
    <p:sldLayoutId id="2147483734" r:id="rId7"/>
    <p:sldLayoutId id="2147483729" r:id="rId8"/>
    <p:sldLayoutId id="2147483730" r:id="rId9"/>
    <p:sldLayoutId id="2147483731" r:id="rId10"/>
    <p:sldLayoutId id="2147483732" r:id="rId11"/>
    <p:sldLayoutId id="2147483733" r:id="rId12"/>
  </p:sldLayoutIdLst>
  <p:txStyles>
    <p:titleStyle>
      <a:lvl1pPr algn="l" defTabSz="914400" rtl="0" eaLnBrk="1" latinLnBrk="0" hangingPunct="1">
        <a:lnSpc>
          <a:spcPct val="90000"/>
        </a:lnSpc>
        <a:spcBef>
          <a:spcPct val="0"/>
        </a:spcBef>
        <a:buNone/>
        <a:defRPr sz="4000" i="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1171CB-FC95-8D48-872A-FFF7DD1B18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E22D450-10EF-E148-BB7C-639C875707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510375-33F1-E941-BCE6-50354D674F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3/20/22</a:t>
            </a:fld>
            <a:endParaRPr lang="en-US"/>
          </a:p>
        </p:txBody>
      </p:sp>
      <p:sp>
        <p:nvSpPr>
          <p:cNvPr id="5" name="Footer Placeholder 4">
            <a:extLst>
              <a:ext uri="{FF2B5EF4-FFF2-40B4-BE49-F238E27FC236}">
                <a16:creationId xmlns:a16="http://schemas.microsoft.com/office/drawing/2014/main" id="{431BA9A6-9590-5543-99F4-8FE795F9C4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2038EA7-5F05-1E4D-8F5A-21D94A0060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4264083573"/>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1F747-92EA-AA46-9EE3-B585570166F0}"/>
              </a:ext>
            </a:extLst>
          </p:cNvPr>
          <p:cNvSpPr>
            <a:spLocks noGrp="1"/>
          </p:cNvSpPr>
          <p:nvPr>
            <p:ph type="ctrTitle"/>
          </p:nvPr>
        </p:nvSpPr>
        <p:spPr>
          <a:xfrm>
            <a:off x="7620000" y="484633"/>
            <a:ext cx="4087368" cy="3058620"/>
          </a:xfrm>
          <a:noFill/>
        </p:spPr>
        <p:txBody>
          <a:bodyPr>
            <a:normAutofit fontScale="90000"/>
          </a:bodyPr>
          <a:lstStyle/>
          <a:p>
            <a:pPr algn="l">
              <a:lnSpc>
                <a:spcPct val="120000"/>
              </a:lnSpc>
            </a:pPr>
            <a:r>
              <a:rPr lang="en-US" sz="5200" dirty="0"/>
              <a:t>Text Type Focus: </a:t>
            </a:r>
            <a:r>
              <a:rPr lang="en-US" sz="5200" i="1" dirty="0"/>
              <a:t>Scientific Articles</a:t>
            </a:r>
          </a:p>
        </p:txBody>
      </p:sp>
      <p:sp>
        <p:nvSpPr>
          <p:cNvPr id="3" name="Subtitle 2">
            <a:extLst>
              <a:ext uri="{FF2B5EF4-FFF2-40B4-BE49-F238E27FC236}">
                <a16:creationId xmlns:a16="http://schemas.microsoft.com/office/drawing/2014/main" id="{7A79F626-BCF2-3D47-9E27-54038826B57F}"/>
              </a:ext>
            </a:extLst>
          </p:cNvPr>
          <p:cNvSpPr>
            <a:spLocks noGrp="1"/>
          </p:cNvSpPr>
          <p:nvPr>
            <p:ph type="subTitle" idx="1"/>
          </p:nvPr>
        </p:nvSpPr>
        <p:spPr>
          <a:xfrm>
            <a:off x="7620000" y="3882999"/>
            <a:ext cx="3597321" cy="1485319"/>
          </a:xfrm>
          <a:noFill/>
        </p:spPr>
        <p:txBody>
          <a:bodyPr>
            <a:normAutofit/>
          </a:bodyPr>
          <a:lstStyle/>
          <a:p>
            <a:pPr algn="l">
              <a:lnSpc>
                <a:spcPct val="130000"/>
              </a:lnSpc>
            </a:pPr>
            <a:r>
              <a:rPr lang="en-US" dirty="0"/>
              <a:t>IB English Language and Literature Paper 1: Textual Analysis</a:t>
            </a:r>
          </a:p>
        </p:txBody>
      </p:sp>
      <p:pic>
        <p:nvPicPr>
          <p:cNvPr id="4" name="Picture 3">
            <a:extLst>
              <a:ext uri="{FF2B5EF4-FFF2-40B4-BE49-F238E27FC236}">
                <a16:creationId xmlns:a16="http://schemas.microsoft.com/office/drawing/2014/main" id="{8D9C3272-80EF-47DC-BE27-601275A16B4E}"/>
              </a:ext>
            </a:extLst>
          </p:cNvPr>
          <p:cNvPicPr>
            <a:picLocks noChangeAspect="1"/>
          </p:cNvPicPr>
          <p:nvPr/>
        </p:nvPicPr>
        <p:blipFill rotWithShape="1">
          <a:blip r:embed="rId2"/>
          <a:srcRect l="562" r="559" b="-2"/>
          <a:stretch/>
        </p:blipFill>
        <p:spPr>
          <a:xfrm>
            <a:off x="484632" y="484633"/>
            <a:ext cx="6542215" cy="5888736"/>
          </a:xfrm>
          <a:prstGeom prst="rect">
            <a:avLst/>
          </a:prstGeom>
        </p:spPr>
      </p:pic>
    </p:spTree>
    <p:extLst>
      <p:ext uri="{BB962C8B-B14F-4D97-AF65-F5344CB8AC3E}">
        <p14:creationId xmlns:p14="http://schemas.microsoft.com/office/powerpoint/2010/main" val="531784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F16ED-64B1-F848-8F1B-5E332FE5378C}"/>
              </a:ext>
            </a:extLst>
          </p:cNvPr>
          <p:cNvSpPr>
            <a:spLocks noGrp="1"/>
          </p:cNvSpPr>
          <p:nvPr>
            <p:ph type="title"/>
          </p:nvPr>
        </p:nvSpPr>
        <p:spPr>
          <a:xfrm>
            <a:off x="4965430" y="629268"/>
            <a:ext cx="6586491" cy="1286160"/>
          </a:xfrm>
        </p:spPr>
        <p:txBody>
          <a:bodyPr anchor="b">
            <a:normAutofit/>
          </a:bodyPr>
          <a:lstStyle/>
          <a:p>
            <a:r>
              <a:rPr lang="en-US" dirty="0"/>
              <a:t>Purpose</a:t>
            </a:r>
          </a:p>
        </p:txBody>
      </p:sp>
      <p:sp>
        <p:nvSpPr>
          <p:cNvPr id="3" name="Content Placeholder 2">
            <a:extLst>
              <a:ext uri="{FF2B5EF4-FFF2-40B4-BE49-F238E27FC236}">
                <a16:creationId xmlns:a16="http://schemas.microsoft.com/office/drawing/2014/main" id="{ADC8A3A8-AB5F-1D4C-8745-ED525209204A}"/>
              </a:ext>
            </a:extLst>
          </p:cNvPr>
          <p:cNvSpPr>
            <a:spLocks noGrp="1"/>
          </p:cNvSpPr>
          <p:nvPr>
            <p:ph idx="1"/>
          </p:nvPr>
        </p:nvSpPr>
        <p:spPr>
          <a:xfrm>
            <a:off x="4965431" y="2438400"/>
            <a:ext cx="6753603" cy="4014949"/>
          </a:xfrm>
        </p:spPr>
        <p:txBody>
          <a:bodyPr>
            <a:normAutofit fontScale="85000" lnSpcReduction="10000"/>
          </a:bodyPr>
          <a:lstStyle/>
          <a:p>
            <a:pPr>
              <a:lnSpc>
                <a:spcPct val="160000"/>
              </a:lnSpc>
            </a:pPr>
            <a:r>
              <a:rPr lang="en-US" sz="2000" dirty="0"/>
              <a:t>General interest articles are intended to </a:t>
            </a:r>
            <a:r>
              <a:rPr lang="en-US" sz="2000" b="1" dirty="0"/>
              <a:t>inform</a:t>
            </a:r>
            <a:r>
              <a:rPr lang="en-US" sz="2000" dirty="0"/>
              <a:t> a wide readership about a variety of topics linked to science, technology, nature and the environment.</a:t>
            </a:r>
          </a:p>
          <a:p>
            <a:pPr>
              <a:lnSpc>
                <a:spcPct val="160000"/>
              </a:lnSpc>
            </a:pPr>
            <a:r>
              <a:rPr lang="en-US" sz="2000" dirty="0"/>
              <a:t>Famous sources for scientific articles include magazines such as </a:t>
            </a:r>
            <a:r>
              <a:rPr lang="en-US" sz="2000" i="1" dirty="0"/>
              <a:t>National Geographic, Cosmos, Nature, New Scientist</a:t>
            </a:r>
            <a:r>
              <a:rPr lang="en-US" sz="2000" dirty="0"/>
              <a:t>, and more.</a:t>
            </a:r>
          </a:p>
          <a:p>
            <a:pPr>
              <a:lnSpc>
                <a:spcPct val="160000"/>
              </a:lnSpc>
            </a:pPr>
            <a:r>
              <a:rPr lang="en-US" sz="2000" dirty="0"/>
              <a:t>As an adjunct to being informative, scientific articles also attempt to </a:t>
            </a:r>
            <a:r>
              <a:rPr lang="en-US" sz="2000" b="1" dirty="0"/>
              <a:t>interest</a:t>
            </a:r>
            <a:r>
              <a:rPr lang="en-US" sz="2000" dirty="0"/>
              <a:t> the reader in their subject matter. By </a:t>
            </a:r>
            <a:r>
              <a:rPr lang="en-US" sz="2000" b="1" dirty="0"/>
              <a:t>engaging</a:t>
            </a:r>
            <a:r>
              <a:rPr lang="en-US" sz="2000" dirty="0"/>
              <a:t> a reader in an interesting way, it is more likely that the reader will be open to the more difficult concepts the article might contain.</a:t>
            </a:r>
          </a:p>
        </p:txBody>
      </p:sp>
      <p:pic>
        <p:nvPicPr>
          <p:cNvPr id="5" name="Picture 4" descr="A top view of books with different cover colours">
            <a:extLst>
              <a:ext uri="{FF2B5EF4-FFF2-40B4-BE49-F238E27FC236}">
                <a16:creationId xmlns:a16="http://schemas.microsoft.com/office/drawing/2014/main" id="{2F35EE33-1DDD-8C93-2D8C-D32F1EC9774D}"/>
              </a:ext>
            </a:extLst>
          </p:cNvPr>
          <p:cNvPicPr>
            <a:picLocks noChangeAspect="1"/>
          </p:cNvPicPr>
          <p:nvPr/>
        </p:nvPicPr>
        <p:blipFill rotWithShape="1">
          <a:blip r:embed="rId2"/>
          <a:srcRect l="11949" r="20457"/>
          <a:stretch/>
        </p:blipFill>
        <p:spPr>
          <a:xfrm>
            <a:off x="20" y="10"/>
            <a:ext cx="4635571" cy="6857990"/>
          </a:xfrm>
          <a:prstGeom prst="rect">
            <a:avLst/>
          </a:prstGeom>
          <a:effectLst/>
        </p:spPr>
      </p:pic>
      <p:cxnSp>
        <p:nvCxnSpPr>
          <p:cNvPr id="9"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FFF98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98498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663DF-3D34-AF45-9668-39B542DE0978}"/>
              </a:ext>
            </a:extLst>
          </p:cNvPr>
          <p:cNvSpPr>
            <a:spLocks noGrp="1"/>
          </p:cNvSpPr>
          <p:nvPr>
            <p:ph type="title"/>
          </p:nvPr>
        </p:nvSpPr>
        <p:spPr>
          <a:xfrm>
            <a:off x="648928" y="338328"/>
            <a:ext cx="3685032" cy="1608328"/>
          </a:xfrm>
        </p:spPr>
        <p:txBody>
          <a:bodyPr vert="horz" lIns="91440" tIns="45720" rIns="91440" bIns="45720" rtlCol="0" anchor="ctr">
            <a:normAutofit/>
          </a:bodyPr>
          <a:lstStyle/>
          <a:p>
            <a:r>
              <a:rPr lang="en-US" sz="3600" b="1" i="1"/>
              <a:t>Diction</a:t>
            </a:r>
          </a:p>
        </p:txBody>
      </p:sp>
      <p:sp>
        <p:nvSpPr>
          <p:cNvPr id="3" name="Vertical Text Placeholder 2">
            <a:extLst>
              <a:ext uri="{FF2B5EF4-FFF2-40B4-BE49-F238E27FC236}">
                <a16:creationId xmlns:a16="http://schemas.microsoft.com/office/drawing/2014/main" id="{83E21AC7-51CB-5C48-BEE7-920A75B62710}"/>
              </a:ext>
            </a:extLst>
          </p:cNvPr>
          <p:cNvSpPr>
            <a:spLocks noGrp="1"/>
          </p:cNvSpPr>
          <p:nvPr>
            <p:ph type="body" orient="vert" idx="1"/>
          </p:nvPr>
        </p:nvSpPr>
        <p:spPr>
          <a:xfrm>
            <a:off x="2356338" y="322667"/>
            <a:ext cx="9511980" cy="2021860"/>
          </a:xfrm>
        </p:spPr>
        <p:txBody>
          <a:bodyPr vert="horz" lIns="91440" tIns="45720" rIns="91440" bIns="45720" rtlCol="0" anchor="ctr">
            <a:normAutofit fontScale="77500" lnSpcReduction="20000"/>
          </a:bodyPr>
          <a:lstStyle/>
          <a:p>
            <a:pPr>
              <a:lnSpc>
                <a:spcPct val="130000"/>
              </a:lnSpc>
            </a:pPr>
            <a:r>
              <a:rPr lang="en-US" sz="1400" dirty="0"/>
              <a:t>Writing about scientific topics necessitates the use of scientific language. You can expect to find </a:t>
            </a:r>
            <a:r>
              <a:rPr lang="en-US" sz="1400" b="1" dirty="0"/>
              <a:t>technical language </a:t>
            </a:r>
            <a:r>
              <a:rPr lang="en-US" sz="1400" dirty="0"/>
              <a:t>and </a:t>
            </a:r>
            <a:r>
              <a:rPr lang="en-US" sz="1400" b="1" dirty="0"/>
              <a:t>topic-specific vocabulary </a:t>
            </a:r>
            <a:r>
              <a:rPr lang="en-US" sz="1400" dirty="0"/>
              <a:t>in scientific articles.</a:t>
            </a:r>
          </a:p>
          <a:p>
            <a:pPr>
              <a:lnSpc>
                <a:spcPct val="130000"/>
              </a:lnSpc>
            </a:pPr>
            <a:r>
              <a:rPr lang="en-US" sz="1400" dirty="0"/>
              <a:t>You might encounter some </a:t>
            </a:r>
            <a:r>
              <a:rPr lang="en-US" sz="1400" b="1" dirty="0"/>
              <a:t>jargon</a:t>
            </a:r>
            <a:r>
              <a:rPr lang="en-US" sz="1400" dirty="0"/>
              <a:t>, which is language that is difficult to understand for readers outside the subject area. A text with lots of </a:t>
            </a:r>
            <a:r>
              <a:rPr lang="en-US" sz="1400" b="1" dirty="0"/>
              <a:t>jargon</a:t>
            </a:r>
            <a:r>
              <a:rPr lang="en-US" sz="1400" dirty="0"/>
              <a:t> will certainly have a niche audience.</a:t>
            </a:r>
          </a:p>
          <a:p>
            <a:pPr>
              <a:lnSpc>
                <a:spcPct val="130000"/>
              </a:lnSpc>
            </a:pPr>
            <a:r>
              <a:rPr lang="en-US" sz="1400" dirty="0"/>
              <a:t>However, scientific articles for a general readership will not be too difficult to understand. While the </a:t>
            </a:r>
            <a:r>
              <a:rPr lang="en-US" sz="1400" b="1" dirty="0"/>
              <a:t>register</a:t>
            </a:r>
            <a:r>
              <a:rPr lang="en-US" sz="1400" dirty="0"/>
              <a:t> might be academic, the diction will be less technical.</a:t>
            </a:r>
          </a:p>
          <a:p>
            <a:pPr>
              <a:lnSpc>
                <a:spcPct val="130000"/>
              </a:lnSpc>
            </a:pPr>
            <a:r>
              <a:rPr lang="en-US" sz="1400" dirty="0"/>
              <a:t>Compare the </a:t>
            </a:r>
            <a:r>
              <a:rPr lang="en-US" sz="1400" b="1" dirty="0"/>
              <a:t>use of diction </a:t>
            </a:r>
            <a:r>
              <a:rPr lang="en-US" sz="1400" dirty="0"/>
              <a:t>in these two articles: the first is about Stethoscopes; the second about an experiment using Swamp Water. Which text is easier to understand? Why? Can you describe the readership of each?</a:t>
            </a:r>
          </a:p>
        </p:txBody>
      </p:sp>
      <p:pic>
        <p:nvPicPr>
          <p:cNvPr id="5" name="Picture 4">
            <a:extLst>
              <a:ext uri="{FF2B5EF4-FFF2-40B4-BE49-F238E27FC236}">
                <a16:creationId xmlns:a16="http://schemas.microsoft.com/office/drawing/2014/main" id="{F2BC5230-F6AC-F147-A7ED-80C64C5D8AD5}"/>
              </a:ext>
            </a:extLst>
          </p:cNvPr>
          <p:cNvPicPr>
            <a:picLocks noChangeAspect="1"/>
          </p:cNvPicPr>
          <p:nvPr/>
        </p:nvPicPr>
        <p:blipFill rotWithShape="1">
          <a:blip r:embed="rId2"/>
          <a:srcRect r="170" b="3"/>
          <a:stretch/>
        </p:blipFill>
        <p:spPr>
          <a:xfrm>
            <a:off x="675852" y="2742397"/>
            <a:ext cx="4904992" cy="3291840"/>
          </a:xfrm>
          <a:prstGeom prst="rect">
            <a:avLst/>
          </a:prstGeom>
        </p:spPr>
      </p:pic>
      <p:pic>
        <p:nvPicPr>
          <p:cNvPr id="6" name="Picture 5" descr="Graphical user interface, text, application, email&#10;&#10;Description automatically generated">
            <a:extLst>
              <a:ext uri="{FF2B5EF4-FFF2-40B4-BE49-F238E27FC236}">
                <a16:creationId xmlns:a16="http://schemas.microsoft.com/office/drawing/2014/main" id="{7B930E7B-B510-5F4A-A53F-C510C55CBDC0}"/>
              </a:ext>
            </a:extLst>
          </p:cNvPr>
          <p:cNvPicPr>
            <a:picLocks noChangeAspect="1"/>
          </p:cNvPicPr>
          <p:nvPr/>
        </p:nvPicPr>
        <p:blipFill>
          <a:blip r:embed="rId3"/>
          <a:stretch>
            <a:fillRect/>
          </a:stretch>
        </p:blipFill>
        <p:spPr>
          <a:xfrm>
            <a:off x="6576484" y="2759222"/>
            <a:ext cx="4974336" cy="3258190"/>
          </a:xfrm>
          <a:prstGeom prst="rect">
            <a:avLst/>
          </a:prstGeom>
        </p:spPr>
      </p:pic>
    </p:spTree>
    <p:extLst>
      <p:ext uri="{BB962C8B-B14F-4D97-AF65-F5344CB8AC3E}">
        <p14:creationId xmlns:p14="http://schemas.microsoft.com/office/powerpoint/2010/main" val="12352111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12D04-953B-044D-AF67-CB197BFC0C36}"/>
              </a:ext>
            </a:extLst>
          </p:cNvPr>
          <p:cNvSpPr>
            <a:spLocks noGrp="1"/>
          </p:cNvSpPr>
          <p:nvPr>
            <p:ph type="title"/>
          </p:nvPr>
        </p:nvSpPr>
        <p:spPr>
          <a:xfrm>
            <a:off x="648930" y="124769"/>
            <a:ext cx="3505495" cy="1622321"/>
          </a:xfrm>
        </p:spPr>
        <p:txBody>
          <a:bodyPr>
            <a:normAutofit/>
          </a:bodyPr>
          <a:lstStyle/>
          <a:p>
            <a:r>
              <a:rPr lang="en-US" b="1" dirty="0"/>
              <a:t>Comparisons</a:t>
            </a:r>
          </a:p>
        </p:txBody>
      </p:sp>
      <p:sp>
        <p:nvSpPr>
          <p:cNvPr id="3" name="Content Placeholder 2">
            <a:extLst>
              <a:ext uri="{FF2B5EF4-FFF2-40B4-BE49-F238E27FC236}">
                <a16:creationId xmlns:a16="http://schemas.microsoft.com/office/drawing/2014/main" id="{DCE1C128-E7BC-9E4A-8923-3BD61B912131}"/>
              </a:ext>
            </a:extLst>
          </p:cNvPr>
          <p:cNvSpPr>
            <a:spLocks noGrp="1"/>
          </p:cNvSpPr>
          <p:nvPr>
            <p:ph idx="1"/>
          </p:nvPr>
        </p:nvSpPr>
        <p:spPr>
          <a:xfrm>
            <a:off x="648931" y="1524000"/>
            <a:ext cx="3505494" cy="4699819"/>
          </a:xfrm>
        </p:spPr>
        <p:txBody>
          <a:bodyPr>
            <a:normAutofit fontScale="92500" lnSpcReduction="10000"/>
          </a:bodyPr>
          <a:lstStyle/>
          <a:p>
            <a:pPr>
              <a:lnSpc>
                <a:spcPct val="150000"/>
              </a:lnSpc>
            </a:pPr>
            <a:r>
              <a:rPr lang="en-US" sz="1700" dirty="0"/>
              <a:t>You may have noticed the use of </a:t>
            </a:r>
            <a:r>
              <a:rPr lang="en-US" sz="1700" b="1" dirty="0"/>
              <a:t>comparisons</a:t>
            </a:r>
            <a:r>
              <a:rPr lang="en-US" sz="1700" dirty="0"/>
              <a:t> in the text about Stethoscopes. </a:t>
            </a:r>
          </a:p>
          <a:p>
            <a:pPr>
              <a:lnSpc>
                <a:spcPct val="150000"/>
              </a:lnSpc>
            </a:pPr>
            <a:r>
              <a:rPr lang="en-US" sz="1700" b="1" dirty="0"/>
              <a:t>Comparison</a:t>
            </a:r>
            <a:r>
              <a:rPr lang="en-US" sz="1700" dirty="0"/>
              <a:t> is a way of helping a general readership understand more difficult concepts.</a:t>
            </a:r>
          </a:p>
          <a:p>
            <a:pPr>
              <a:lnSpc>
                <a:spcPct val="150000"/>
              </a:lnSpc>
            </a:pPr>
            <a:r>
              <a:rPr lang="en-US" sz="1700" dirty="0"/>
              <a:t>Literary comparisons such as </a:t>
            </a:r>
            <a:r>
              <a:rPr lang="en-US" sz="1700" b="1" dirty="0"/>
              <a:t>similes </a:t>
            </a:r>
            <a:r>
              <a:rPr lang="en-US" sz="1700" dirty="0"/>
              <a:t>and </a:t>
            </a:r>
            <a:r>
              <a:rPr lang="en-US" sz="1700" b="1" dirty="0"/>
              <a:t>metaphors </a:t>
            </a:r>
            <a:r>
              <a:rPr lang="en-US" sz="1700" dirty="0"/>
              <a:t>are actually quite common in scientific articles.</a:t>
            </a:r>
          </a:p>
          <a:p>
            <a:pPr>
              <a:lnSpc>
                <a:spcPct val="150000"/>
              </a:lnSpc>
            </a:pPr>
            <a:r>
              <a:rPr lang="en-US" sz="1700" dirty="0"/>
              <a:t>Look again at the stethoscope article by Gavin Harris. Could you explain the use of </a:t>
            </a:r>
            <a:r>
              <a:rPr lang="en-US" sz="1700" b="1" dirty="0"/>
              <a:t>comparisons</a:t>
            </a:r>
            <a:r>
              <a:rPr lang="en-US" sz="1700" dirty="0"/>
              <a:t> in this text?</a:t>
            </a:r>
          </a:p>
        </p:txBody>
      </p:sp>
      <p:pic>
        <p:nvPicPr>
          <p:cNvPr id="5" name="Picture 4">
            <a:extLst>
              <a:ext uri="{FF2B5EF4-FFF2-40B4-BE49-F238E27FC236}">
                <a16:creationId xmlns:a16="http://schemas.microsoft.com/office/drawing/2014/main" id="{574DD4FD-FCC9-044A-B0B0-6EC932F96F2D}"/>
              </a:ext>
            </a:extLst>
          </p:cNvPr>
          <p:cNvPicPr>
            <a:picLocks noChangeAspect="1"/>
          </p:cNvPicPr>
          <p:nvPr/>
        </p:nvPicPr>
        <p:blipFill>
          <a:blip r:embed="rId2"/>
          <a:stretch/>
        </p:blipFill>
        <p:spPr>
          <a:xfrm>
            <a:off x="4711166" y="1219200"/>
            <a:ext cx="6858902" cy="4801230"/>
          </a:xfrm>
          <a:prstGeom prst="rect">
            <a:avLst/>
          </a:prstGeom>
          <a:effectLst/>
        </p:spPr>
      </p:pic>
    </p:spTree>
    <p:extLst>
      <p:ext uri="{BB962C8B-B14F-4D97-AF65-F5344CB8AC3E}">
        <p14:creationId xmlns:p14="http://schemas.microsoft.com/office/powerpoint/2010/main" val="502986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41C4C-6B92-9F45-B228-0B198777AEDF}"/>
              </a:ext>
            </a:extLst>
          </p:cNvPr>
          <p:cNvSpPr>
            <a:spLocks noGrp="1"/>
          </p:cNvSpPr>
          <p:nvPr>
            <p:ph type="title"/>
          </p:nvPr>
        </p:nvSpPr>
        <p:spPr>
          <a:xfrm>
            <a:off x="648930" y="219364"/>
            <a:ext cx="3505495" cy="1083920"/>
          </a:xfrm>
        </p:spPr>
        <p:txBody>
          <a:bodyPr vert="horz" lIns="91440" tIns="45720" rIns="91440" bIns="45720" rtlCol="0" anchor="ctr">
            <a:normAutofit/>
          </a:bodyPr>
          <a:lstStyle/>
          <a:p>
            <a:r>
              <a:rPr lang="en-US" b="1" i="1" kern="1200">
                <a:solidFill>
                  <a:schemeClr val="tx1"/>
                </a:solidFill>
                <a:latin typeface="+mj-lt"/>
                <a:ea typeface="+mj-ea"/>
                <a:cs typeface="+mj-cs"/>
              </a:rPr>
              <a:t>Visuals</a:t>
            </a:r>
          </a:p>
        </p:txBody>
      </p:sp>
      <p:sp>
        <p:nvSpPr>
          <p:cNvPr id="3" name="Vertical Text Placeholder 2">
            <a:extLst>
              <a:ext uri="{FF2B5EF4-FFF2-40B4-BE49-F238E27FC236}">
                <a16:creationId xmlns:a16="http://schemas.microsoft.com/office/drawing/2014/main" id="{59D63024-D110-B447-B35D-A5BC5CAD0735}"/>
              </a:ext>
            </a:extLst>
          </p:cNvPr>
          <p:cNvSpPr>
            <a:spLocks noGrp="1"/>
          </p:cNvSpPr>
          <p:nvPr>
            <p:ph type="body" orient="vert" idx="1"/>
          </p:nvPr>
        </p:nvSpPr>
        <p:spPr>
          <a:xfrm>
            <a:off x="648931" y="1303284"/>
            <a:ext cx="3505494" cy="4920535"/>
          </a:xfrm>
        </p:spPr>
        <p:txBody>
          <a:bodyPr vert="horz" lIns="91440" tIns="45720" rIns="91440" bIns="45720" rtlCol="0">
            <a:normAutofit fontScale="92500" lnSpcReduction="10000"/>
          </a:bodyPr>
          <a:lstStyle/>
          <a:p>
            <a:pPr marL="0">
              <a:lnSpc>
                <a:spcPct val="150000"/>
              </a:lnSpc>
            </a:pPr>
            <a:r>
              <a:rPr lang="en-US" sz="1600" dirty="0"/>
              <a:t>A common saying is a picture is worth a thousand words, and that is true in scientific articles as well as other text types. </a:t>
            </a:r>
          </a:p>
          <a:p>
            <a:pPr marL="0">
              <a:lnSpc>
                <a:spcPct val="150000"/>
              </a:lnSpc>
            </a:pPr>
            <a:r>
              <a:rPr lang="en-US" sz="1600" dirty="0"/>
              <a:t>Expect </a:t>
            </a:r>
            <a:r>
              <a:rPr lang="en-US" sz="1600" b="1" dirty="0"/>
              <a:t>photographs</a:t>
            </a:r>
            <a:r>
              <a:rPr lang="en-US" sz="1600" dirty="0"/>
              <a:t>, </a:t>
            </a:r>
            <a:r>
              <a:rPr lang="en-US" sz="1600" b="1" dirty="0"/>
              <a:t>maps,</a:t>
            </a:r>
            <a:r>
              <a:rPr lang="en-US" sz="1600" dirty="0"/>
              <a:t> </a:t>
            </a:r>
            <a:r>
              <a:rPr lang="en-US" sz="1600" b="1" dirty="0"/>
              <a:t>diagrams, </a:t>
            </a:r>
            <a:r>
              <a:rPr lang="en-US" sz="1600" dirty="0"/>
              <a:t>and other types of images to accompany the text, helping you visualize topics and understand concepts.</a:t>
            </a:r>
          </a:p>
          <a:p>
            <a:pPr marL="0">
              <a:lnSpc>
                <a:spcPct val="150000"/>
              </a:lnSpc>
            </a:pPr>
            <a:r>
              <a:rPr lang="en-US" sz="1600" dirty="0"/>
              <a:t>Look at this extract from a longer text on the life cycle of thunderstorms. How do the visuals help you understand the information in the text? Are there any specific words and concepts the visuals help you decode?</a:t>
            </a:r>
          </a:p>
        </p:txBody>
      </p:sp>
      <p:sp>
        <p:nvSpPr>
          <p:cNvPr id="27" name="Rectangle 26">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Diagram&#10;&#10;Description automatically generated with medium confidence">
            <a:extLst>
              <a:ext uri="{FF2B5EF4-FFF2-40B4-BE49-F238E27FC236}">
                <a16:creationId xmlns:a16="http://schemas.microsoft.com/office/drawing/2014/main" id="{5425E7DA-CC0C-0E48-A232-AB719FF7C700}"/>
              </a:ext>
            </a:extLst>
          </p:cNvPr>
          <p:cNvPicPr>
            <a:picLocks noChangeAspect="1"/>
          </p:cNvPicPr>
          <p:nvPr/>
        </p:nvPicPr>
        <p:blipFill rotWithShape="1">
          <a:blip r:embed="rId2"/>
          <a:srcRect r="-3" b="1302"/>
          <a:stretch/>
        </p:blipFill>
        <p:spPr>
          <a:xfrm>
            <a:off x="5405862" y="1407512"/>
            <a:ext cx="6019331" cy="4039729"/>
          </a:xfrm>
          <a:prstGeom prst="rect">
            <a:avLst/>
          </a:prstGeom>
          <a:effectLst/>
        </p:spPr>
      </p:pic>
    </p:spTree>
    <p:extLst>
      <p:ext uri="{BB962C8B-B14F-4D97-AF65-F5344CB8AC3E}">
        <p14:creationId xmlns:p14="http://schemas.microsoft.com/office/powerpoint/2010/main" val="5023368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9E285-665B-8443-9B09-B13127BB4772}"/>
              </a:ext>
            </a:extLst>
          </p:cNvPr>
          <p:cNvSpPr>
            <a:spLocks noGrp="1"/>
          </p:cNvSpPr>
          <p:nvPr>
            <p:ph type="title"/>
          </p:nvPr>
        </p:nvSpPr>
        <p:spPr>
          <a:xfrm>
            <a:off x="648928" y="338328"/>
            <a:ext cx="3685032" cy="1608328"/>
          </a:xfrm>
        </p:spPr>
        <p:txBody>
          <a:bodyPr vert="horz" lIns="91440" tIns="45720" rIns="91440" bIns="45720" rtlCol="0" anchor="ctr">
            <a:normAutofit/>
          </a:bodyPr>
          <a:lstStyle/>
          <a:p>
            <a:r>
              <a:rPr lang="en-US" sz="3600" b="1" i="1"/>
              <a:t>Charts and Graphs</a:t>
            </a:r>
          </a:p>
        </p:txBody>
      </p:sp>
      <p:sp>
        <p:nvSpPr>
          <p:cNvPr id="3" name="Content Placeholder 2">
            <a:extLst>
              <a:ext uri="{FF2B5EF4-FFF2-40B4-BE49-F238E27FC236}">
                <a16:creationId xmlns:a16="http://schemas.microsoft.com/office/drawing/2014/main" id="{06FC0B77-D00E-B24E-9DDA-769A27BAE7DF}"/>
              </a:ext>
            </a:extLst>
          </p:cNvPr>
          <p:cNvSpPr>
            <a:spLocks noGrp="1"/>
          </p:cNvSpPr>
          <p:nvPr>
            <p:ph sz="half" idx="1"/>
          </p:nvPr>
        </p:nvSpPr>
        <p:spPr>
          <a:xfrm>
            <a:off x="4864100" y="199698"/>
            <a:ext cx="6675627" cy="1743714"/>
          </a:xfrm>
        </p:spPr>
        <p:txBody>
          <a:bodyPr vert="horz" lIns="91440" tIns="45720" rIns="91440" bIns="45720" rtlCol="0" anchor="ctr">
            <a:normAutofit lnSpcReduction="10000"/>
          </a:bodyPr>
          <a:lstStyle/>
          <a:p>
            <a:pPr>
              <a:lnSpc>
                <a:spcPct val="150000"/>
              </a:lnSpc>
            </a:pPr>
            <a:r>
              <a:rPr lang="en-US" sz="1300" dirty="0"/>
              <a:t>Another type of visual you might expect to see in a scientific article is the</a:t>
            </a:r>
            <a:r>
              <a:rPr lang="en-US" sz="1300" b="1" dirty="0"/>
              <a:t> chart </a:t>
            </a:r>
            <a:r>
              <a:rPr lang="en-US" sz="1300" dirty="0"/>
              <a:t>or </a:t>
            </a:r>
            <a:r>
              <a:rPr lang="en-US" sz="1300" b="1" dirty="0"/>
              <a:t>graph</a:t>
            </a:r>
            <a:r>
              <a:rPr lang="en-US" sz="1300" dirty="0"/>
              <a:t>.</a:t>
            </a:r>
          </a:p>
          <a:p>
            <a:pPr>
              <a:lnSpc>
                <a:spcPct val="150000"/>
              </a:lnSpc>
            </a:pPr>
            <a:r>
              <a:rPr lang="en-US" sz="1300" dirty="0"/>
              <a:t>Graphs often help </a:t>
            </a:r>
            <a:r>
              <a:rPr lang="en-US" sz="1300" b="1" dirty="0"/>
              <a:t>simplify </a:t>
            </a:r>
            <a:r>
              <a:rPr lang="en-US" sz="1300" dirty="0"/>
              <a:t>complex topics for the reader or present complex data in a </a:t>
            </a:r>
            <a:r>
              <a:rPr lang="en-US" sz="1300" b="1" dirty="0"/>
              <a:t>simple</a:t>
            </a:r>
            <a:r>
              <a:rPr lang="en-US" sz="1300" dirty="0"/>
              <a:t> form that is easier to digest than blocks of text.</a:t>
            </a:r>
          </a:p>
          <a:p>
            <a:pPr>
              <a:lnSpc>
                <a:spcPct val="150000"/>
              </a:lnSpc>
            </a:pPr>
            <a:r>
              <a:rPr lang="en-US" sz="1300" dirty="0"/>
              <a:t>These graphs are taken from an article about permafrost. What information do the two graphs help you to understand in an efficient way? </a:t>
            </a:r>
          </a:p>
        </p:txBody>
      </p:sp>
      <p:sp>
        <p:nvSpPr>
          <p:cNvPr id="11" name="Rectangle 10">
            <a:extLst>
              <a:ext uri="{FF2B5EF4-FFF2-40B4-BE49-F238E27FC236}">
                <a16:creationId xmlns:a16="http://schemas.microsoft.com/office/drawing/2014/main" id="{5AAE9118-0436-4488-AC4A-C14DF6A7B6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2211010"/>
            <a:ext cx="12192002" cy="464699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ounded Rectangle 26">
            <a:extLst>
              <a:ext uri="{FF2B5EF4-FFF2-40B4-BE49-F238E27FC236}">
                <a16:creationId xmlns:a16="http://schemas.microsoft.com/office/drawing/2014/main" id="{1B10F861-B8F1-49C7-BD58-EAB20CEE7F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564" y="2423160"/>
            <a:ext cx="5613569" cy="3930315"/>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6">
            <a:extLst>
              <a:ext uri="{FF2B5EF4-FFF2-40B4-BE49-F238E27FC236}">
                <a16:creationId xmlns:a16="http://schemas.microsoft.com/office/drawing/2014/main" id="{61F6E425-22AB-4DA2-8FAC-58ADB58EF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4749" y="2423160"/>
            <a:ext cx="5613569" cy="3930315"/>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hart, bar chart&#10;&#10;Description automatically generated">
            <a:extLst>
              <a:ext uri="{FF2B5EF4-FFF2-40B4-BE49-F238E27FC236}">
                <a16:creationId xmlns:a16="http://schemas.microsoft.com/office/drawing/2014/main" id="{AA118460-C1AC-6847-A5D5-61535D971024}"/>
              </a:ext>
            </a:extLst>
          </p:cNvPr>
          <p:cNvPicPr>
            <a:picLocks noChangeAspect="1"/>
          </p:cNvPicPr>
          <p:nvPr/>
        </p:nvPicPr>
        <p:blipFill>
          <a:blip r:embed="rId2"/>
          <a:stretch>
            <a:fillRect/>
          </a:stretch>
        </p:blipFill>
        <p:spPr>
          <a:xfrm>
            <a:off x="6576484" y="3325053"/>
            <a:ext cx="4974336" cy="2126528"/>
          </a:xfrm>
          <a:prstGeom prst="rect">
            <a:avLst/>
          </a:prstGeom>
        </p:spPr>
      </p:pic>
      <p:pic>
        <p:nvPicPr>
          <p:cNvPr id="8" name="Picture 7" descr="Chart, line chart&#10;&#10;Description automatically generated">
            <a:extLst>
              <a:ext uri="{FF2B5EF4-FFF2-40B4-BE49-F238E27FC236}">
                <a16:creationId xmlns:a16="http://schemas.microsoft.com/office/drawing/2014/main" id="{B1E4A343-E8C3-3048-BD54-42D3195626BF}"/>
              </a:ext>
            </a:extLst>
          </p:cNvPr>
          <p:cNvPicPr>
            <a:picLocks noChangeAspect="1"/>
          </p:cNvPicPr>
          <p:nvPr/>
        </p:nvPicPr>
        <p:blipFill>
          <a:blip r:embed="rId3"/>
          <a:stretch>
            <a:fillRect/>
          </a:stretch>
        </p:blipFill>
        <p:spPr>
          <a:xfrm>
            <a:off x="641180" y="3325053"/>
            <a:ext cx="4939813" cy="2406869"/>
          </a:xfrm>
          <a:prstGeom prst="rect">
            <a:avLst/>
          </a:prstGeom>
        </p:spPr>
      </p:pic>
    </p:spTree>
    <p:extLst>
      <p:ext uri="{BB962C8B-B14F-4D97-AF65-F5344CB8AC3E}">
        <p14:creationId xmlns:p14="http://schemas.microsoft.com/office/powerpoint/2010/main" val="3191920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321732"/>
            <a:ext cx="7058307" cy="1964266"/>
          </a:xfrm>
          <a:prstGeom prst="rect">
            <a:avLst/>
          </a:prstGeom>
          <a:solidFill>
            <a:srgbClr val="856C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A2B4794-A100-0840-A38F-5BFD0A895F46}"/>
              </a:ext>
            </a:extLst>
          </p:cNvPr>
          <p:cNvSpPr>
            <a:spLocks noGrp="1"/>
          </p:cNvSpPr>
          <p:nvPr>
            <p:ph type="title"/>
          </p:nvPr>
        </p:nvSpPr>
        <p:spPr>
          <a:xfrm>
            <a:off x="524256" y="516804"/>
            <a:ext cx="6594189" cy="1625210"/>
          </a:xfrm>
        </p:spPr>
        <p:txBody>
          <a:bodyPr>
            <a:normAutofit/>
          </a:bodyPr>
          <a:lstStyle/>
          <a:p>
            <a:r>
              <a:rPr lang="en-US" b="1">
                <a:solidFill>
                  <a:srgbClr val="FFFFFF"/>
                </a:solidFill>
              </a:rPr>
              <a:t>Structural Features</a:t>
            </a:r>
          </a:p>
        </p:txBody>
      </p:sp>
      <p:sp>
        <p:nvSpPr>
          <p:cNvPr id="22" name="Rectangle 18">
            <a:extLst>
              <a:ext uri="{FF2B5EF4-FFF2-40B4-BE49-F238E27FC236}">
                <a16:creationId xmlns:a16="http://schemas.microsoft.com/office/drawing/2014/main" id="{36D30126-6314-4A93-B27E-5C66CF7819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9184" y="2432305"/>
            <a:ext cx="7056669" cy="4102852"/>
          </a:xfrm>
          <a:prstGeom prst="rect">
            <a:avLst/>
          </a:prstGeom>
          <a:solidFill>
            <a:srgbClr val="7F7F7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ext&#10;&#10;Description automatically generated">
            <a:extLst>
              <a:ext uri="{FF2B5EF4-FFF2-40B4-BE49-F238E27FC236}">
                <a16:creationId xmlns:a16="http://schemas.microsoft.com/office/drawing/2014/main" id="{0ABA18E8-BE9D-7B49-893C-88307A2CECBA}"/>
              </a:ext>
            </a:extLst>
          </p:cNvPr>
          <p:cNvPicPr>
            <a:picLocks noChangeAspect="1"/>
          </p:cNvPicPr>
          <p:nvPr/>
        </p:nvPicPr>
        <p:blipFill>
          <a:blip r:embed="rId2"/>
          <a:stretch/>
        </p:blipFill>
        <p:spPr>
          <a:xfrm>
            <a:off x="566744" y="2748279"/>
            <a:ext cx="6579910" cy="3470902"/>
          </a:xfrm>
          <a:prstGeom prst="rect">
            <a:avLst/>
          </a:prstGeom>
        </p:spPr>
      </p:pic>
      <p:sp>
        <p:nvSpPr>
          <p:cNvPr id="21" name="Rectangle 20">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ontent Placeholder 2">
            <a:extLst>
              <a:ext uri="{FF2B5EF4-FFF2-40B4-BE49-F238E27FC236}">
                <a16:creationId xmlns:a16="http://schemas.microsoft.com/office/drawing/2014/main" id="{0BD27379-B17D-8949-A947-694CC569A036}"/>
              </a:ext>
            </a:extLst>
          </p:cNvPr>
          <p:cNvSpPr>
            <a:spLocks noGrp="1"/>
          </p:cNvSpPr>
          <p:nvPr>
            <p:ph idx="1"/>
          </p:nvPr>
        </p:nvSpPr>
        <p:spPr>
          <a:xfrm>
            <a:off x="8029319" y="746234"/>
            <a:ext cx="3424739" cy="5223642"/>
          </a:xfrm>
        </p:spPr>
        <p:txBody>
          <a:bodyPr anchor="ctr">
            <a:normAutofit fontScale="92500" lnSpcReduction="10000"/>
          </a:bodyPr>
          <a:lstStyle/>
          <a:p>
            <a:pPr>
              <a:lnSpc>
                <a:spcPct val="150000"/>
              </a:lnSpc>
            </a:pPr>
            <a:r>
              <a:rPr lang="en-US" sz="1400" dirty="0">
                <a:solidFill>
                  <a:srgbClr val="FFFFFF"/>
                </a:solidFill>
              </a:rPr>
              <a:t>You may have already noticed that </a:t>
            </a:r>
            <a:r>
              <a:rPr lang="en-US" sz="1400" b="1" dirty="0">
                <a:solidFill>
                  <a:srgbClr val="FFFFFF"/>
                </a:solidFill>
              </a:rPr>
              <a:t>simplification</a:t>
            </a:r>
            <a:r>
              <a:rPr lang="en-US" sz="1400" dirty="0">
                <a:solidFill>
                  <a:srgbClr val="FFFFFF"/>
                </a:solidFill>
              </a:rPr>
              <a:t> is a major feature of general interest scientific articles. </a:t>
            </a:r>
          </a:p>
          <a:p>
            <a:pPr>
              <a:lnSpc>
                <a:spcPct val="150000"/>
              </a:lnSpc>
            </a:pPr>
            <a:r>
              <a:rPr lang="en-US" sz="1400" dirty="0">
                <a:solidFill>
                  <a:srgbClr val="FFFFFF"/>
                </a:solidFill>
              </a:rPr>
              <a:t>You might also see particular features of </a:t>
            </a:r>
            <a:r>
              <a:rPr lang="en-US" sz="1400" b="1" dirty="0">
                <a:solidFill>
                  <a:srgbClr val="FFFFFF"/>
                </a:solidFill>
              </a:rPr>
              <a:t>structure and layout </a:t>
            </a:r>
            <a:r>
              <a:rPr lang="en-US" sz="1400" dirty="0">
                <a:solidFill>
                  <a:srgbClr val="FFFFFF"/>
                </a:solidFill>
              </a:rPr>
              <a:t>contributing to this effect: </a:t>
            </a:r>
            <a:r>
              <a:rPr lang="en-US" sz="1400" b="1" dirty="0">
                <a:solidFill>
                  <a:srgbClr val="FFFFFF"/>
                </a:solidFill>
              </a:rPr>
              <a:t>box-outs, bullet points, summaries </a:t>
            </a:r>
            <a:r>
              <a:rPr lang="en-US" sz="1400" dirty="0">
                <a:solidFill>
                  <a:srgbClr val="FFFFFF"/>
                </a:solidFill>
              </a:rPr>
              <a:t>and the like might all be employed to help important information stand out and be easily read.</a:t>
            </a:r>
          </a:p>
          <a:p>
            <a:pPr>
              <a:lnSpc>
                <a:spcPct val="150000"/>
              </a:lnSpc>
            </a:pPr>
            <a:r>
              <a:rPr lang="en-US" sz="1400" dirty="0">
                <a:solidFill>
                  <a:srgbClr val="FFFFFF"/>
                </a:solidFill>
              </a:rPr>
              <a:t>Notice how this National Geographic article (about the journey of water molecules across the universe) is prefaced by a </a:t>
            </a:r>
            <a:r>
              <a:rPr lang="en-US" sz="1400" b="1" dirty="0">
                <a:solidFill>
                  <a:srgbClr val="FFFFFF"/>
                </a:solidFill>
              </a:rPr>
              <a:t>box out</a:t>
            </a:r>
            <a:r>
              <a:rPr lang="en-US" sz="1400" dirty="0">
                <a:solidFill>
                  <a:srgbClr val="FFFFFF"/>
                </a:solidFill>
              </a:rPr>
              <a:t> that presents key information in a</a:t>
            </a:r>
            <a:r>
              <a:rPr lang="en-US" sz="1400" b="1" dirty="0">
                <a:solidFill>
                  <a:srgbClr val="FFFFFF"/>
                </a:solidFill>
              </a:rPr>
              <a:t> simplified </a:t>
            </a:r>
            <a:r>
              <a:rPr lang="en-US" sz="1400" dirty="0">
                <a:solidFill>
                  <a:srgbClr val="FFFFFF"/>
                </a:solidFill>
              </a:rPr>
              <a:t>form. You would expect the following text to provide more detail about how water molecules traveled from a comet to the ink on ‘this page’. </a:t>
            </a:r>
          </a:p>
        </p:txBody>
      </p:sp>
    </p:spTree>
    <p:extLst>
      <p:ext uri="{BB962C8B-B14F-4D97-AF65-F5344CB8AC3E}">
        <p14:creationId xmlns:p14="http://schemas.microsoft.com/office/powerpoint/2010/main" val="38763861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EB41C5C-0F34-4DDA-9D7C-5E717F35F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384" y="303591"/>
            <a:ext cx="5735590"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4E5681A2-917C-354E-9795-080A3D7566BD}"/>
              </a:ext>
            </a:extLst>
          </p:cNvPr>
          <p:cNvSpPr>
            <a:spLocks noGrp="1"/>
          </p:cNvSpPr>
          <p:nvPr>
            <p:ph type="title"/>
          </p:nvPr>
        </p:nvSpPr>
        <p:spPr>
          <a:xfrm>
            <a:off x="594360" y="640263"/>
            <a:ext cx="5239512" cy="1344975"/>
          </a:xfrm>
        </p:spPr>
        <p:txBody>
          <a:bodyPr>
            <a:normAutofit/>
          </a:bodyPr>
          <a:lstStyle/>
          <a:p>
            <a:r>
              <a:rPr lang="en-US" sz="4000" b="1">
                <a:solidFill>
                  <a:schemeClr val="bg1"/>
                </a:solidFill>
              </a:rPr>
              <a:t>Credibility</a:t>
            </a:r>
          </a:p>
        </p:txBody>
      </p:sp>
      <p:cxnSp>
        <p:nvCxnSpPr>
          <p:cNvPr id="13" name="Straight Connector 12">
            <a:extLst>
              <a:ext uri="{FF2B5EF4-FFF2-40B4-BE49-F238E27FC236}">
                <a16:creationId xmlns:a16="http://schemas.microsoft.com/office/drawing/2014/main" id="{57E1E5E6-F385-4E9C-B201-BA5BDE5CAD5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7023" y="2050687"/>
            <a:ext cx="4562441" cy="0"/>
          </a:xfrm>
          <a:prstGeom prst="line">
            <a:avLst/>
          </a:prstGeom>
          <a:ln w="22225">
            <a:solidFill>
              <a:srgbClr val="E7E6E6"/>
            </a:solidFill>
          </a:ln>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a16="http://schemas.microsoft.com/office/drawing/2014/main" id="{673AF962-C5DF-7D45-82FB-0EC16F3E68CC}"/>
              </a:ext>
            </a:extLst>
          </p:cNvPr>
          <p:cNvSpPr>
            <a:spLocks noGrp="1"/>
          </p:cNvSpPr>
          <p:nvPr>
            <p:ph idx="1"/>
          </p:nvPr>
        </p:nvSpPr>
        <p:spPr>
          <a:xfrm>
            <a:off x="593610" y="2121762"/>
            <a:ext cx="5235490" cy="3974233"/>
          </a:xfrm>
        </p:spPr>
        <p:txBody>
          <a:bodyPr>
            <a:normAutofit/>
          </a:bodyPr>
          <a:lstStyle/>
          <a:p>
            <a:pPr>
              <a:lnSpc>
                <a:spcPct val="120000"/>
              </a:lnSpc>
            </a:pPr>
            <a:r>
              <a:rPr lang="en-US" sz="1900" dirty="0">
                <a:solidFill>
                  <a:schemeClr val="bg1"/>
                </a:solidFill>
              </a:rPr>
              <a:t>What is the </a:t>
            </a:r>
            <a:r>
              <a:rPr lang="en-US" sz="1900" b="1" dirty="0">
                <a:solidFill>
                  <a:schemeClr val="bg1"/>
                </a:solidFill>
              </a:rPr>
              <a:t>source</a:t>
            </a:r>
            <a:r>
              <a:rPr lang="en-US" sz="1900" dirty="0">
                <a:solidFill>
                  <a:schemeClr val="bg1"/>
                </a:solidFill>
              </a:rPr>
              <a:t> of the article? Is it from a reputable magazine or is it a blogpost? Who is the writer of the article? Are outside </a:t>
            </a:r>
            <a:r>
              <a:rPr lang="en-US" sz="1900" b="1" dirty="0">
                <a:solidFill>
                  <a:schemeClr val="bg1"/>
                </a:solidFill>
              </a:rPr>
              <a:t>sources</a:t>
            </a:r>
            <a:r>
              <a:rPr lang="en-US" sz="1900" dirty="0">
                <a:solidFill>
                  <a:schemeClr val="bg1"/>
                </a:solidFill>
              </a:rPr>
              <a:t> or links to follow-up information included? </a:t>
            </a:r>
          </a:p>
          <a:p>
            <a:pPr>
              <a:lnSpc>
                <a:spcPct val="120000"/>
              </a:lnSpc>
            </a:pPr>
            <a:r>
              <a:rPr lang="en-US" sz="1900" dirty="0">
                <a:solidFill>
                  <a:schemeClr val="bg1"/>
                </a:solidFill>
              </a:rPr>
              <a:t>Different texts establish credibility in different ways. Scientific texts are made credible through the presentation of </a:t>
            </a:r>
            <a:r>
              <a:rPr lang="en-US" sz="1900" b="1" dirty="0">
                <a:solidFill>
                  <a:schemeClr val="bg1"/>
                </a:solidFill>
              </a:rPr>
              <a:t>facts and statistics</a:t>
            </a:r>
            <a:r>
              <a:rPr lang="en-US" sz="1900" dirty="0">
                <a:solidFill>
                  <a:schemeClr val="bg1"/>
                </a:solidFill>
              </a:rPr>
              <a:t>, through a factual </a:t>
            </a:r>
            <a:r>
              <a:rPr lang="en-US" sz="1900" b="1" dirty="0">
                <a:solidFill>
                  <a:schemeClr val="bg1"/>
                </a:solidFill>
              </a:rPr>
              <a:t>tone</a:t>
            </a:r>
            <a:r>
              <a:rPr lang="en-US" sz="1900" dirty="0">
                <a:solidFill>
                  <a:schemeClr val="bg1"/>
                </a:solidFill>
              </a:rPr>
              <a:t>, and by the inclusion of </a:t>
            </a:r>
            <a:r>
              <a:rPr lang="en-US" sz="1900" b="1" dirty="0">
                <a:solidFill>
                  <a:schemeClr val="bg1"/>
                </a:solidFill>
              </a:rPr>
              <a:t>expertise</a:t>
            </a:r>
            <a:r>
              <a:rPr lang="en-US" sz="1900" dirty="0">
                <a:solidFill>
                  <a:schemeClr val="bg1"/>
                </a:solidFill>
              </a:rPr>
              <a:t>.</a:t>
            </a:r>
          </a:p>
          <a:p>
            <a:pPr>
              <a:lnSpc>
                <a:spcPct val="120000"/>
              </a:lnSpc>
            </a:pPr>
            <a:r>
              <a:rPr lang="en-US" sz="1900" dirty="0">
                <a:solidFill>
                  <a:schemeClr val="bg1"/>
                </a:solidFill>
              </a:rPr>
              <a:t>How does this text by James </a:t>
            </a:r>
            <a:r>
              <a:rPr lang="en-US" sz="1900" dirty="0" err="1">
                <a:solidFill>
                  <a:schemeClr val="bg1"/>
                </a:solidFill>
              </a:rPr>
              <a:t>Randerson</a:t>
            </a:r>
            <a:r>
              <a:rPr lang="en-US" sz="1900" dirty="0">
                <a:solidFill>
                  <a:schemeClr val="bg1"/>
                </a:solidFill>
              </a:rPr>
              <a:t> build credibility?</a:t>
            </a:r>
          </a:p>
        </p:txBody>
      </p:sp>
      <p:pic>
        <p:nvPicPr>
          <p:cNvPr id="3" name="Picture 2" descr="Text, letter&#10;&#10;Description automatically generated">
            <a:extLst>
              <a:ext uri="{FF2B5EF4-FFF2-40B4-BE49-F238E27FC236}">
                <a16:creationId xmlns:a16="http://schemas.microsoft.com/office/drawing/2014/main" id="{FB230815-A0F2-974D-A3D2-DEEAA7727E31}"/>
              </a:ext>
            </a:extLst>
          </p:cNvPr>
          <p:cNvPicPr>
            <a:picLocks noChangeAspect="1"/>
          </p:cNvPicPr>
          <p:nvPr/>
        </p:nvPicPr>
        <p:blipFill>
          <a:blip r:embed="rId2"/>
          <a:stretch>
            <a:fillRect/>
          </a:stretch>
        </p:blipFill>
        <p:spPr>
          <a:xfrm>
            <a:off x="6580632" y="487177"/>
            <a:ext cx="5126736" cy="5728197"/>
          </a:xfrm>
          <a:prstGeom prst="rect">
            <a:avLst/>
          </a:prstGeom>
        </p:spPr>
      </p:pic>
    </p:spTree>
    <p:extLst>
      <p:ext uri="{BB962C8B-B14F-4D97-AF65-F5344CB8AC3E}">
        <p14:creationId xmlns:p14="http://schemas.microsoft.com/office/powerpoint/2010/main" val="2672036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42A5316D-ED2F-4F89-B4B4-8D9240B1A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B64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 Placeholder 3">
            <a:extLst>
              <a:ext uri="{FF2B5EF4-FFF2-40B4-BE49-F238E27FC236}">
                <a16:creationId xmlns:a16="http://schemas.microsoft.com/office/drawing/2014/main" id="{0AAF9B41-CFE8-B041-8D73-2D8850AF33D7}"/>
              </a:ext>
            </a:extLst>
          </p:cNvPr>
          <p:cNvSpPr>
            <a:spLocks noGrp="1"/>
          </p:cNvSpPr>
          <p:nvPr>
            <p:ph type="body" sz="half" idx="2"/>
          </p:nvPr>
        </p:nvSpPr>
        <p:spPr>
          <a:xfrm>
            <a:off x="107993" y="1933903"/>
            <a:ext cx="1714415" cy="4656083"/>
          </a:xfrm>
        </p:spPr>
        <p:txBody>
          <a:bodyPr vert="horz" lIns="91440" tIns="45720" rIns="91440" bIns="45720" rtlCol="0">
            <a:normAutofit fontScale="70000" lnSpcReduction="20000"/>
          </a:bodyPr>
          <a:lstStyle/>
          <a:p>
            <a:pPr marL="285750" indent="-228600">
              <a:lnSpc>
                <a:spcPct val="160000"/>
              </a:lnSpc>
              <a:buFont typeface="Arial" panose="020B0604020202020204" pitchFamily="34" charset="0"/>
              <a:buChar char="•"/>
            </a:pPr>
            <a:r>
              <a:rPr lang="en-US" sz="2200" dirty="0">
                <a:solidFill>
                  <a:schemeClr val="bg1">
                    <a:lumMod val="95000"/>
                  </a:schemeClr>
                </a:solidFill>
              </a:rPr>
              <a:t>Study this text, an article from Science News published in 2016.</a:t>
            </a:r>
          </a:p>
          <a:p>
            <a:pPr marL="285750" indent="-228600">
              <a:lnSpc>
                <a:spcPct val="160000"/>
              </a:lnSpc>
              <a:buFont typeface="Arial" panose="020B0604020202020204" pitchFamily="34" charset="0"/>
              <a:buChar char="•"/>
            </a:pPr>
            <a:r>
              <a:rPr lang="en-US" sz="2200" dirty="0">
                <a:solidFill>
                  <a:schemeClr val="bg1">
                    <a:lumMod val="95000"/>
                  </a:schemeClr>
                </a:solidFill>
              </a:rPr>
              <a:t>Answer the guiding question: </a:t>
            </a:r>
            <a:r>
              <a:rPr lang="en-US" sz="2200" i="1" dirty="0">
                <a:solidFill>
                  <a:schemeClr val="bg1">
                    <a:lumMod val="95000"/>
                  </a:schemeClr>
                </a:solidFill>
              </a:rPr>
              <a:t>In what ways is this text constructed to appeal to a wide audience?</a:t>
            </a:r>
          </a:p>
        </p:txBody>
      </p:sp>
      <p:pic>
        <p:nvPicPr>
          <p:cNvPr id="13" name="Picture 12" descr="Graphical user interface&#10;&#10;Description automatically generated">
            <a:extLst>
              <a:ext uri="{FF2B5EF4-FFF2-40B4-BE49-F238E27FC236}">
                <a16:creationId xmlns:a16="http://schemas.microsoft.com/office/drawing/2014/main" id="{9CA4C09A-2AA6-C843-9352-B92893C5D56E}"/>
              </a:ext>
            </a:extLst>
          </p:cNvPr>
          <p:cNvPicPr>
            <a:picLocks noChangeAspect="1"/>
          </p:cNvPicPr>
          <p:nvPr/>
        </p:nvPicPr>
        <p:blipFill>
          <a:blip r:embed="rId2"/>
          <a:stretch>
            <a:fillRect/>
          </a:stretch>
        </p:blipFill>
        <p:spPr>
          <a:xfrm>
            <a:off x="2090626" y="402020"/>
            <a:ext cx="5022255" cy="6053959"/>
          </a:xfrm>
          <a:prstGeom prst="rect">
            <a:avLst/>
          </a:prstGeom>
        </p:spPr>
      </p:pic>
      <p:pic>
        <p:nvPicPr>
          <p:cNvPr id="17" name="Picture 16" descr="Graphical user interface, text&#10;&#10;Description automatically generated">
            <a:extLst>
              <a:ext uri="{FF2B5EF4-FFF2-40B4-BE49-F238E27FC236}">
                <a16:creationId xmlns:a16="http://schemas.microsoft.com/office/drawing/2014/main" id="{6EA3A17C-9235-1C4F-BD8D-CFD43E7E1CF1}"/>
              </a:ext>
            </a:extLst>
          </p:cNvPr>
          <p:cNvPicPr>
            <a:picLocks noChangeAspect="1"/>
          </p:cNvPicPr>
          <p:nvPr/>
        </p:nvPicPr>
        <p:blipFill>
          <a:blip r:embed="rId3"/>
          <a:stretch>
            <a:fillRect/>
          </a:stretch>
        </p:blipFill>
        <p:spPr>
          <a:xfrm>
            <a:off x="7011275" y="782904"/>
            <a:ext cx="5080258" cy="5523303"/>
          </a:xfrm>
          <a:prstGeom prst="rect">
            <a:avLst/>
          </a:prstGeom>
        </p:spPr>
      </p:pic>
      <p:sp>
        <p:nvSpPr>
          <p:cNvPr id="20" name="Title 19">
            <a:extLst>
              <a:ext uri="{FF2B5EF4-FFF2-40B4-BE49-F238E27FC236}">
                <a16:creationId xmlns:a16="http://schemas.microsoft.com/office/drawing/2014/main" id="{5EBD9A19-140A-F449-90D6-C48A78E24081}"/>
              </a:ext>
            </a:extLst>
          </p:cNvPr>
          <p:cNvSpPr>
            <a:spLocks noGrp="1"/>
          </p:cNvSpPr>
          <p:nvPr>
            <p:ph type="title"/>
          </p:nvPr>
        </p:nvSpPr>
        <p:spPr>
          <a:xfrm>
            <a:off x="-1" y="885379"/>
            <a:ext cx="2013557" cy="775138"/>
          </a:xfrm>
        </p:spPr>
        <p:txBody>
          <a:bodyPr>
            <a:normAutofit/>
          </a:bodyPr>
          <a:lstStyle/>
          <a:p>
            <a:pPr algn="ctr"/>
            <a:r>
              <a:rPr lang="en-US" sz="2800" b="1" dirty="0">
                <a:solidFill>
                  <a:schemeClr val="bg1">
                    <a:lumMod val="95000"/>
                  </a:schemeClr>
                </a:solidFill>
              </a:rPr>
              <a:t>Your Turn</a:t>
            </a:r>
          </a:p>
        </p:txBody>
      </p:sp>
    </p:spTree>
    <p:extLst>
      <p:ext uri="{BB962C8B-B14F-4D97-AF65-F5344CB8AC3E}">
        <p14:creationId xmlns:p14="http://schemas.microsoft.com/office/powerpoint/2010/main" val="1001790786"/>
      </p:ext>
    </p:extLst>
  </p:cSld>
  <p:clrMapOvr>
    <a:masterClrMapping/>
  </p:clrMapOvr>
</p:sld>
</file>

<file path=ppt/theme/theme1.xml><?xml version="1.0" encoding="utf-8"?>
<a:theme xmlns:a="http://schemas.openxmlformats.org/drawingml/2006/main" name="BrushVTI">
  <a:themeElements>
    <a:clrScheme name="AnalogousFromRegularSeedLeftStep">
      <a:dk1>
        <a:srgbClr val="000000"/>
      </a:dk1>
      <a:lt1>
        <a:srgbClr val="FFFFFF"/>
      </a:lt1>
      <a:dk2>
        <a:srgbClr val="1B2F2F"/>
      </a:dk2>
      <a:lt2>
        <a:srgbClr val="F2F0F3"/>
      </a:lt2>
      <a:accent1>
        <a:srgbClr val="4DB726"/>
      </a:accent1>
      <a:accent2>
        <a:srgbClr val="80B018"/>
      </a:accent2>
      <a:accent3>
        <a:srgbClr val="AFA124"/>
      </a:accent3>
      <a:accent4>
        <a:srgbClr val="D0731C"/>
      </a:accent4>
      <a:accent5>
        <a:srgbClr val="E23A2E"/>
      </a:accent5>
      <a:accent6>
        <a:srgbClr val="D01C5B"/>
      </a:accent6>
      <a:hlink>
        <a:srgbClr val="A550C4"/>
      </a:hlink>
      <a:folHlink>
        <a:srgbClr val="7F7F7F"/>
      </a:folHlink>
    </a:clrScheme>
    <a:fontScheme name="Custom 3">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1304</TotalTime>
  <Words>710</Words>
  <Application>Microsoft Macintosh PowerPoint</Application>
  <PresentationFormat>Widescreen</PresentationFormat>
  <Paragraphs>35</Paragraphs>
  <Slides>9</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9</vt:i4>
      </vt:variant>
    </vt:vector>
  </HeadingPairs>
  <TitlesOfParts>
    <vt:vector size="15" baseType="lpstr">
      <vt:lpstr>Arial</vt:lpstr>
      <vt:lpstr>Calibri</vt:lpstr>
      <vt:lpstr>Calibri Light</vt:lpstr>
      <vt:lpstr>Century Gothic</vt:lpstr>
      <vt:lpstr>BrushVTI</vt:lpstr>
      <vt:lpstr>Office Theme</vt:lpstr>
      <vt:lpstr>Text Type Focus: Scientific Articles</vt:lpstr>
      <vt:lpstr>Purpose</vt:lpstr>
      <vt:lpstr>Diction</vt:lpstr>
      <vt:lpstr>Comparisons</vt:lpstr>
      <vt:lpstr>Visuals</vt:lpstr>
      <vt:lpstr>Charts and Graphs</vt:lpstr>
      <vt:lpstr>Structural Features</vt:lpstr>
      <vt:lpstr>Credibility</vt:lpstr>
      <vt:lpstr>Your Turn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Text Type Focus: Comic Strips</dc:title>
  <dc:creator>Doug Sillett</dc:creator>
  <cp:lastModifiedBy>Doug Sillett</cp:lastModifiedBy>
  <cp:revision>5</cp:revision>
  <dcterms:created xsi:type="dcterms:W3CDTF">2022-03-10T08:10:45Z</dcterms:created>
  <dcterms:modified xsi:type="dcterms:W3CDTF">2022-03-20T07:24:47Z</dcterms:modified>
</cp:coreProperties>
</file>