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9" r:id="rId1"/>
    <p:sldMasterId id="2147483740" r:id="rId2"/>
  </p:sldMasterIdLst>
  <p:sldIdLst>
    <p:sldId id="256" r:id="rId3"/>
    <p:sldId id="267" r:id="rId4"/>
    <p:sldId id="257" r:id="rId5"/>
    <p:sldId id="261" r:id="rId6"/>
    <p:sldId id="258" r:id="rId7"/>
    <p:sldId id="259" r:id="rId8"/>
    <p:sldId id="262" r:id="rId9"/>
    <p:sldId id="263" r:id="rId10"/>
    <p:sldId id="269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B94D6C-510D-2541-B594-3A5FDF4559D9}" v="1" dt="2022-03-16T04:07:23.7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8"/>
  </p:normalViewPr>
  <p:slideViewPr>
    <p:cSldViewPr snapToGrid="0" snapToObjects="1">
      <p:cViewPr varScale="1">
        <p:scale>
          <a:sx n="109" d="100"/>
          <a:sy n="109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uglas Sillett" userId="8826fa90-d987-4600-89ae-d9761be02b8b" providerId="ADAL" clId="{79B94D6C-510D-2541-B594-3A5FDF4559D9}"/>
    <pc:docChg chg="custSel addSld modSld">
      <pc:chgData name="Douglas Sillett" userId="8826fa90-d987-4600-89ae-d9761be02b8b" providerId="ADAL" clId="{79B94D6C-510D-2541-B594-3A5FDF4559D9}" dt="2022-03-16T04:09:06.770" v="434" actId="20577"/>
      <pc:docMkLst>
        <pc:docMk/>
      </pc:docMkLst>
      <pc:sldChg chg="addSp modSp new mod setBg">
        <pc:chgData name="Douglas Sillett" userId="8826fa90-d987-4600-89ae-d9761be02b8b" providerId="ADAL" clId="{79B94D6C-510D-2541-B594-3A5FDF4559D9}" dt="2022-03-16T04:09:06.770" v="434" actId="20577"/>
        <pc:sldMkLst>
          <pc:docMk/>
          <pc:sldMk cId="1890945697" sldId="269"/>
        </pc:sldMkLst>
        <pc:spChg chg="mod">
          <ac:chgData name="Douglas Sillett" userId="8826fa90-d987-4600-89ae-d9761be02b8b" providerId="ADAL" clId="{79B94D6C-510D-2541-B594-3A5FDF4559D9}" dt="2022-03-16T04:08:52.104" v="415" actId="1076"/>
          <ac:spMkLst>
            <pc:docMk/>
            <pc:sldMk cId="1890945697" sldId="269"/>
            <ac:spMk id="2" creationId="{249818CA-7D60-A149-978D-E34B40626D02}"/>
          </ac:spMkLst>
        </pc:spChg>
        <pc:spChg chg="mod">
          <ac:chgData name="Douglas Sillett" userId="8826fa90-d987-4600-89ae-d9761be02b8b" providerId="ADAL" clId="{79B94D6C-510D-2541-B594-3A5FDF4559D9}" dt="2022-03-16T04:09:06.770" v="434" actId="20577"/>
          <ac:spMkLst>
            <pc:docMk/>
            <pc:sldMk cId="1890945697" sldId="269"/>
            <ac:spMk id="3" creationId="{29D832C1-946F-F048-83AD-18C3857ECEB7}"/>
          </ac:spMkLst>
        </pc:spChg>
        <pc:spChg chg="add">
          <ac:chgData name="Douglas Sillett" userId="8826fa90-d987-4600-89ae-d9761be02b8b" providerId="ADAL" clId="{79B94D6C-510D-2541-B594-3A5FDF4559D9}" dt="2022-03-16T04:07:32.184" v="276" actId="26606"/>
          <ac:spMkLst>
            <pc:docMk/>
            <pc:sldMk cId="1890945697" sldId="269"/>
            <ac:spMk id="10" creationId="{5E39A796-BE83-48B1-B33F-35C4A32AAB57}"/>
          </ac:spMkLst>
        </pc:spChg>
        <pc:spChg chg="add">
          <ac:chgData name="Douglas Sillett" userId="8826fa90-d987-4600-89ae-d9761be02b8b" providerId="ADAL" clId="{79B94D6C-510D-2541-B594-3A5FDF4559D9}" dt="2022-03-16T04:07:32.184" v="276" actId="26606"/>
          <ac:spMkLst>
            <pc:docMk/>
            <pc:sldMk cId="1890945697" sldId="269"/>
            <ac:spMk id="12" creationId="{72F84B47-E267-4194-8194-831DB7B5547F}"/>
          </ac:spMkLst>
        </pc:spChg>
        <pc:picChg chg="add mod">
          <ac:chgData name="Douglas Sillett" userId="8826fa90-d987-4600-89ae-d9761be02b8b" providerId="ADAL" clId="{79B94D6C-510D-2541-B594-3A5FDF4559D9}" dt="2022-03-16T04:07:32.184" v="276" actId="26606"/>
          <ac:picMkLst>
            <pc:docMk/>
            <pc:sldMk cId="1890945697" sldId="269"/>
            <ac:picMk id="5" creationId="{27FBB054-1363-3A41-8A4C-E5F1797A29C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3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87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8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3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8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23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5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39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0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960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13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68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DAD50-E078-E34E-9B6B-0663E2357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E981E-BD6F-5848-9962-1B7F18CB0B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2ACAC-02E0-5648-954C-079BEF618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4B533-F6D5-274C-9531-B34249AE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6E5AB-3378-434F-A80F-1EAEEDFA5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65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377DE-2087-5C4F-AE98-746289E78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D84E4-0A9C-134E-8506-CAB32571F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16A9D-362E-6749-87E8-2BC75E473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C8FA4-DE8D-E340-A1D2-F3E0BF19A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D5A4C-07B5-CF42-8840-CA7D3482F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58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52595-8C9D-0842-AAA4-D7DB8A6B4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0CFF3-E11D-1D4A-B8FD-F10B20F5C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B9B30-C329-874F-8BAE-088FDDC73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2C139-77FD-6741-821F-1A167FA8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C3B26-90D5-EE4F-A8A3-BFD6964CC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12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2C9F7-791B-8141-9883-1B602975F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2B890-E7B8-F840-B4E7-416AE18FA1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2002DC-746B-304A-B046-D07727F83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53FCCF-D807-0147-93CC-EF0983A21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B7EFA-7EE7-844D-9BEF-F8CBFE463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27A1ED-B72F-7042-B165-F2C36C781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220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452B7-2C8C-0E4C-B2D6-DC1D0F686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5E480-86D0-024C-95E6-2995FEC5C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1E1DC6-FF41-5440-913C-B95535609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0C9185-D015-CE48-9358-C6378AA12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7CE743-5FB4-E147-9D38-601612ADAC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2F161D-25EC-244B-855C-FC17288CC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08E30A-CA61-E844-BD80-BE29628B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9B1346-E10D-764A-80BF-0CDE5CAF6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73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3492-C903-3146-AC47-8F808DE30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2D9C45-16EA-1E43-BC24-E0A997402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4459A7-BE67-3B43-9225-69DBA5CC1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EEFBED-3B77-BF44-8C8A-363970153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87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A126C4-4398-9B42-B50D-A6061285D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C97DD4-47E1-2F4F-86DA-9CD7A61AF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D0DA21-EF02-F041-AB87-71ECAEAA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51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6A123-A6C9-B742-9FFA-29C1058CE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6152B-094E-4749-9FE2-480BD2DD5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5711D-C648-E842-9267-18FA2A49E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2200E-18A0-A947-B6A1-266E1FC0F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37972A-77FC-FB49-AD95-8324C2D2B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63B747-0282-6C4E-8BAC-476B2432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72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BC00-FCA5-9946-933F-4CA5FC32E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3C4805-2F89-3B4D-9EAA-72D75EF844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D60F0-4A23-924D-8FB0-4FF8A0CFA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541A8-5144-5F44-BB57-9FFFB3390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3FFFB-0C60-C64E-AD52-F8EC6A37F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D7C55A-C634-E247-9690-99C8ACD7A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9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71F75-5EF0-7940-B80D-2853B02C8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D7BAA8-BDED-5747-85DD-8FF495F94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7755A-3F6C-E541-A7CA-4123472A1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D43FB-B0D1-A045-AA95-A987EDC4E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D825F-026C-3841-A46C-C4E8D514C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812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3A60D3-DA63-4F4A-A30A-7945BF40D3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15460-683C-B44E-8522-B4125A7DA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A64A1-A4AD-204D-A85C-E1F3BDE21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80594-983B-9E40-851E-3888EA2CE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DCD0C-2BC9-484D-A064-08F4F5FF9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82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85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27" r:id="rId5"/>
    <p:sldLayoutId id="2147483728" r:id="rId6"/>
    <p:sldLayoutId id="2147483734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DBEDCD-92E1-6C44-9BCC-DBAEA97A9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E49CA-780A-5C41-8244-4E8593644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D211E-76AE-3545-B5DC-C97F819AD6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11A19-1CC4-8349-99F8-1E6B7A908C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04BA6-6940-7346-BD6A-C3D492C0F1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4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10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1F747-92EA-AA46-9EE3-B58557016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3400" y="818457"/>
            <a:ext cx="3322317" cy="2975876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/>
              <a:t>Text Type Focus: </a:t>
            </a:r>
            <a:r>
              <a:rPr lang="en-US" sz="4400" i="1" dirty="0"/>
              <a:t>Satirical Cartoons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9F626-BCF2-3D47-9E27-54038826B5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3401" y="3948158"/>
            <a:ext cx="3322316" cy="1692066"/>
          </a:xfrm>
        </p:spPr>
        <p:txBody>
          <a:bodyPr anchor="t">
            <a:normAutofit/>
          </a:bodyPr>
          <a:lstStyle/>
          <a:p>
            <a:pPr algn="l"/>
            <a:r>
              <a:rPr lang="en-US" sz="2000"/>
              <a:t>IB English Language and Literature Paper 1: Textual Analysis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DDDC7D8B-69F8-8941-9C34-05CBA21B9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1176208"/>
            <a:ext cx="6436548" cy="4505583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17861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784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97601D-F62E-164B-A4B6-4B199067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2156" y="713232"/>
            <a:ext cx="4874692" cy="1197864"/>
          </a:xfrm>
        </p:spPr>
        <p:txBody>
          <a:bodyPr>
            <a:normAutofit/>
          </a:bodyPr>
          <a:lstStyle/>
          <a:p>
            <a:r>
              <a:rPr lang="en-US" b="1" dirty="0"/>
              <a:t>Purpose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669AFA-E885-7A4B-93D2-59A1F97B5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27" y="1630864"/>
            <a:ext cx="5157207" cy="377347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116396" y="822960"/>
            <a:ext cx="0" cy="91440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8841A-4E7A-CF47-AD11-E3B63713D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2156" y="1773453"/>
            <a:ext cx="4874692" cy="4398747"/>
          </a:xfrm>
        </p:spPr>
        <p:txBody>
          <a:bodyPr anchor="t"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sz="1900" dirty="0"/>
              <a:t>Satirical cartoons are also called </a:t>
            </a:r>
            <a:r>
              <a:rPr lang="en-US" sz="1900" b="1" dirty="0"/>
              <a:t>editorial cartoons </a:t>
            </a:r>
            <a:r>
              <a:rPr lang="en-US" sz="1900" dirty="0"/>
              <a:t>or </a:t>
            </a:r>
            <a:r>
              <a:rPr lang="en-US" sz="1900" b="1" dirty="0"/>
              <a:t>political cartoons</a:t>
            </a:r>
            <a:r>
              <a:rPr lang="en-US" sz="1900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1900" dirty="0"/>
              <a:t>The purpose of a satirical cartoon is to </a:t>
            </a:r>
            <a:r>
              <a:rPr lang="en-US" sz="1900" b="1" dirty="0"/>
              <a:t>critique</a:t>
            </a:r>
            <a:r>
              <a:rPr lang="en-US" sz="19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1900" dirty="0"/>
              <a:t>The cartoon is usually</a:t>
            </a:r>
            <a:r>
              <a:rPr lang="en-US" sz="1900" b="1" dirty="0"/>
              <a:t> topical </a:t>
            </a:r>
            <a:r>
              <a:rPr lang="en-US" sz="1900" dirty="0"/>
              <a:t>as the artist is commenting on current events. </a:t>
            </a:r>
          </a:p>
          <a:p>
            <a:pPr>
              <a:lnSpc>
                <a:spcPct val="150000"/>
              </a:lnSpc>
            </a:pPr>
            <a:r>
              <a:rPr lang="en-US" sz="1900" dirty="0"/>
              <a:t>The artist may want to draw attention to the actions of an individual. </a:t>
            </a:r>
            <a:r>
              <a:rPr lang="en-US" sz="1900" dirty="0" err="1"/>
              <a:t>Favourite</a:t>
            </a:r>
            <a:r>
              <a:rPr lang="en-US" sz="1900" dirty="0"/>
              <a:t> </a:t>
            </a:r>
            <a:r>
              <a:rPr lang="en-US" sz="1900" b="1" dirty="0"/>
              <a:t>targets</a:t>
            </a:r>
            <a:r>
              <a:rPr lang="en-US" sz="1900" dirty="0"/>
              <a:t> of satirical cartoons are politicians, celebrities and people in the public eye.</a:t>
            </a:r>
          </a:p>
          <a:p>
            <a:pPr>
              <a:lnSpc>
                <a:spcPct val="150000"/>
              </a:lnSpc>
            </a:pPr>
            <a:r>
              <a:rPr lang="en-US" sz="1900" dirty="0"/>
              <a:t>Can you identify the purpose of this cartoon, and express who or what is the target?</a:t>
            </a:r>
          </a:p>
        </p:txBody>
      </p:sp>
    </p:spTree>
    <p:extLst>
      <p:ext uri="{BB962C8B-B14F-4D97-AF65-F5344CB8AC3E}">
        <p14:creationId xmlns:p14="http://schemas.microsoft.com/office/powerpoint/2010/main" val="39222691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4663DF-3D34-AF45-9668-39B542DE0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474146"/>
            <a:ext cx="10515593" cy="11978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i="1" dirty="0"/>
              <a:t>Structure</a:t>
            </a:r>
          </a:p>
        </p:txBody>
      </p:sp>
      <p:sp>
        <p:nvSpPr>
          <p:cNvPr id="12" name="!!Line">
            <a:extLst>
              <a:ext uri="{FF2B5EF4-FFF2-40B4-BE49-F238E27FC236}">
                <a16:creationId xmlns:a16="http://schemas.microsoft.com/office/drawing/2014/main" id="{B0161EF8-C8C6-4F2A-9D5C-49BD28A2B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585216"/>
            <a:ext cx="9144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BC5230-F6AC-F147-A7ED-80C64C5D8A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79" r="8279"/>
          <a:stretch/>
        </p:blipFill>
        <p:spPr>
          <a:xfrm>
            <a:off x="835153" y="2002117"/>
            <a:ext cx="6215794" cy="4171569"/>
          </a:xfrm>
          <a:prstGeom prst="rect">
            <a:avLst/>
          </a:prstGeom>
        </p:spPr>
      </p:pic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E21AC7-51CB-5C48-BEE7-920A75B62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33314" y="902677"/>
            <a:ext cx="3823525" cy="52684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You are likely to see satirical cartoons presented as a </a:t>
            </a:r>
            <a:r>
              <a:rPr lang="en-US" sz="2000" b="1" dirty="0"/>
              <a:t>single panel</a:t>
            </a:r>
            <a:r>
              <a:rPr lang="en-US" sz="2000" dirty="0"/>
              <a:t>, as in this example by Patrick </a:t>
            </a:r>
            <a:r>
              <a:rPr lang="en-US" sz="2000" dirty="0" err="1"/>
              <a:t>Chapatte</a:t>
            </a:r>
            <a:r>
              <a:rPr lang="en-US" sz="20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Sometimes, though, satirical cartoons are designed to be read like a comic strip, such as the cartoon on the next slide.</a:t>
            </a:r>
          </a:p>
        </p:txBody>
      </p:sp>
    </p:spTree>
    <p:extLst>
      <p:ext uri="{BB962C8B-B14F-4D97-AF65-F5344CB8AC3E}">
        <p14:creationId xmlns:p14="http://schemas.microsoft.com/office/powerpoint/2010/main" val="1235211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B4794-A100-0840-A38F-5BFD0A89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0"/>
            <a:ext cx="3505495" cy="1622321"/>
          </a:xfrm>
        </p:spPr>
        <p:txBody>
          <a:bodyPr>
            <a:normAutofit/>
          </a:bodyPr>
          <a:lstStyle/>
          <a:p>
            <a:r>
              <a:rPr lang="en-US" b="1" dirty="0"/>
              <a:t>Caricature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D27379-B17D-8949-A947-694CC569A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1448523"/>
            <a:ext cx="3505494" cy="4780211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1700" dirty="0"/>
              <a:t>People are simplified, distorted or exaggerated for effect in satirical cartoons. An overly simplified or distorted image is called a </a:t>
            </a:r>
            <a:r>
              <a:rPr lang="en-US" sz="1700" b="1" dirty="0"/>
              <a:t>caricature</a:t>
            </a:r>
            <a:r>
              <a:rPr lang="en-US" sz="17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1700" dirty="0"/>
              <a:t>Sometimes, a single feature of a person is enlarged or exaggerated in this way. This is a technique called </a:t>
            </a:r>
            <a:r>
              <a:rPr lang="en-US" sz="1700" b="1" dirty="0"/>
              <a:t>synecdoche</a:t>
            </a:r>
            <a:r>
              <a:rPr lang="en-US" sz="1700" dirty="0"/>
              <a:t>, whereby a part of something stands for the whole.</a:t>
            </a:r>
          </a:p>
          <a:p>
            <a:pPr>
              <a:lnSpc>
                <a:spcPct val="150000"/>
              </a:lnSpc>
            </a:pPr>
            <a:r>
              <a:rPr lang="en-US" sz="1700" dirty="0"/>
              <a:t>How is Barack Obama being caricatured by </a:t>
            </a:r>
            <a:r>
              <a:rPr lang="en-US" sz="1700" dirty="0" err="1"/>
              <a:t>Kal</a:t>
            </a:r>
            <a:r>
              <a:rPr lang="en-US" sz="1700" dirty="0"/>
              <a:t> </a:t>
            </a:r>
            <a:r>
              <a:rPr lang="en-US" sz="1700" dirty="0" err="1"/>
              <a:t>Kallauger</a:t>
            </a:r>
            <a:r>
              <a:rPr lang="en-US" sz="1700" dirty="0"/>
              <a:t> in this satirical cartoon?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FD3EE095-09B8-7B41-B5C8-A430678B67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62" y="1448523"/>
            <a:ext cx="6019331" cy="395770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76386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41C4C-6B92-9F45-B228-0B198777A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8" y="338328"/>
            <a:ext cx="3685032" cy="16083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i="1" dirty="0"/>
              <a:t>Irony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D63024-D110-B447-B35D-A5BC5CAD0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57426" y="338328"/>
            <a:ext cx="9700112" cy="16050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1600" dirty="0"/>
              <a:t>A satirical cartoonist often likes to draw attention to </a:t>
            </a:r>
            <a:r>
              <a:rPr lang="en-US" sz="1600" b="1" dirty="0"/>
              <a:t>hypocrisy</a:t>
            </a:r>
            <a:r>
              <a:rPr lang="en-US" sz="1600" dirty="0"/>
              <a:t>. </a:t>
            </a:r>
          </a:p>
          <a:p>
            <a:pPr marL="0"/>
            <a:r>
              <a:rPr lang="en-US" sz="1600" dirty="0"/>
              <a:t>Therefore, the cartoonist employs frequent </a:t>
            </a:r>
            <a:r>
              <a:rPr lang="en-US" sz="1600" b="1" dirty="0"/>
              <a:t>irony</a:t>
            </a:r>
            <a:r>
              <a:rPr lang="en-US" sz="1600" dirty="0"/>
              <a:t> whereby a person’s actions contradicting their words.</a:t>
            </a:r>
          </a:p>
          <a:p>
            <a:pPr marL="0"/>
            <a:r>
              <a:rPr lang="en-US" sz="1600" dirty="0"/>
              <a:t>Another kind of irony is </a:t>
            </a:r>
            <a:r>
              <a:rPr lang="en-US" sz="1600" b="1" dirty="0"/>
              <a:t>situational irony</a:t>
            </a:r>
            <a:r>
              <a:rPr lang="en-US" sz="1600" dirty="0"/>
              <a:t>, whereby one’s actions produce an opposite effect to those stated.</a:t>
            </a:r>
          </a:p>
          <a:p>
            <a:pPr marL="0"/>
            <a:r>
              <a:rPr lang="en-US" sz="1600" dirty="0"/>
              <a:t>Can you identify and explain the </a:t>
            </a:r>
            <a:r>
              <a:rPr lang="en-US" sz="1600" b="1" dirty="0"/>
              <a:t>irony</a:t>
            </a:r>
            <a:r>
              <a:rPr lang="en-US" sz="1600" dirty="0"/>
              <a:t> in these cartoons by Dave </a:t>
            </a:r>
            <a:r>
              <a:rPr lang="en-US" sz="1600" dirty="0" err="1"/>
              <a:t>Granlund</a:t>
            </a:r>
            <a:r>
              <a:rPr lang="en-US" sz="1600" dirty="0"/>
              <a:t>?</a:t>
            </a: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5AAE9118-0436-4488-AC4A-C14DF6A7B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2211010"/>
            <a:ext cx="12192002" cy="464699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26">
            <a:extLst>
              <a:ext uri="{FF2B5EF4-FFF2-40B4-BE49-F238E27FC236}">
                <a16:creationId xmlns:a16="http://schemas.microsoft.com/office/drawing/2014/main" id="{1B10F861-B8F1-49C7-BD58-EAB20CEE7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64" y="2423160"/>
            <a:ext cx="5613569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9691B8-E4EC-9E46-890E-0517A4BA2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80" y="2742397"/>
            <a:ext cx="4247535" cy="3291840"/>
          </a:xfrm>
          <a:prstGeom prst="rect">
            <a:avLst/>
          </a:prstGeom>
        </p:spPr>
      </p:pic>
      <p:sp>
        <p:nvSpPr>
          <p:cNvPr id="19" name="Rounded Rectangle 16">
            <a:extLst>
              <a:ext uri="{FF2B5EF4-FFF2-40B4-BE49-F238E27FC236}">
                <a16:creationId xmlns:a16="http://schemas.microsoft.com/office/drawing/2014/main" id="{61F6E425-22AB-4DA2-8FAC-58ADB58E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749" y="2423160"/>
            <a:ext cx="5613569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25E7DA-CC0C-0E48-A232-AB719FF7C7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75" r="14075"/>
          <a:stretch/>
        </p:blipFill>
        <p:spPr>
          <a:xfrm>
            <a:off x="7263771" y="2742397"/>
            <a:ext cx="3599762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36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9E285-665B-8443-9B09-B13127BB4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36304"/>
            <a:ext cx="4944152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Symbolism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C0B77-D00E-B24E-9DDA-769A27BAE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0" y="1430216"/>
            <a:ext cx="4944151" cy="4793604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Items, </a:t>
            </a:r>
            <a:r>
              <a:rPr lang="en-US" sz="2200" dirty="0" err="1"/>
              <a:t>colours</a:t>
            </a:r>
            <a:r>
              <a:rPr lang="en-US" sz="2200" dirty="0"/>
              <a:t> and</a:t>
            </a:r>
            <a:r>
              <a:rPr lang="en-US" sz="2200" b="1" dirty="0"/>
              <a:t> symbols </a:t>
            </a:r>
            <a:r>
              <a:rPr lang="en-US" sz="2200" dirty="0"/>
              <a:t>convey meaning visually. Symbols stand for meanings other than themselves and may relate to ideas outside the text.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A sometime-seen convention of satirical cartoons is for artists to </a:t>
            </a:r>
            <a:r>
              <a:rPr lang="en-US" sz="2200" b="1" dirty="0"/>
              <a:t>label</a:t>
            </a:r>
            <a:r>
              <a:rPr lang="en-US" sz="2200" dirty="0"/>
              <a:t> the items or characters in the image.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Can you identify and explain the </a:t>
            </a:r>
            <a:r>
              <a:rPr lang="en-US" sz="2200" b="1" dirty="0"/>
              <a:t>symbolism</a:t>
            </a:r>
            <a:r>
              <a:rPr lang="en-US" sz="2200" dirty="0"/>
              <a:t> in this political cartoon from 1964?</a:t>
            </a: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39897B-EBD7-F34E-9188-765CCEA05E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151" b="5151"/>
          <a:stretch/>
        </p:blipFill>
        <p:spPr>
          <a:xfrm>
            <a:off x="6904709" y="941643"/>
            <a:ext cx="4475531" cy="497146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91920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5681A2-917C-354E-9795-080A3D756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879" y="148620"/>
            <a:ext cx="6422849" cy="1676603"/>
          </a:xfrm>
        </p:spPr>
        <p:txBody>
          <a:bodyPr>
            <a:normAutofit/>
          </a:bodyPr>
          <a:lstStyle/>
          <a:p>
            <a:r>
              <a:rPr lang="en-US" b="1" dirty="0"/>
              <a:t>Allusion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5B82D5-A8BB-45BF-BED8-C7B20689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3242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296C61EC-FBF4-4216-BE67-6C864D30A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4632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soldiers carrying a flag&#10;&#10;Description automatically generated with medium confidence">
            <a:extLst>
              <a:ext uri="{FF2B5EF4-FFF2-40B4-BE49-F238E27FC236}">
                <a16:creationId xmlns:a16="http://schemas.microsoft.com/office/drawing/2014/main" id="{BE8F2DA3-E88C-F845-8669-EE8BA4E2C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414" y="803049"/>
            <a:ext cx="1927179" cy="2470743"/>
          </a:xfrm>
          <a:prstGeom prst="rect">
            <a:avLst/>
          </a:prstGeom>
        </p:spPr>
      </p:pic>
      <p:pic>
        <p:nvPicPr>
          <p:cNvPr id="3" name="Picture 2" descr="A group of people in military uniforms carrying a flag&#10;&#10;Description automatically generated with low confidence">
            <a:extLst>
              <a:ext uri="{FF2B5EF4-FFF2-40B4-BE49-F238E27FC236}">
                <a16:creationId xmlns:a16="http://schemas.microsoft.com/office/drawing/2014/main" id="{C401370B-92B5-5941-BA24-BE87BA214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3829295"/>
            <a:ext cx="3026663" cy="1702497"/>
          </a:xfrm>
          <a:prstGeom prst="rect">
            <a:avLst/>
          </a:prstGeom>
          <a:effectLst/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3AF962-C5DF-7D45-82FB-0EC16F3E6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880" y="1477108"/>
            <a:ext cx="6422848" cy="4746711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Sometimes an artist will make a reference to something outside the text. This is called an </a:t>
            </a:r>
            <a:r>
              <a:rPr lang="en-US" sz="2000" b="1" dirty="0"/>
              <a:t>allusion</a:t>
            </a:r>
            <a:r>
              <a:rPr lang="en-US" sz="20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The success of an allusion depends upon the reader recognizing this reference.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In this cartoon, artist Mike Luckovich </a:t>
            </a:r>
            <a:r>
              <a:rPr lang="en-US" sz="2000" b="1" dirty="0"/>
              <a:t>alludes</a:t>
            </a:r>
            <a:r>
              <a:rPr lang="en-US" sz="2000" dirty="0"/>
              <a:t> to the famous photograph of American soldiers raising the stars and stripes on the island of Iwo Jima during World War Two. 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Did you recognize this allusion? Can you explain the purpose?</a:t>
            </a:r>
          </a:p>
        </p:txBody>
      </p:sp>
    </p:spTree>
    <p:extLst>
      <p:ext uri="{BB962C8B-B14F-4D97-AF65-F5344CB8AC3E}">
        <p14:creationId xmlns:p14="http://schemas.microsoft.com/office/powerpoint/2010/main" val="2672036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AB0586-798C-3642-8E55-1BDB28A73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75488"/>
            <a:ext cx="10515600" cy="1197864"/>
          </a:xfrm>
        </p:spPr>
        <p:txBody>
          <a:bodyPr>
            <a:normAutofit/>
          </a:bodyPr>
          <a:lstStyle/>
          <a:p>
            <a:r>
              <a:rPr lang="en-US" b="1" dirty="0"/>
              <a:t>Tone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5488" y="585216"/>
            <a:ext cx="0" cy="91440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908F81B-68FF-D044-8B1C-F81B5E373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797" y="1499616"/>
            <a:ext cx="5088988" cy="48656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5996F-FB2D-674B-8820-4ADDD0634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56" y="996462"/>
            <a:ext cx="3822192" cy="5175738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Tone reveals the </a:t>
            </a:r>
            <a:r>
              <a:rPr lang="en-US" sz="2200" b="1" dirty="0"/>
              <a:t>attitude of the writer</a:t>
            </a:r>
            <a:r>
              <a:rPr lang="en-US" sz="2200" dirty="0"/>
              <a:t> towards his or her subject matter.</a:t>
            </a:r>
            <a:endParaRPr lang="en-US" sz="2200" b="1" dirty="0"/>
          </a:p>
          <a:p>
            <a:pPr>
              <a:lnSpc>
                <a:spcPct val="150000"/>
              </a:lnSpc>
            </a:pPr>
            <a:r>
              <a:rPr lang="en-US" sz="2200" dirty="0"/>
              <a:t>Satirical cartoons can be </a:t>
            </a:r>
            <a:r>
              <a:rPr lang="en-US" sz="2200" b="1" dirty="0"/>
              <a:t>pointed, sarcastic, angry, caustic, scathing, humorous, rueful</a:t>
            </a:r>
            <a:r>
              <a:rPr lang="en-US" sz="2200" dirty="0"/>
              <a:t> and more.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How would you describe the tone of this cartoon, by Clay Butler?</a:t>
            </a:r>
          </a:p>
        </p:txBody>
      </p:sp>
    </p:spTree>
    <p:extLst>
      <p:ext uri="{BB962C8B-B14F-4D97-AF65-F5344CB8AC3E}">
        <p14:creationId xmlns:p14="http://schemas.microsoft.com/office/powerpoint/2010/main" val="2427371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818CA-7D60-A149-978D-E34B40626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36304"/>
            <a:ext cx="3505495" cy="1622321"/>
          </a:xfrm>
        </p:spPr>
        <p:txBody>
          <a:bodyPr>
            <a:normAutofit/>
          </a:bodyPr>
          <a:lstStyle/>
          <a:p>
            <a:r>
              <a:rPr lang="en-US" b="1" dirty="0"/>
              <a:t>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832C1-946F-F048-83AD-18C3857EC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1658626"/>
            <a:ext cx="3505494" cy="456519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As an expression of the cartoonist’s opinion, the image will be </a:t>
            </a:r>
            <a:r>
              <a:rPr lang="en-US" sz="2000" b="1" dirty="0"/>
              <a:t>bias.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Bias is an unfair </a:t>
            </a:r>
            <a:r>
              <a:rPr lang="en-US" sz="2000" b="1" dirty="0"/>
              <a:t>prejudice</a:t>
            </a:r>
            <a:r>
              <a:rPr lang="en-US" sz="2000" dirty="0"/>
              <a:t> towards or against a particular person or group of people.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Even if the artist is sharing a widely held opinion, it is still </a:t>
            </a:r>
            <a:r>
              <a:rPr lang="en-US" sz="2000" b="1" dirty="0"/>
              <a:t>bias</a:t>
            </a:r>
            <a:r>
              <a:rPr lang="en-US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Can you identify the</a:t>
            </a:r>
            <a:r>
              <a:rPr lang="en-US" sz="2000" b="1" dirty="0"/>
              <a:t> bias </a:t>
            </a:r>
            <a:r>
              <a:rPr lang="en-US" sz="2000" dirty="0"/>
              <a:t>in this image, by </a:t>
            </a:r>
            <a:r>
              <a:rPr lang="en-US" sz="2000"/>
              <a:t>Gary Varvel? </a:t>
            </a:r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7FBB054-1363-3A41-8A4C-E5F1797A2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1290514"/>
            <a:ext cx="6019331" cy="427372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90945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16983B-65E2-6442-B734-850317DD7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75488"/>
            <a:ext cx="10515600" cy="1197864"/>
          </a:xfrm>
        </p:spPr>
        <p:txBody>
          <a:bodyPr>
            <a:normAutofit/>
          </a:bodyPr>
          <a:lstStyle/>
          <a:p>
            <a:r>
              <a:rPr lang="en-US" b="1" dirty="0"/>
              <a:t>Your Turn…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5488" y="585216"/>
            <a:ext cx="0" cy="91440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4F003D29-FE11-D44C-9F6E-3AA200E83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568" y="1673352"/>
            <a:ext cx="6520069" cy="44988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946A8-3763-654D-9A86-2B51EA1CC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0415" y="1506415"/>
            <a:ext cx="3822192" cy="5351585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Study this image, which is a computer-generated cartoon by Brazilian artist Tiago </a:t>
            </a:r>
            <a:r>
              <a:rPr lang="en-US" sz="2200" dirty="0" err="1"/>
              <a:t>Hoisel</a:t>
            </a:r>
            <a:r>
              <a:rPr lang="en-US" sz="22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Answer the guiding question: </a:t>
            </a:r>
            <a:r>
              <a:rPr lang="en-US" sz="2200" i="1" dirty="0"/>
              <a:t>‘Explore the methods by which this image creates a story in the reader’s mind.’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520966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BrushVTI">
  <a:themeElements>
    <a:clrScheme name="AnalogousFromRegularSeedLeftStep">
      <a:dk1>
        <a:srgbClr val="000000"/>
      </a:dk1>
      <a:lt1>
        <a:srgbClr val="FFFFFF"/>
      </a:lt1>
      <a:dk2>
        <a:srgbClr val="1B2F2F"/>
      </a:dk2>
      <a:lt2>
        <a:srgbClr val="F2F0F3"/>
      </a:lt2>
      <a:accent1>
        <a:srgbClr val="4DB726"/>
      </a:accent1>
      <a:accent2>
        <a:srgbClr val="80B018"/>
      </a:accent2>
      <a:accent3>
        <a:srgbClr val="AFA124"/>
      </a:accent3>
      <a:accent4>
        <a:srgbClr val="D0731C"/>
      </a:accent4>
      <a:accent5>
        <a:srgbClr val="E23A2E"/>
      </a:accent5>
      <a:accent6>
        <a:srgbClr val="D01C5B"/>
      </a:accent6>
      <a:hlink>
        <a:srgbClr val="A550C4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</TotalTime>
  <Words>562</Words>
  <Application>Microsoft Macintosh PowerPoint</Application>
  <PresentationFormat>Widescreen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Tw Cen MT</vt:lpstr>
      <vt:lpstr>BrushVTI</vt:lpstr>
      <vt:lpstr>Office Theme</vt:lpstr>
      <vt:lpstr>Text Type Focus: Satirical Cartoons</vt:lpstr>
      <vt:lpstr>Purpose</vt:lpstr>
      <vt:lpstr>Structure</vt:lpstr>
      <vt:lpstr>Caricature</vt:lpstr>
      <vt:lpstr>Irony</vt:lpstr>
      <vt:lpstr>Symbolism</vt:lpstr>
      <vt:lpstr>Allusion</vt:lpstr>
      <vt:lpstr>Tone</vt:lpstr>
      <vt:lpstr>Bias</vt:lpstr>
      <vt:lpstr>Your Turn…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Type Focus: Comic Strips</dc:title>
  <dc:creator>Doug Sillett</dc:creator>
  <cp:lastModifiedBy>Doug Sillett</cp:lastModifiedBy>
  <cp:revision>6</cp:revision>
  <dcterms:created xsi:type="dcterms:W3CDTF">2022-03-10T08:10:45Z</dcterms:created>
  <dcterms:modified xsi:type="dcterms:W3CDTF">2022-03-16T04:09:10Z</dcterms:modified>
</cp:coreProperties>
</file>