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9" r:id="rId1"/>
    <p:sldMasterId id="2147483752" r:id="rId2"/>
  </p:sldMasterIdLst>
  <p:sldIdLst>
    <p:sldId id="256" r:id="rId3"/>
    <p:sldId id="257" r:id="rId4"/>
    <p:sldId id="266" r:id="rId5"/>
    <p:sldId id="264" r:id="rId6"/>
    <p:sldId id="259" r:id="rId7"/>
    <p:sldId id="261" r:id="rId8"/>
    <p:sldId id="258" r:id="rId9"/>
    <p:sldId id="262" r:id="rId10"/>
    <p:sldId id="263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74"/>
    <p:restoredTop sz="94678"/>
  </p:normalViewPr>
  <p:slideViewPr>
    <p:cSldViewPr snapToGrid="0" snapToObjects="1">
      <p:cViewPr>
        <p:scale>
          <a:sx n="99" d="100"/>
          <a:sy n="99" d="100"/>
        </p:scale>
        <p:origin x="144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3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87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8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3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8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23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5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39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0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960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13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68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FD0CD-F1B3-1B45-B62C-32FDC68C1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BB4D44-A5A2-B04A-8030-3B88B02D32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AE1AD-257F-044D-BB27-6FB0EB318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C843A-89F0-A449-8EFA-E83071E19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B350C-17F3-204B-8820-F0B790C9F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46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1800A-7D3E-7B4E-8EBB-4BFFBDFEB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BC85A-B7CE-0645-A286-2E7F27B54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412A9-C295-E949-98B5-BDB772DEA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337EC-A96F-464A-9D0F-336E9329F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AFE0C-2A45-0F4A-9760-4CD4441ED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6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D7471-C562-BF48-9786-C79770AC4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4BEFC-0887-F34F-B888-EC0CFED27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CD865-FF56-D749-A2FE-E6DD2E03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158D6-FB51-B24D-A8E5-CCC5C3D63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CA348-92E9-1C46-B3DE-7F94589DF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26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9338E-40DC-3E46-86DC-AAF2E1417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9DB24-753D-8C46-857D-A6537ADE5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4F4A0-9A71-D54A-A77E-A8CAFF06D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A0479C-7E53-EE4F-9045-40997CFEB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A9746-BC50-884A-8AD6-6BABBC250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77650E-A4B3-8E4C-9D5E-2F4876974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43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76342-346E-6945-9541-188EFD9E5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138DC0-5466-894E-AFD5-7583D4B19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8A664-5F3B-0243-8C99-06AD251E7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688815-D76B-3049-B868-EB818C93F0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0BEFFE-B264-1241-A11C-B39BEE909E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1348BD-1D56-F24F-B303-49F2681DF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16C11D-06A2-C345-8C75-5EC8DE05A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6A341-A6EA-F44D-88A3-FE93ABE5E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6832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8429D-BF1B-814F-890F-FC7DE4F14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D406E7-737B-1446-95E9-69FB11C86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326B75-C395-DD43-8DD2-39A97571A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D00549-6670-B544-A5F6-068BB16D2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15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164534-642F-EB4B-AE9B-534A91B71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E743BB-DFA6-6E4D-A26C-755FE1431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08F2C7-0EC7-9640-B63F-F3F37C003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89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43E91-E51F-DB4F-A233-0D3F1FA89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36FC3-6914-2D47-A06D-EEE11ED19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29872-8537-F947-B7B0-D5A9FC6DC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74407-9367-CB47-94A4-58A2950C1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CDB629-0F69-0D46-8BD2-B8F1B0F78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018ED-327F-6947-A982-A7BD6C8CD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34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0B1DC-8B58-E045-8394-D289B4E3E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70E9F0-1CA4-5E47-BE1B-CA956209CB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B04FF-6930-684D-9F12-5A556C054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0BBB1-1506-A94C-A04A-5A5D2E21A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BC26AA-EA8A-FD43-A703-B103F4208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AAA2B6-E110-9549-A9F3-3D9B1D328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4907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70CCC-00DC-0B42-95A5-C4917E313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6EC599-1E85-7945-9B4D-62478B818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AC420-6197-864C-9D05-C79E75F88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223D5-BBD9-254E-960F-59C13AB30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7A28E-8D94-964C-AE4C-9A6ED8C6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33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51DC39-3D72-FC43-AA60-C90F12142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184485-8033-5746-9AD9-05FFEB24F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FA19B-420B-1444-9916-E9AE3D04B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EDF66-8F3C-914C-9522-F6C513365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83A64-1E55-D14B-A949-055FD8EBE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1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85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27" r:id="rId5"/>
    <p:sldLayoutId id="2147483728" r:id="rId6"/>
    <p:sldLayoutId id="2147483734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4026DF-EF12-E24D-8BF6-5210C471F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CBB77-D2E7-434F-B86E-066ECEE8A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384F6-A8D5-E649-ACDD-BCC6E2DD9C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3/26/22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FCC53-6E6B-1347-9BC7-AFB25D0002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1B775-F609-B042-8DC5-81628FC898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7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FCA2118-59A2-4310-A4B2-F2CBA821E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1F747-92EA-AA46-9EE3-B58557016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Text Type Focus: </a:t>
            </a:r>
            <a:r>
              <a:rPr lang="en-US" sz="3600" i="1">
                <a:solidFill>
                  <a:schemeClr val="tx1">
                    <a:lumMod val="85000"/>
                    <a:lumOff val="15000"/>
                  </a:schemeClr>
                </a:solidFill>
              </a:rPr>
              <a:t>Opinion Columns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9F626-BCF2-3D47-9E27-54038826B5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6447" y="6019391"/>
            <a:ext cx="7315199" cy="336959"/>
          </a:xfrm>
        </p:spPr>
        <p:txBody>
          <a:bodyPr anchor="t">
            <a:normAutofit/>
          </a:bodyPr>
          <a:lstStyle/>
          <a:p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</a:rPr>
              <a:t>IB English Language and Literature Paper 1: Textual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9C3272-80EF-47DC-BE27-601275A16B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48" b="12848"/>
          <a:stretch/>
        </p:blipFill>
        <p:spPr>
          <a:xfrm>
            <a:off x="629252" y="579473"/>
            <a:ext cx="10933495" cy="422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663DF-3D34-AF45-9668-39B542DE0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476" y="64907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Purpose</a:t>
            </a:r>
            <a:endParaRPr lang="en-US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E21AC7-51CB-5C48-BEE7-920A75B62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0143" y="1378425"/>
            <a:ext cx="5234012" cy="525438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The purpose of an opinion piece is to engage the reader in a </a:t>
            </a:r>
            <a:r>
              <a:rPr lang="en-US" sz="1600" b="1" dirty="0"/>
              <a:t>topical issue or debate </a:t>
            </a:r>
            <a:r>
              <a:rPr lang="en-US" sz="1600" dirty="0"/>
              <a:t>of the day.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The purpose may be to sway the opinion of the reader, so the piece might have a </a:t>
            </a:r>
            <a:r>
              <a:rPr lang="en-US" sz="1600" b="1" dirty="0"/>
              <a:t>persuasive </a:t>
            </a:r>
            <a:r>
              <a:rPr lang="en-US" sz="1600" dirty="0"/>
              <a:t>purpose.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However, the piece may also be opening the reader’s eyes to two sides of a debate. In this case it may be </a:t>
            </a:r>
            <a:r>
              <a:rPr lang="en-US" sz="1600" b="1" dirty="0"/>
              <a:t>informative</a:t>
            </a:r>
            <a:r>
              <a:rPr lang="en-US" sz="1600" dirty="0"/>
              <a:t> or </a:t>
            </a:r>
            <a:r>
              <a:rPr lang="en-US" sz="1600" b="1" dirty="0"/>
              <a:t>descriptive </a:t>
            </a:r>
            <a:r>
              <a:rPr lang="en-US" sz="1600" dirty="0"/>
              <a:t>rather than persuasive.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Study the format of this opinion piece about text messaging. How does the format help you to ascertain the piece is informative rather than straightforwardly persuasive?</a:t>
            </a:r>
          </a:p>
          <a:p>
            <a:pPr>
              <a:lnSpc>
                <a:spcPct val="150000"/>
              </a:lnSpc>
            </a:pPr>
            <a:endParaRPr lang="en-US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5DBD6E-FF36-3C4F-83BD-63EFEAB75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764" y="0"/>
            <a:ext cx="61682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11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12D04-953B-044D-AF67-CB197BFC0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137947"/>
            <a:ext cx="3505495" cy="1622321"/>
          </a:xfrm>
        </p:spPr>
        <p:txBody>
          <a:bodyPr>
            <a:normAutofit/>
          </a:bodyPr>
          <a:lstStyle/>
          <a:p>
            <a:r>
              <a:rPr lang="en-US" b="1" dirty="0"/>
              <a:t>Audience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1C128-E7BC-9E4A-8923-3BD61B912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214" y="1487606"/>
            <a:ext cx="3872249" cy="480936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The audience of opinion pieces depends on the topic and the individual text.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You can expect opinion texts to have both </a:t>
            </a:r>
            <a:r>
              <a:rPr lang="en-US" sz="1400" b="1" dirty="0"/>
              <a:t>wide</a:t>
            </a:r>
            <a:r>
              <a:rPr lang="en-US" sz="1400" dirty="0"/>
              <a:t> and </a:t>
            </a:r>
            <a:r>
              <a:rPr lang="en-US" sz="1400" b="1" dirty="0"/>
              <a:t>niche </a:t>
            </a:r>
            <a:r>
              <a:rPr lang="en-US" sz="1400" dirty="0"/>
              <a:t>audiences.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Scour the complete text for clues as to the intended audience. The writer may use </a:t>
            </a:r>
            <a:r>
              <a:rPr lang="en-US" sz="1400" b="1" dirty="0"/>
              <a:t>direct address </a:t>
            </a:r>
            <a:r>
              <a:rPr lang="en-US" sz="1400" dirty="0"/>
              <a:t>to speak to a certain group of people.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Pay attention to any </a:t>
            </a:r>
            <a:r>
              <a:rPr lang="en-US" sz="1400" b="1" dirty="0"/>
              <a:t>extra information </a:t>
            </a:r>
            <a:r>
              <a:rPr lang="en-US" sz="1400" dirty="0"/>
              <a:t>provided. For example, where a piece is published might give a clue as to the intended audience.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When this text, by Michael Hoffman, was given in an examination, a small piece of </a:t>
            </a:r>
            <a:r>
              <a:rPr lang="en-US" sz="1400" b="1" dirty="0"/>
              <a:t>contextual information </a:t>
            </a:r>
            <a:r>
              <a:rPr lang="en-US" sz="1400" dirty="0"/>
              <a:t>was provided at the start. Additionally, The Observer is a famous British newspaper published on a Sunday. These bits of information should help you ascertain the audience for the text: British readers.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4DD4FD-FCC9-044A-B0B0-6EC932F96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405862" y="1960165"/>
            <a:ext cx="6019331" cy="29344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02986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411181-5F3A-734A-AD78-E3DDD705B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Images</a:t>
            </a:r>
          </a:p>
        </p:txBody>
      </p:sp>
      <p:pic>
        <p:nvPicPr>
          <p:cNvPr id="6" name="Picture 5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CF4CFE3D-B6C6-C847-8E58-FB30E566D4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4" r="-3" b="-3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6187B-9970-A146-A8FD-B99389CC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848" y="2148524"/>
            <a:ext cx="3803904" cy="4252275"/>
          </a:xfrm>
        </p:spPr>
        <p:txBody>
          <a:bodyPr anchor="ctr"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Though not a defining feature of this text type, many opinion pieces will be published with an accompanying </a:t>
            </a:r>
            <a:r>
              <a:rPr lang="en-US" sz="2000" b="1" dirty="0"/>
              <a:t>image</a:t>
            </a:r>
            <a:r>
              <a:rPr lang="en-US" sz="20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The image will help you discover the writer’s attitude towards the subject matter.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Look at the beginning of this article, </a:t>
            </a:r>
            <a:r>
              <a:rPr lang="en-US" sz="2000" i="1" dirty="0"/>
              <a:t>What’s Wrong with </a:t>
            </a:r>
            <a:r>
              <a:rPr lang="en-US" sz="2000" i="1" dirty="0" err="1"/>
              <a:t>Mcdonalds</a:t>
            </a:r>
            <a:r>
              <a:rPr lang="en-US" sz="2000" i="1" dirty="0"/>
              <a:t>? </a:t>
            </a:r>
            <a:r>
              <a:rPr lang="en-US" sz="2000" dirty="0"/>
              <a:t>How does the image support the opinion of the writer as conveyed in the first paragraph?</a:t>
            </a:r>
          </a:p>
        </p:txBody>
      </p:sp>
    </p:spTree>
    <p:extLst>
      <p:ext uri="{BB962C8B-B14F-4D97-AF65-F5344CB8AC3E}">
        <p14:creationId xmlns:p14="http://schemas.microsoft.com/office/powerpoint/2010/main" val="2155786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9E285-665B-8443-9B09-B13127BB4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98443"/>
            <a:ext cx="4187764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Solid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C0B77-D00E-B24E-9DDA-769A27BAE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1" y="1433016"/>
            <a:ext cx="3505494" cy="5063318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Opinion pieces should be full of </a:t>
            </a:r>
            <a:r>
              <a:rPr lang="en-US" sz="2000" b="1" dirty="0"/>
              <a:t>solid arguments</a:t>
            </a:r>
            <a:r>
              <a:rPr lang="en-US" sz="2000" dirty="0"/>
              <a:t>, supported by plenty of</a:t>
            </a:r>
            <a:r>
              <a:rPr lang="en-US" sz="2000" b="1" dirty="0"/>
              <a:t> facts</a:t>
            </a:r>
            <a:r>
              <a:rPr lang="en-US" sz="2000" dirty="0"/>
              <a:t>. This is especially true if the writer is trying to persuade you of the rights and wrongs of a given issue.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Scan this extended extract from the same article about </a:t>
            </a:r>
            <a:r>
              <a:rPr lang="en-US" sz="2000" dirty="0" err="1"/>
              <a:t>Mcdonalds</a:t>
            </a:r>
            <a:r>
              <a:rPr lang="en-US" sz="2000" dirty="0"/>
              <a:t>. Can you find three distinct facts that support the writer’s argument?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In some texts you should be careful of </a:t>
            </a:r>
            <a:r>
              <a:rPr lang="en-US" sz="2000" b="1" dirty="0"/>
              <a:t>assertion</a:t>
            </a:r>
            <a:r>
              <a:rPr lang="en-US" sz="2000" dirty="0"/>
              <a:t>, which is the presentation of opinion as if it is fact.</a:t>
            </a:r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39897B-EBD7-F34E-9188-765CCEA05E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8" r="3378"/>
          <a:stretch/>
        </p:blipFill>
        <p:spPr>
          <a:xfrm>
            <a:off x="6076554" y="807593"/>
            <a:ext cx="4676546" cy="523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91920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F1E7273E-E5A3-4B1D-BE3E-56F045D92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CF7FE1C-8BC5-4B0C-A2BC-93AB72C90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B4794-A100-0840-A38F-5BFD0A89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1207" y="0"/>
            <a:ext cx="5333455" cy="1173916"/>
          </a:xfrm>
        </p:spPr>
        <p:txBody>
          <a:bodyPr anchor="b">
            <a:normAutofit/>
          </a:bodyPr>
          <a:lstStyle/>
          <a:p>
            <a:r>
              <a:rPr lang="en-US" b="1" dirty="0"/>
              <a:t>Statistics</a:t>
            </a:r>
          </a:p>
        </p:txBody>
      </p:sp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FFAA5590-0B15-1746-B10D-DCB5EA01B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38" y="680820"/>
            <a:ext cx="5003716" cy="1838864"/>
          </a:xfrm>
          <a:prstGeom prst="rect">
            <a:avLst/>
          </a:prstGeom>
        </p:spPr>
      </p:pic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F81AF1D-A21A-354F-829B-CA58A9DFB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38" y="2672101"/>
            <a:ext cx="5003716" cy="1363512"/>
          </a:xfrm>
          <a:prstGeom prst="rect">
            <a:avLst/>
          </a:prstGeom>
        </p:spPr>
      </p:pic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B84B13F5-01A5-8449-A341-D7EC4D41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38" y="4188030"/>
            <a:ext cx="4992165" cy="188454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D27379-B17D-8949-A947-694CC569A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7018" y="1433433"/>
            <a:ext cx="5827644" cy="4967367"/>
          </a:xfrm>
        </p:spPr>
        <p:txBody>
          <a:bodyPr anchor="t"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As with facts, </a:t>
            </a:r>
            <a:r>
              <a:rPr lang="en-US" sz="2000" b="1" dirty="0"/>
              <a:t>statistics</a:t>
            </a:r>
            <a:r>
              <a:rPr lang="en-US" sz="2000" dirty="0"/>
              <a:t> help a writer make his or her case more convincing, especially as an opinion columnist may not be an expert in a particular field.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Statistics might be dramatic or impactful in themselves, particularly if the number is large. Statistics ought to be cited or sourced, making them more </a:t>
            </a:r>
            <a:r>
              <a:rPr lang="en-US" sz="2000" b="1" dirty="0"/>
              <a:t>credible</a:t>
            </a:r>
            <a:r>
              <a:rPr lang="en-US" sz="20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How do the statistics here, from an article by George Monbiot debating the merits of searching for water on Mars, both support his opinion and create an impact?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You should always assess statistics for </a:t>
            </a:r>
            <a:r>
              <a:rPr lang="en-US" sz="2000" b="1" dirty="0"/>
              <a:t>bias</a:t>
            </a:r>
            <a:r>
              <a:rPr lang="en-US" sz="2000" dirty="0"/>
              <a:t>. For example, why does Monbiot state that </a:t>
            </a:r>
            <a:r>
              <a:rPr lang="en-US" sz="2000" i="1" dirty="0"/>
              <a:t>‘sixty percent of water used in farming is needlessly piddled away’ </a:t>
            </a:r>
            <a:r>
              <a:rPr lang="en-US" sz="2000" dirty="0"/>
              <a:t>(rather than, for instance, </a:t>
            </a:r>
            <a:r>
              <a:rPr lang="en-US" sz="2000" i="1" dirty="0"/>
              <a:t>‘40% of water used in farming is for effective irrigation’)?</a:t>
            </a:r>
          </a:p>
        </p:txBody>
      </p:sp>
    </p:spTree>
    <p:extLst>
      <p:ext uri="{BB962C8B-B14F-4D97-AF65-F5344CB8AC3E}">
        <p14:creationId xmlns:p14="http://schemas.microsoft.com/office/powerpoint/2010/main" val="3876386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41C4C-6B92-9F45-B228-0B198777A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1" y="0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/>
              <a:t>Anecdote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D63024-D110-B447-B35D-A5BC5CAD0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965431" y="1520622"/>
            <a:ext cx="6804538" cy="5196700"/>
          </a:xfrm>
        </p:spPr>
        <p:txBody>
          <a:bodyPr vert="horz" lIns="91440" tIns="45720" rIns="91440" bIns="45720" rtlCol="0">
            <a:normAutofit/>
          </a:bodyPr>
          <a:lstStyle/>
          <a:p>
            <a:pPr marL="0">
              <a:lnSpc>
                <a:spcPct val="150000"/>
              </a:lnSpc>
            </a:pPr>
            <a:r>
              <a:rPr lang="en-US" sz="2000" dirty="0"/>
              <a:t>A common strategy you will encounter is for a writer to open with a </a:t>
            </a:r>
            <a:r>
              <a:rPr lang="en-US" sz="2000" b="1" dirty="0"/>
              <a:t>personal experience</a:t>
            </a:r>
            <a:r>
              <a:rPr lang="en-US" sz="2000" dirty="0"/>
              <a:t>, which they will relay in the form of a short story called an anecdote.</a:t>
            </a:r>
          </a:p>
          <a:p>
            <a:pPr marL="0">
              <a:lnSpc>
                <a:spcPct val="150000"/>
              </a:lnSpc>
            </a:pPr>
            <a:r>
              <a:rPr lang="en-US" sz="2000" dirty="0"/>
              <a:t>The anecdote is designed to </a:t>
            </a:r>
            <a:r>
              <a:rPr lang="en-US" sz="2000" b="1" dirty="0"/>
              <a:t>hook</a:t>
            </a:r>
            <a:r>
              <a:rPr lang="en-US" sz="2000" dirty="0"/>
              <a:t> the reader at the start of the article – it may bring life to the article, or contrast unexpectedly with the heading. </a:t>
            </a:r>
          </a:p>
          <a:p>
            <a:pPr marL="0">
              <a:lnSpc>
                <a:spcPct val="150000"/>
              </a:lnSpc>
            </a:pPr>
            <a:r>
              <a:rPr lang="en-US" sz="2000" dirty="0"/>
              <a:t>Writers can also help the reader consider the real-life </a:t>
            </a:r>
            <a:r>
              <a:rPr lang="en-US" sz="2000" b="1" dirty="0"/>
              <a:t>relevance</a:t>
            </a:r>
            <a:r>
              <a:rPr lang="en-US" sz="2000" dirty="0"/>
              <a:t> of a topic through anecdote.</a:t>
            </a:r>
          </a:p>
          <a:p>
            <a:pPr marL="0">
              <a:lnSpc>
                <a:spcPct val="150000"/>
              </a:lnSpc>
            </a:pPr>
            <a:r>
              <a:rPr lang="en-US" sz="2000" dirty="0"/>
              <a:t>How does Peter Bregman employ anecdote to ‘hook’ the reader’s interest at the beginning of this article?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25E7DA-CC0C-0E48-A232-AB719FF7C7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15" b="9115"/>
          <a:stretch/>
        </p:blipFill>
        <p:spPr>
          <a:xfrm>
            <a:off x="319471" y="310661"/>
            <a:ext cx="4215603" cy="623667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02336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9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5735590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E5681A2-917C-354E-9795-080A3D756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5239512" cy="1344975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Tone</a:t>
            </a:r>
          </a:p>
        </p:txBody>
      </p:sp>
      <p:cxnSp>
        <p:nvCxnSpPr>
          <p:cNvPr id="25" name="Straight Connector 21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7023" y="2050687"/>
            <a:ext cx="4562441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3AF962-C5DF-7D45-82FB-0EC16F3E6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5235490" cy="397878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One of the most important features of opinion columns, and one of the most difficult to decode, is </a:t>
            </a:r>
            <a:r>
              <a:rPr lang="en-US" sz="2000" b="1" dirty="0">
                <a:solidFill>
                  <a:schemeClr val="bg1"/>
                </a:solidFill>
              </a:rPr>
              <a:t>tone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A writer’s </a:t>
            </a:r>
            <a:r>
              <a:rPr lang="en-US" sz="2000" b="1" dirty="0">
                <a:solidFill>
                  <a:schemeClr val="bg1"/>
                </a:solidFill>
              </a:rPr>
              <a:t>tone of voice </a:t>
            </a:r>
            <a:r>
              <a:rPr lang="en-US" sz="2000" dirty="0">
                <a:solidFill>
                  <a:schemeClr val="bg1"/>
                </a:solidFill>
              </a:rPr>
              <a:t>reveals his or her attitude towards the subject matter.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The writer’s tone is normally conveyed through choice of words (</a:t>
            </a:r>
            <a:r>
              <a:rPr lang="en-US" sz="2000" b="1" dirty="0">
                <a:solidFill>
                  <a:schemeClr val="bg1"/>
                </a:solidFill>
              </a:rPr>
              <a:t>diction</a:t>
            </a:r>
            <a:r>
              <a:rPr lang="en-US" sz="2000" dirty="0">
                <a:solidFill>
                  <a:schemeClr val="bg1"/>
                </a:solidFill>
              </a:rPr>
              <a:t>), although other techniques such as the choice of imagery will also give you a sense of tone.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How would you describe the tone of Romesh Ranganathan in this article about zoos? How does he create a particular tone or tones?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4ED8CC-FEED-9146-B35B-750B6F534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599854" y="484632"/>
            <a:ext cx="5088291" cy="573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036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AB0586-798C-3642-8E55-1BDB28A73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366" y="187566"/>
            <a:ext cx="3739341" cy="1330839"/>
          </a:xfrm>
        </p:spPr>
        <p:txBody>
          <a:bodyPr>
            <a:normAutofit/>
          </a:bodyPr>
          <a:lstStyle/>
          <a:p>
            <a:r>
              <a:rPr lang="en-US" b="1" dirty="0"/>
              <a:t>Concession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5996F-FB2D-674B-8820-4ADDD0634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36" y="1516759"/>
            <a:ext cx="3741232" cy="480215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Opinion pieces are highly </a:t>
            </a:r>
            <a:r>
              <a:rPr lang="en-US" sz="1100" b="1" dirty="0"/>
              <a:t>subjective </a:t>
            </a:r>
            <a:r>
              <a:rPr lang="en-US" sz="1100" dirty="0"/>
              <a:t>and bias. They represent the opinion of a single person – the writer – about a given topic or issue.</a:t>
            </a:r>
          </a:p>
          <a:p>
            <a:pPr>
              <a:lnSpc>
                <a:spcPct val="150000"/>
              </a:lnSpc>
            </a:pPr>
            <a:r>
              <a:rPr lang="en-US" sz="1100" dirty="0"/>
              <a:t>While the writer may be trying to convince you one way or another, he or she might also acknowledge the other side of the debate. This acknowledgement is called a </a:t>
            </a:r>
            <a:r>
              <a:rPr lang="en-US" sz="1100" b="1" dirty="0"/>
              <a:t>concession</a:t>
            </a:r>
            <a:r>
              <a:rPr lang="en-US" sz="11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1100" dirty="0"/>
              <a:t>Concessions work to build </a:t>
            </a:r>
            <a:r>
              <a:rPr lang="en-US" sz="1100" b="1" dirty="0"/>
              <a:t>credibility</a:t>
            </a:r>
            <a:r>
              <a:rPr lang="en-US" sz="1100" dirty="0"/>
              <a:t>. They convey the impression that the writer is open to other points of view, even differing ones. Concessions help </a:t>
            </a:r>
            <a:r>
              <a:rPr lang="en-US" sz="1100" b="1" dirty="0"/>
              <a:t>soften a writer’s tone</a:t>
            </a:r>
            <a:r>
              <a:rPr lang="en-US" sz="1100" dirty="0"/>
              <a:t>. This helps keep the audience on-side, even when the opinion may be controversial or unpopular.</a:t>
            </a:r>
          </a:p>
          <a:p>
            <a:pPr>
              <a:lnSpc>
                <a:spcPct val="150000"/>
              </a:lnSpc>
            </a:pPr>
            <a:r>
              <a:rPr lang="en-US" sz="1100" dirty="0"/>
              <a:t>Near the end of his piece about zoos, Romesh Ranganathan </a:t>
            </a:r>
            <a:r>
              <a:rPr lang="en-US" sz="1100" b="1" dirty="0"/>
              <a:t>concedes</a:t>
            </a:r>
            <a:r>
              <a:rPr lang="en-US" sz="1100" dirty="0"/>
              <a:t> that not all zoos, and especially not all zoo workers, treat animals like prisoners. His </a:t>
            </a:r>
            <a:r>
              <a:rPr lang="en-US" sz="1100" b="1" dirty="0"/>
              <a:t>concession</a:t>
            </a:r>
            <a:r>
              <a:rPr lang="en-US" sz="1100" dirty="0"/>
              <a:t> helps soften the overall tone of his writing, which otherwise might come across as overly critical or negative.</a:t>
            </a:r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18FE7FAC-A86D-F84A-861F-18F3889A8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915938" y="1091539"/>
            <a:ext cx="7286792" cy="458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71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E3A65-BC49-1F4A-894F-288B4213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214" y="0"/>
            <a:ext cx="3872249" cy="1851537"/>
          </a:xfrm>
        </p:spPr>
        <p:txBody>
          <a:bodyPr>
            <a:normAutofit/>
          </a:bodyPr>
          <a:lstStyle/>
          <a:p>
            <a:r>
              <a:rPr lang="en-US" sz="3200" b="1" dirty="0"/>
              <a:t>Ending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9D7C0-A199-5E4D-AFC4-446B6437B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214" y="1392072"/>
            <a:ext cx="3872249" cy="490489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Opinion columns should always end in a </a:t>
            </a:r>
            <a:r>
              <a:rPr lang="en-US" sz="1400" b="1" dirty="0"/>
              <a:t>strong and certain </a:t>
            </a:r>
            <a:r>
              <a:rPr lang="en-US" sz="1400" dirty="0"/>
              <a:t>way. Here are a few techniques to look out for: 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The writer may leave a </a:t>
            </a:r>
            <a:r>
              <a:rPr lang="en-US" sz="1400" b="1" dirty="0"/>
              <a:t>final fact </a:t>
            </a:r>
            <a:r>
              <a:rPr lang="en-US" sz="1400" dirty="0"/>
              <a:t>till the end, where it is likely to be remembered.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The end of an opinion piece may also </a:t>
            </a:r>
            <a:r>
              <a:rPr lang="en-US" sz="1400" b="1" dirty="0"/>
              <a:t>reiterate </a:t>
            </a:r>
            <a:r>
              <a:rPr lang="en-US" sz="1400" dirty="0"/>
              <a:t>the writer’s argument. Reiteration is a form of repetition that uses different words to restate the same idea.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Pieces that end where they begin have a </a:t>
            </a:r>
            <a:r>
              <a:rPr lang="en-US" sz="1400" b="1" dirty="0"/>
              <a:t>circular structure</a:t>
            </a:r>
            <a:r>
              <a:rPr lang="en-US" sz="1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The writer may appeal to your </a:t>
            </a:r>
            <a:r>
              <a:rPr lang="en-US" sz="1400" b="1" dirty="0"/>
              <a:t>sense of </a:t>
            </a:r>
            <a:r>
              <a:rPr lang="en-US" sz="1400" b="1" dirty="0" err="1"/>
              <a:t>humour</a:t>
            </a:r>
            <a:r>
              <a:rPr lang="en-US" sz="1400" b="1" dirty="0"/>
              <a:t>.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If the piece is designed to be persuasive, the writer may issue a </a:t>
            </a:r>
            <a:r>
              <a:rPr lang="en-US" sz="1400" b="1" dirty="0"/>
              <a:t>call to action </a:t>
            </a:r>
            <a:r>
              <a:rPr lang="en-US" sz="1400" dirty="0"/>
              <a:t>at the end, such as you can see at the end of the </a:t>
            </a:r>
            <a:r>
              <a:rPr lang="en-US" sz="1400" i="1" dirty="0"/>
              <a:t>What’s Wrong with </a:t>
            </a:r>
            <a:r>
              <a:rPr lang="en-US" sz="1400" i="1" dirty="0" err="1"/>
              <a:t>Mcdonald’s</a:t>
            </a:r>
            <a:r>
              <a:rPr lang="en-US" sz="1400" i="1" dirty="0"/>
              <a:t> </a:t>
            </a:r>
            <a:r>
              <a:rPr lang="en-US" sz="1400" dirty="0"/>
              <a:t>article.</a:t>
            </a:r>
            <a:r>
              <a:rPr lang="en-US" sz="1400" b="1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8FF1EA-4F9E-224B-99C4-B41AD995C9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268036" y="1637731"/>
            <a:ext cx="6439750" cy="35484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21710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46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48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0E058-A215-5240-A5D0-DD8AC2E61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en-US"/>
              <a:t>Your Turn…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78D8F-8593-1043-B3AB-40E9F0DF7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2194101"/>
            <a:ext cx="3427001" cy="429091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Study this text, an opinion piece by Michael Hoffman.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Answer the guiding question: </a:t>
            </a:r>
            <a:r>
              <a:rPr lang="en-US" sz="2000" i="1" dirty="0"/>
              <a:t>How does the writer of this text seek to interest the reader in his opinion about speaking foreign languages? </a:t>
            </a:r>
          </a:p>
          <a:p>
            <a:endParaRPr lang="en-US" sz="2000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0085AB2-CED5-2346-99D8-6FC322CE0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438" y="-449781"/>
            <a:ext cx="6059801" cy="784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39350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RegularSeedLeftStep">
      <a:dk1>
        <a:srgbClr val="000000"/>
      </a:dk1>
      <a:lt1>
        <a:srgbClr val="FFFFFF"/>
      </a:lt1>
      <a:dk2>
        <a:srgbClr val="1B2F2F"/>
      </a:dk2>
      <a:lt2>
        <a:srgbClr val="F2F0F3"/>
      </a:lt2>
      <a:accent1>
        <a:srgbClr val="4DB726"/>
      </a:accent1>
      <a:accent2>
        <a:srgbClr val="80B018"/>
      </a:accent2>
      <a:accent3>
        <a:srgbClr val="AFA124"/>
      </a:accent3>
      <a:accent4>
        <a:srgbClr val="D0731C"/>
      </a:accent4>
      <a:accent5>
        <a:srgbClr val="E23A2E"/>
      </a:accent5>
      <a:accent6>
        <a:srgbClr val="D01C5B"/>
      </a:accent6>
      <a:hlink>
        <a:srgbClr val="A550C4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2935</TotalTime>
  <Words>1070</Words>
  <Application>Microsoft Macintosh PowerPoint</Application>
  <PresentationFormat>Widescreen</PresentationFormat>
  <Paragraphs>51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BrushVTI</vt:lpstr>
      <vt:lpstr>Office Theme</vt:lpstr>
      <vt:lpstr>Text Type Focus: Opinion Columns</vt:lpstr>
      <vt:lpstr>Purpose</vt:lpstr>
      <vt:lpstr>Audience</vt:lpstr>
      <vt:lpstr>Images</vt:lpstr>
      <vt:lpstr>Solid Arguments</vt:lpstr>
      <vt:lpstr>Statistics</vt:lpstr>
      <vt:lpstr>Anecdote</vt:lpstr>
      <vt:lpstr>Tone</vt:lpstr>
      <vt:lpstr>Concession</vt:lpstr>
      <vt:lpstr>Ending</vt:lpstr>
      <vt:lpstr>Your Turn…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Type Focus: Comic Strips</dc:title>
  <dc:creator>Doug Sillett</dc:creator>
  <cp:lastModifiedBy>Doug Sillett</cp:lastModifiedBy>
  <cp:revision>5</cp:revision>
  <dcterms:created xsi:type="dcterms:W3CDTF">2022-03-10T08:10:45Z</dcterms:created>
  <dcterms:modified xsi:type="dcterms:W3CDTF">2022-03-27T09:04:09Z</dcterms:modified>
</cp:coreProperties>
</file>