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9" r:id="rId1"/>
    <p:sldMasterId id="2147483752" r:id="rId2"/>
  </p:sldMasterIdLst>
  <p:sldIdLst>
    <p:sldId id="256" r:id="rId3"/>
    <p:sldId id="257" r:id="rId4"/>
    <p:sldId id="266" r:id="rId5"/>
    <p:sldId id="258" r:id="rId6"/>
    <p:sldId id="259" r:id="rId7"/>
    <p:sldId id="261" r:id="rId8"/>
    <p:sldId id="262" r:id="rId9"/>
    <p:sldId id="263" r:id="rId10"/>
    <p:sldId id="268" r:id="rId11"/>
    <p:sldId id="265"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69"/>
    <p:restoredTop sz="94678"/>
  </p:normalViewPr>
  <p:slideViewPr>
    <p:cSldViewPr snapToGrid="0" snapToObjects="1">
      <p:cViewPr varScale="1">
        <p:scale>
          <a:sx n="109" d="100"/>
          <a:sy n="109" d="100"/>
        </p:scale>
        <p:origin x="73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3/29/22</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764536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3/29/22</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376987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3/29/22</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09288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3/29/22</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5425377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3/29/22</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643881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3/29/22</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1610235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3/29/22</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148453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3/29/22</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62439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3/29/22</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417502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3/29/22</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693960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3/29/22</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8378137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3/29/22</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7235682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FD0CD-F1B3-1B45-B62C-32FDC68C10C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6BB4D44-A5A2-B04A-8030-3B88B02D32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54AE1AD-257F-044D-BB27-6FB0EB31885E}"/>
              </a:ext>
            </a:extLst>
          </p:cNvPr>
          <p:cNvSpPr>
            <a:spLocks noGrp="1"/>
          </p:cNvSpPr>
          <p:nvPr>
            <p:ph type="dt" sz="half" idx="10"/>
          </p:nvPr>
        </p:nvSpPr>
        <p:spPr/>
        <p:txBody>
          <a:bodyPr/>
          <a:lstStyle/>
          <a:p>
            <a:fld id="{3C04E684-10F4-4CC3-A0B9-F03AA7BE37CF}" type="datetimeFigureOut">
              <a:rPr lang="en-US" smtClean="0"/>
              <a:t>3/29/22</a:t>
            </a:fld>
            <a:endParaRPr lang="en-US"/>
          </a:p>
        </p:txBody>
      </p:sp>
      <p:sp>
        <p:nvSpPr>
          <p:cNvPr id="5" name="Footer Placeholder 4">
            <a:extLst>
              <a:ext uri="{FF2B5EF4-FFF2-40B4-BE49-F238E27FC236}">
                <a16:creationId xmlns:a16="http://schemas.microsoft.com/office/drawing/2014/main" id="{6A1C843A-89F0-A449-8EFA-E83071E194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CB350C-17F3-204B-8820-F0B790C9F1C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7999463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1800A-7D3E-7B4E-8EBB-4BFFBDFEB2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ABC85A-B7CE-0645-A286-2E7F27B5466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8412A9-C295-E949-98B5-BDB772DEA08A}"/>
              </a:ext>
            </a:extLst>
          </p:cNvPr>
          <p:cNvSpPr>
            <a:spLocks noGrp="1"/>
          </p:cNvSpPr>
          <p:nvPr>
            <p:ph type="dt" sz="half" idx="10"/>
          </p:nvPr>
        </p:nvSpPr>
        <p:spPr/>
        <p:txBody>
          <a:bodyPr/>
          <a:lstStyle/>
          <a:p>
            <a:fld id="{3C04E684-10F4-4CC3-A0B9-F03AA7BE37CF}" type="datetimeFigureOut">
              <a:rPr lang="en-US" smtClean="0"/>
              <a:t>3/29/22</a:t>
            </a:fld>
            <a:endParaRPr lang="en-US"/>
          </a:p>
        </p:txBody>
      </p:sp>
      <p:sp>
        <p:nvSpPr>
          <p:cNvPr id="5" name="Footer Placeholder 4">
            <a:extLst>
              <a:ext uri="{FF2B5EF4-FFF2-40B4-BE49-F238E27FC236}">
                <a16:creationId xmlns:a16="http://schemas.microsoft.com/office/drawing/2014/main" id="{6F5337EC-A96F-464A-9D0F-336E9329FD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8AFE0C-2A45-0F4A-9760-4CD4441EDE4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783461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D7471-C562-BF48-9786-C79770AC47B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B4BEFC-0887-F34F-B888-EC0CFED279E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8CCD865-FF56-D749-A2FE-E6DD2E03AE94}"/>
              </a:ext>
            </a:extLst>
          </p:cNvPr>
          <p:cNvSpPr>
            <a:spLocks noGrp="1"/>
          </p:cNvSpPr>
          <p:nvPr>
            <p:ph type="dt" sz="half" idx="10"/>
          </p:nvPr>
        </p:nvSpPr>
        <p:spPr/>
        <p:txBody>
          <a:bodyPr/>
          <a:lstStyle/>
          <a:p>
            <a:fld id="{3C04E684-10F4-4CC3-A0B9-F03AA7BE37CF}" type="datetimeFigureOut">
              <a:rPr lang="en-US" smtClean="0"/>
              <a:t>3/29/22</a:t>
            </a:fld>
            <a:endParaRPr lang="en-US"/>
          </a:p>
        </p:txBody>
      </p:sp>
      <p:sp>
        <p:nvSpPr>
          <p:cNvPr id="5" name="Footer Placeholder 4">
            <a:extLst>
              <a:ext uri="{FF2B5EF4-FFF2-40B4-BE49-F238E27FC236}">
                <a16:creationId xmlns:a16="http://schemas.microsoft.com/office/drawing/2014/main" id="{949158D6-FB51-B24D-A8E5-CCC5C3D631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BCA348-92E9-1C46-B3DE-7F94589DF388}"/>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0451265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9338E-40DC-3E46-86DC-AAF2E1417F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99DB24-753D-8C46-857D-A6537ADE52D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F34F4A0-9A71-D54A-A77E-A8CAFF06D2E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CA0479C-7E53-EE4F-9045-40997CFEB302}"/>
              </a:ext>
            </a:extLst>
          </p:cNvPr>
          <p:cNvSpPr>
            <a:spLocks noGrp="1"/>
          </p:cNvSpPr>
          <p:nvPr>
            <p:ph type="dt" sz="half" idx="10"/>
          </p:nvPr>
        </p:nvSpPr>
        <p:spPr/>
        <p:txBody>
          <a:bodyPr/>
          <a:lstStyle/>
          <a:p>
            <a:fld id="{3C04E684-10F4-4CC3-A0B9-F03AA7BE37CF}" type="datetimeFigureOut">
              <a:rPr lang="en-US" smtClean="0"/>
              <a:t>3/29/22</a:t>
            </a:fld>
            <a:endParaRPr lang="en-US"/>
          </a:p>
        </p:txBody>
      </p:sp>
      <p:sp>
        <p:nvSpPr>
          <p:cNvPr id="6" name="Footer Placeholder 5">
            <a:extLst>
              <a:ext uri="{FF2B5EF4-FFF2-40B4-BE49-F238E27FC236}">
                <a16:creationId xmlns:a16="http://schemas.microsoft.com/office/drawing/2014/main" id="{542A9746-BC50-884A-8AD6-6BABBC250E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77650E-A4B3-8E4C-9D5E-2F4876974980}"/>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5073433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76342-346E-6945-9541-188EFD9E5ED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2138DC0-5466-894E-AFD5-7583D4B19A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178A664-5F3B-0243-8C99-06AD251E73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688815-D76B-3049-B868-EB818C93F0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0BEFFE-B264-1241-A11C-B39BEE909ED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31348BD-1D56-F24F-B303-49F2681DFF8B}"/>
              </a:ext>
            </a:extLst>
          </p:cNvPr>
          <p:cNvSpPr>
            <a:spLocks noGrp="1"/>
          </p:cNvSpPr>
          <p:nvPr>
            <p:ph type="dt" sz="half" idx="10"/>
          </p:nvPr>
        </p:nvSpPr>
        <p:spPr/>
        <p:txBody>
          <a:bodyPr/>
          <a:lstStyle/>
          <a:p>
            <a:fld id="{3C04E684-10F4-4CC3-A0B9-F03AA7BE37CF}" type="datetimeFigureOut">
              <a:rPr lang="en-US" smtClean="0"/>
              <a:t>3/29/22</a:t>
            </a:fld>
            <a:endParaRPr lang="en-US"/>
          </a:p>
        </p:txBody>
      </p:sp>
      <p:sp>
        <p:nvSpPr>
          <p:cNvPr id="8" name="Footer Placeholder 7">
            <a:extLst>
              <a:ext uri="{FF2B5EF4-FFF2-40B4-BE49-F238E27FC236}">
                <a16:creationId xmlns:a16="http://schemas.microsoft.com/office/drawing/2014/main" id="{6816C11D-06A2-C345-8C75-5EC8DE05A81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C36A341-A6EA-F44D-88A3-FE93ABE5E866}"/>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8136832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8429D-BF1B-814F-890F-FC7DE4F1483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DD406E7-737B-1446-95E9-69FB11C8613A}"/>
              </a:ext>
            </a:extLst>
          </p:cNvPr>
          <p:cNvSpPr>
            <a:spLocks noGrp="1"/>
          </p:cNvSpPr>
          <p:nvPr>
            <p:ph type="dt" sz="half" idx="10"/>
          </p:nvPr>
        </p:nvSpPr>
        <p:spPr/>
        <p:txBody>
          <a:bodyPr/>
          <a:lstStyle/>
          <a:p>
            <a:fld id="{3C04E684-10F4-4CC3-A0B9-F03AA7BE37CF}" type="datetimeFigureOut">
              <a:rPr lang="en-US" smtClean="0"/>
              <a:t>3/29/22</a:t>
            </a:fld>
            <a:endParaRPr lang="en-US"/>
          </a:p>
        </p:txBody>
      </p:sp>
      <p:sp>
        <p:nvSpPr>
          <p:cNvPr id="4" name="Footer Placeholder 3">
            <a:extLst>
              <a:ext uri="{FF2B5EF4-FFF2-40B4-BE49-F238E27FC236}">
                <a16:creationId xmlns:a16="http://schemas.microsoft.com/office/drawing/2014/main" id="{54326B75-C395-DD43-8DD2-39A97571AF6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FD00549-6670-B544-A5F6-068BB16D21FC}"/>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8029158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164534-642F-EB4B-AE9B-534A91B719A0}"/>
              </a:ext>
            </a:extLst>
          </p:cNvPr>
          <p:cNvSpPr>
            <a:spLocks noGrp="1"/>
          </p:cNvSpPr>
          <p:nvPr>
            <p:ph type="dt" sz="half" idx="10"/>
          </p:nvPr>
        </p:nvSpPr>
        <p:spPr/>
        <p:txBody>
          <a:bodyPr/>
          <a:lstStyle/>
          <a:p>
            <a:fld id="{3C04E684-10F4-4CC3-A0B9-F03AA7BE37CF}" type="datetimeFigureOut">
              <a:rPr lang="en-US" smtClean="0"/>
              <a:t>3/29/22</a:t>
            </a:fld>
            <a:endParaRPr lang="en-US"/>
          </a:p>
        </p:txBody>
      </p:sp>
      <p:sp>
        <p:nvSpPr>
          <p:cNvPr id="3" name="Footer Placeholder 2">
            <a:extLst>
              <a:ext uri="{FF2B5EF4-FFF2-40B4-BE49-F238E27FC236}">
                <a16:creationId xmlns:a16="http://schemas.microsoft.com/office/drawing/2014/main" id="{CAE743BB-DFA6-6E4D-A26C-755FE1431B1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108F2C7-0EC7-9640-B63F-F3F37C0038B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0049899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43E91-E51F-DB4F-A233-0D3F1FA890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B636FC3-6914-2D47-A06D-EEE11ED195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7429872-8537-F947-B7B0-D5A9FC6DCD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A74407-9367-CB47-94A4-58A2950C1D2C}"/>
              </a:ext>
            </a:extLst>
          </p:cNvPr>
          <p:cNvSpPr>
            <a:spLocks noGrp="1"/>
          </p:cNvSpPr>
          <p:nvPr>
            <p:ph type="dt" sz="half" idx="10"/>
          </p:nvPr>
        </p:nvSpPr>
        <p:spPr/>
        <p:txBody>
          <a:bodyPr/>
          <a:lstStyle/>
          <a:p>
            <a:fld id="{3C04E684-10F4-4CC3-A0B9-F03AA7BE37CF}" type="datetimeFigureOut">
              <a:rPr lang="en-US" smtClean="0"/>
              <a:t>3/29/22</a:t>
            </a:fld>
            <a:endParaRPr lang="en-US"/>
          </a:p>
        </p:txBody>
      </p:sp>
      <p:sp>
        <p:nvSpPr>
          <p:cNvPr id="6" name="Footer Placeholder 5">
            <a:extLst>
              <a:ext uri="{FF2B5EF4-FFF2-40B4-BE49-F238E27FC236}">
                <a16:creationId xmlns:a16="http://schemas.microsoft.com/office/drawing/2014/main" id="{D2CDB629-0F69-0D46-8BD2-B8F1B0F78F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6018ED-327F-6947-A982-A7BD6C8CDBB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0649344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0B1DC-8B58-E045-8394-D289B4E3E1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C70E9F0-1CA4-5E47-BE1B-CA956209CB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19B04FF-6930-684D-9F12-5A556C054C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70BBB1-1506-A94C-A04A-5A5D2E21A6A9}"/>
              </a:ext>
            </a:extLst>
          </p:cNvPr>
          <p:cNvSpPr>
            <a:spLocks noGrp="1"/>
          </p:cNvSpPr>
          <p:nvPr>
            <p:ph type="dt" sz="half" idx="10"/>
          </p:nvPr>
        </p:nvSpPr>
        <p:spPr/>
        <p:txBody>
          <a:bodyPr/>
          <a:lstStyle/>
          <a:p>
            <a:fld id="{3C04E684-10F4-4CC3-A0B9-F03AA7BE37CF}" type="datetimeFigureOut">
              <a:rPr lang="en-US" smtClean="0"/>
              <a:t>3/29/22</a:t>
            </a:fld>
            <a:endParaRPr lang="en-US"/>
          </a:p>
        </p:txBody>
      </p:sp>
      <p:sp>
        <p:nvSpPr>
          <p:cNvPr id="6" name="Footer Placeholder 5">
            <a:extLst>
              <a:ext uri="{FF2B5EF4-FFF2-40B4-BE49-F238E27FC236}">
                <a16:creationId xmlns:a16="http://schemas.microsoft.com/office/drawing/2014/main" id="{FFBC26AA-EA8A-FD43-A703-B103F42089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AAA2B6-E110-9549-A9F3-3D9B1D328FCC}"/>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0504907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70CCC-00DC-0B42-95A5-C4917E31377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36EC599-1E85-7945-9B4D-62478B81849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FAC420-6197-864C-9D05-C79E75F88A59}"/>
              </a:ext>
            </a:extLst>
          </p:cNvPr>
          <p:cNvSpPr>
            <a:spLocks noGrp="1"/>
          </p:cNvSpPr>
          <p:nvPr>
            <p:ph type="dt" sz="half" idx="10"/>
          </p:nvPr>
        </p:nvSpPr>
        <p:spPr/>
        <p:txBody>
          <a:bodyPr/>
          <a:lstStyle/>
          <a:p>
            <a:fld id="{3C04E684-10F4-4CC3-A0B9-F03AA7BE37CF}" type="datetimeFigureOut">
              <a:rPr lang="en-US" smtClean="0"/>
              <a:t>3/29/22</a:t>
            </a:fld>
            <a:endParaRPr lang="en-US"/>
          </a:p>
        </p:txBody>
      </p:sp>
      <p:sp>
        <p:nvSpPr>
          <p:cNvPr id="5" name="Footer Placeholder 4">
            <a:extLst>
              <a:ext uri="{FF2B5EF4-FFF2-40B4-BE49-F238E27FC236}">
                <a16:creationId xmlns:a16="http://schemas.microsoft.com/office/drawing/2014/main" id="{4E9223D5-BBD9-254E-960F-59C13AB30A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A7A28E-8D94-964C-AE4C-9A6ED8C6964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0151339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51DC39-3D72-FC43-AA60-C90F12142BD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F184485-8033-5746-9AD9-05FFEB24F58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DFA19B-420B-1444-9916-E9AE3D04B21D}"/>
              </a:ext>
            </a:extLst>
          </p:cNvPr>
          <p:cNvSpPr>
            <a:spLocks noGrp="1"/>
          </p:cNvSpPr>
          <p:nvPr>
            <p:ph type="dt" sz="half" idx="10"/>
          </p:nvPr>
        </p:nvSpPr>
        <p:spPr/>
        <p:txBody>
          <a:bodyPr/>
          <a:lstStyle/>
          <a:p>
            <a:fld id="{3C04E684-10F4-4CC3-A0B9-F03AA7BE37CF}" type="datetimeFigureOut">
              <a:rPr lang="en-US" smtClean="0"/>
              <a:t>3/29/22</a:t>
            </a:fld>
            <a:endParaRPr lang="en-US"/>
          </a:p>
        </p:txBody>
      </p:sp>
      <p:sp>
        <p:nvSpPr>
          <p:cNvPr id="5" name="Footer Placeholder 4">
            <a:extLst>
              <a:ext uri="{FF2B5EF4-FFF2-40B4-BE49-F238E27FC236}">
                <a16:creationId xmlns:a16="http://schemas.microsoft.com/office/drawing/2014/main" id="{9AFEDF66-8F3C-914C-9522-F6C5133650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283A64-1E55-D14B-A949-055FD8EBE7EB}"/>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175817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3/29/22</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1453854573"/>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27" r:id="rId5"/>
    <p:sldLayoutId id="2147483728" r:id="rId6"/>
    <p:sldLayoutId id="2147483734" r:id="rId7"/>
    <p:sldLayoutId id="2147483729" r:id="rId8"/>
    <p:sldLayoutId id="2147483730" r:id="rId9"/>
    <p:sldLayoutId id="2147483731" r:id="rId10"/>
    <p:sldLayoutId id="2147483732" r:id="rId11"/>
    <p:sldLayoutId id="2147483733" r:id="rId12"/>
  </p:sldLayoutIdLst>
  <p:txStyles>
    <p:titleStyle>
      <a:lvl1pPr algn="l" defTabSz="914400" rtl="0" eaLnBrk="1" latinLnBrk="0" hangingPunct="1">
        <a:lnSpc>
          <a:spcPct val="90000"/>
        </a:lnSpc>
        <a:spcBef>
          <a:spcPct val="0"/>
        </a:spcBef>
        <a:buNone/>
        <a:defRPr sz="4000" i="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4026DF-EF12-E24D-8BF6-5210C471F8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57CBB77-D2E7-434F-B86E-066ECEE8AC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A384F6-A8D5-E649-ACDD-BCC6E2DD9C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3/29/22</a:t>
            </a:fld>
            <a:endParaRPr lang="en-US"/>
          </a:p>
        </p:txBody>
      </p:sp>
      <p:sp>
        <p:nvSpPr>
          <p:cNvPr id="5" name="Footer Placeholder 4">
            <a:extLst>
              <a:ext uri="{FF2B5EF4-FFF2-40B4-BE49-F238E27FC236}">
                <a16:creationId xmlns:a16="http://schemas.microsoft.com/office/drawing/2014/main" id="{BF6FCC53-6E6B-1347-9BC7-AFB25D0002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861B775-F609-B042-8DC5-81628FC898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2941773035"/>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6.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7F7D7B8D-EF99-4CA1-AB1E-4C0C047409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2917370"/>
            <a:ext cx="12191999" cy="394062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81F747-92EA-AA46-9EE3-B585570166F0}"/>
              </a:ext>
            </a:extLst>
          </p:cNvPr>
          <p:cNvSpPr>
            <a:spLocks noGrp="1"/>
          </p:cNvSpPr>
          <p:nvPr>
            <p:ph type="ctrTitle"/>
          </p:nvPr>
        </p:nvSpPr>
        <p:spPr>
          <a:xfrm>
            <a:off x="650449" y="4559523"/>
            <a:ext cx="10901471" cy="1236440"/>
          </a:xfrm>
          <a:noFill/>
        </p:spPr>
        <p:txBody>
          <a:bodyPr>
            <a:normAutofit/>
          </a:bodyPr>
          <a:lstStyle/>
          <a:p>
            <a:r>
              <a:rPr lang="en-US">
                <a:solidFill>
                  <a:schemeClr val="bg1"/>
                </a:solidFill>
              </a:rPr>
              <a:t>Text Type Focus: </a:t>
            </a:r>
            <a:r>
              <a:rPr lang="en-US" i="1">
                <a:solidFill>
                  <a:schemeClr val="bg1"/>
                </a:solidFill>
              </a:rPr>
              <a:t>Charity Appeals</a:t>
            </a:r>
          </a:p>
        </p:txBody>
      </p:sp>
      <p:sp>
        <p:nvSpPr>
          <p:cNvPr id="3" name="Subtitle 2">
            <a:extLst>
              <a:ext uri="{FF2B5EF4-FFF2-40B4-BE49-F238E27FC236}">
                <a16:creationId xmlns:a16="http://schemas.microsoft.com/office/drawing/2014/main" id="{7A79F626-BCF2-3D47-9E27-54038826B57F}"/>
              </a:ext>
            </a:extLst>
          </p:cNvPr>
          <p:cNvSpPr>
            <a:spLocks noGrp="1"/>
          </p:cNvSpPr>
          <p:nvPr>
            <p:ph type="subTitle" idx="1"/>
          </p:nvPr>
        </p:nvSpPr>
        <p:spPr>
          <a:xfrm>
            <a:off x="650449" y="5795963"/>
            <a:ext cx="10901471" cy="560388"/>
          </a:xfrm>
          <a:noFill/>
        </p:spPr>
        <p:txBody>
          <a:bodyPr>
            <a:normAutofit/>
          </a:bodyPr>
          <a:lstStyle/>
          <a:p>
            <a:r>
              <a:rPr lang="en-US">
                <a:solidFill>
                  <a:schemeClr val="bg1"/>
                </a:solidFill>
              </a:rPr>
              <a:t>IB English Language and Literature Paper 1: Textual Analysis</a:t>
            </a:r>
          </a:p>
        </p:txBody>
      </p:sp>
      <p:pic>
        <p:nvPicPr>
          <p:cNvPr id="4" name="Picture 3">
            <a:extLst>
              <a:ext uri="{FF2B5EF4-FFF2-40B4-BE49-F238E27FC236}">
                <a16:creationId xmlns:a16="http://schemas.microsoft.com/office/drawing/2014/main" id="{8D9C3272-80EF-47DC-BE27-601275A16B4E}"/>
              </a:ext>
            </a:extLst>
          </p:cNvPr>
          <p:cNvPicPr>
            <a:picLocks noChangeAspect="1"/>
          </p:cNvPicPr>
          <p:nvPr/>
        </p:nvPicPr>
        <p:blipFill>
          <a:blip r:embed="rId2"/>
          <a:srcRect t="15227" b="15227"/>
          <a:stretch/>
        </p:blipFill>
        <p:spPr>
          <a:xfrm>
            <a:off x="20" y="1"/>
            <a:ext cx="12191979" cy="4239482"/>
          </a:xfrm>
          <a:prstGeom prst="rect">
            <a:avLst/>
          </a:prstGeom>
        </p:spPr>
      </p:pic>
    </p:spTree>
    <p:extLst>
      <p:ext uri="{BB962C8B-B14F-4D97-AF65-F5344CB8AC3E}">
        <p14:creationId xmlns:p14="http://schemas.microsoft.com/office/powerpoint/2010/main" val="531784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60B0EFB-53ED-4F35-B05D-F658EA021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F2BC5230-F6AC-F147-A7ED-80C64C5D8AD5}"/>
              </a:ext>
            </a:extLst>
          </p:cNvPr>
          <p:cNvPicPr>
            <a:picLocks noChangeAspect="1"/>
          </p:cNvPicPr>
          <p:nvPr/>
        </p:nvPicPr>
        <p:blipFill>
          <a:blip r:embed="rId2"/>
          <a:srcRect t="1463" b="1463"/>
          <a:stretch/>
        </p:blipFill>
        <p:spPr>
          <a:xfrm>
            <a:off x="-7366" y="10"/>
            <a:ext cx="4855591" cy="6857990"/>
          </a:xfrm>
          <a:custGeom>
            <a:avLst/>
            <a:gdLst/>
            <a:ahLst/>
            <a:cxnLst/>
            <a:rect l="l" t="t" r="r" b="b"/>
            <a:pathLst>
              <a:path w="4636517" h="6858000">
                <a:moveTo>
                  <a:pt x="0" y="0"/>
                </a:moveTo>
                <a:lnTo>
                  <a:pt x="4636517" y="0"/>
                </a:lnTo>
                <a:lnTo>
                  <a:pt x="4636517" y="6858000"/>
                </a:lnTo>
                <a:lnTo>
                  <a:pt x="0" y="6858000"/>
                </a:lnTo>
                <a:close/>
              </a:path>
            </a:pathLst>
          </a:custGeom>
        </p:spPr>
      </p:pic>
      <p:sp>
        <p:nvSpPr>
          <p:cNvPr id="12" name="!!Arc">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A4663DF-3D34-AF45-9668-39B542DE0978}"/>
              </a:ext>
            </a:extLst>
          </p:cNvPr>
          <p:cNvSpPr>
            <a:spLocks noGrp="1"/>
          </p:cNvSpPr>
          <p:nvPr>
            <p:ph type="title"/>
          </p:nvPr>
        </p:nvSpPr>
        <p:spPr>
          <a:xfrm>
            <a:off x="5812789" y="237456"/>
            <a:ext cx="5721484" cy="1325563"/>
          </a:xfrm>
        </p:spPr>
        <p:txBody>
          <a:bodyPr vert="horz" lIns="91440" tIns="45720" rIns="91440" bIns="45720" rtlCol="0" anchor="ctr">
            <a:normAutofit/>
          </a:bodyPr>
          <a:lstStyle/>
          <a:p>
            <a:r>
              <a:rPr lang="en-US" b="1" dirty="0"/>
              <a:t>Purpose</a:t>
            </a:r>
          </a:p>
        </p:txBody>
      </p:sp>
      <p:sp>
        <p:nvSpPr>
          <p:cNvPr id="3" name="Vertical Text Placeholder 2">
            <a:extLst>
              <a:ext uri="{FF2B5EF4-FFF2-40B4-BE49-F238E27FC236}">
                <a16:creationId xmlns:a16="http://schemas.microsoft.com/office/drawing/2014/main" id="{83E21AC7-51CB-5C48-BEE7-920A75B62710}"/>
              </a:ext>
            </a:extLst>
          </p:cNvPr>
          <p:cNvSpPr>
            <a:spLocks noGrp="1"/>
          </p:cNvSpPr>
          <p:nvPr>
            <p:ph type="body" orient="vert" idx="1"/>
          </p:nvPr>
        </p:nvSpPr>
        <p:spPr>
          <a:xfrm>
            <a:off x="5827048" y="1576137"/>
            <a:ext cx="5721484" cy="4643688"/>
          </a:xfrm>
        </p:spPr>
        <p:txBody>
          <a:bodyPr vert="horz" lIns="91440" tIns="45720" rIns="91440" bIns="45720" rtlCol="0">
            <a:normAutofit fontScale="77500" lnSpcReduction="20000"/>
          </a:bodyPr>
          <a:lstStyle/>
          <a:p>
            <a:pPr>
              <a:lnSpc>
                <a:spcPct val="150000"/>
              </a:lnSpc>
            </a:pPr>
            <a:r>
              <a:rPr lang="en-US" sz="2600" dirty="0"/>
              <a:t>A sub-category of advertising, charity appeals are </a:t>
            </a:r>
            <a:r>
              <a:rPr lang="en-US" sz="2600" b="1" dirty="0"/>
              <a:t>persuasive</a:t>
            </a:r>
            <a:r>
              <a:rPr lang="en-US" sz="2600" dirty="0"/>
              <a:t> in nature.</a:t>
            </a:r>
          </a:p>
          <a:p>
            <a:pPr>
              <a:lnSpc>
                <a:spcPct val="150000"/>
              </a:lnSpc>
            </a:pPr>
            <a:r>
              <a:rPr lang="en-US" sz="2600" dirty="0"/>
              <a:t>Appeals often ask for either donations or volunteering in some capacity. To succeed, they must </a:t>
            </a:r>
            <a:r>
              <a:rPr lang="en-US" sz="2600" b="1" dirty="0"/>
              <a:t>persuade</a:t>
            </a:r>
            <a:r>
              <a:rPr lang="en-US" sz="2600" dirty="0"/>
              <a:t> the reader that the cause is worthwhile.</a:t>
            </a:r>
          </a:p>
          <a:p>
            <a:pPr>
              <a:lnSpc>
                <a:spcPct val="150000"/>
              </a:lnSpc>
            </a:pPr>
            <a:r>
              <a:rPr lang="en-US" sz="2600" dirty="0"/>
              <a:t>Some adverts seek to simply </a:t>
            </a:r>
            <a:r>
              <a:rPr lang="en-US" sz="2600" b="1" dirty="0"/>
              <a:t>raise awareness </a:t>
            </a:r>
            <a:r>
              <a:rPr lang="en-US" sz="2600" dirty="0"/>
              <a:t>rather than call a reader to action.</a:t>
            </a:r>
          </a:p>
          <a:p>
            <a:pPr>
              <a:lnSpc>
                <a:spcPct val="150000"/>
              </a:lnSpc>
            </a:pPr>
            <a:r>
              <a:rPr lang="en-US" sz="2600" dirty="0"/>
              <a:t>How does this text make it’s persuasive intention clear?</a:t>
            </a:r>
          </a:p>
          <a:p>
            <a:endParaRPr lang="en-US" sz="2600" dirty="0"/>
          </a:p>
        </p:txBody>
      </p:sp>
    </p:spTree>
    <p:extLst>
      <p:ext uri="{BB962C8B-B14F-4D97-AF65-F5344CB8AC3E}">
        <p14:creationId xmlns:p14="http://schemas.microsoft.com/office/powerpoint/2010/main" val="1235211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B76D444-2756-434F-AE61-96D69830C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74DD4FD-FCC9-044A-B0B0-6EC932F96F2D}"/>
              </a:ext>
            </a:extLst>
          </p:cNvPr>
          <p:cNvPicPr>
            <a:picLocks noChangeAspect="1"/>
          </p:cNvPicPr>
          <p:nvPr/>
        </p:nvPicPr>
        <p:blipFill rotWithShape="1">
          <a:blip r:embed="rId2"/>
          <a:srcRect r="4731"/>
          <a:stretch/>
        </p:blipFill>
        <p:spPr>
          <a:xfrm>
            <a:off x="320040" y="320040"/>
            <a:ext cx="11548872" cy="4303462"/>
          </a:xfrm>
          <a:prstGeom prst="rect">
            <a:avLst/>
          </a:prstGeom>
        </p:spPr>
      </p:pic>
      <p:sp>
        <p:nvSpPr>
          <p:cNvPr id="12" name="Rectangle 11">
            <a:extLst>
              <a:ext uri="{FF2B5EF4-FFF2-40B4-BE49-F238E27FC236}">
                <a16:creationId xmlns:a16="http://schemas.microsoft.com/office/drawing/2014/main" id="{A27B6159-7734-4564-9E0F-C4BC43C36E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4782312"/>
            <a:ext cx="11548872" cy="1755648"/>
          </a:xfrm>
          <a:prstGeom prst="rect">
            <a:avLst/>
          </a:prstGeom>
          <a:solidFill>
            <a:schemeClr val="tx1">
              <a:alpha val="93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D012D04-953B-044D-AF67-CB197BFC0C36}"/>
              </a:ext>
            </a:extLst>
          </p:cNvPr>
          <p:cNvSpPr>
            <a:spLocks noGrp="1"/>
          </p:cNvSpPr>
          <p:nvPr>
            <p:ph type="title"/>
          </p:nvPr>
        </p:nvSpPr>
        <p:spPr>
          <a:xfrm>
            <a:off x="841248" y="5009083"/>
            <a:ext cx="2889504" cy="1345997"/>
          </a:xfrm>
        </p:spPr>
        <p:txBody>
          <a:bodyPr anchor="ctr">
            <a:normAutofit/>
          </a:bodyPr>
          <a:lstStyle/>
          <a:p>
            <a:r>
              <a:rPr lang="en-US" b="1" dirty="0">
                <a:solidFill>
                  <a:schemeClr val="bg1"/>
                </a:solidFill>
              </a:rPr>
              <a:t>Pathos</a:t>
            </a:r>
          </a:p>
        </p:txBody>
      </p:sp>
      <p:cxnSp>
        <p:nvCxnSpPr>
          <p:cNvPr id="14" name="Straight Connector 13">
            <a:extLst>
              <a:ext uri="{FF2B5EF4-FFF2-40B4-BE49-F238E27FC236}">
                <a16:creationId xmlns:a16="http://schemas.microsoft.com/office/drawing/2014/main" id="{E2FFB46B-05BC-4950-B18A-9593FDAE6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059936" y="5237979"/>
            <a:ext cx="0" cy="914400"/>
          </a:xfrm>
          <a:prstGeom prst="line">
            <a:avLst/>
          </a:prstGeom>
          <a:ln w="1905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CE1C128-E7BC-9E4A-8923-3BD61B912131}"/>
              </a:ext>
            </a:extLst>
          </p:cNvPr>
          <p:cNvSpPr>
            <a:spLocks noGrp="1"/>
          </p:cNvSpPr>
          <p:nvPr>
            <p:ph idx="1"/>
          </p:nvPr>
        </p:nvSpPr>
        <p:spPr>
          <a:xfrm>
            <a:off x="4379975" y="4782313"/>
            <a:ext cx="7063077" cy="1572768"/>
          </a:xfrm>
        </p:spPr>
        <p:txBody>
          <a:bodyPr anchor="ctr">
            <a:normAutofit fontScale="92500" lnSpcReduction="20000"/>
          </a:bodyPr>
          <a:lstStyle/>
          <a:p>
            <a:pPr>
              <a:lnSpc>
                <a:spcPct val="150000"/>
              </a:lnSpc>
            </a:pPr>
            <a:r>
              <a:rPr lang="en-US" sz="1300" dirty="0">
                <a:solidFill>
                  <a:schemeClr val="bg1"/>
                </a:solidFill>
              </a:rPr>
              <a:t>Charity appeals are essentially </a:t>
            </a:r>
            <a:r>
              <a:rPr lang="en-US" sz="1300" b="1" dirty="0">
                <a:solidFill>
                  <a:schemeClr val="bg1"/>
                </a:solidFill>
              </a:rPr>
              <a:t>emotive</a:t>
            </a:r>
            <a:r>
              <a:rPr lang="en-US" sz="1300" dirty="0">
                <a:solidFill>
                  <a:schemeClr val="bg1"/>
                </a:solidFill>
              </a:rPr>
              <a:t>. They work by making you </a:t>
            </a:r>
            <a:r>
              <a:rPr lang="en-US" sz="1300" i="1" dirty="0">
                <a:solidFill>
                  <a:schemeClr val="bg1"/>
                </a:solidFill>
              </a:rPr>
              <a:t>feel angry, sorry, sad or guilty</a:t>
            </a:r>
            <a:r>
              <a:rPr lang="en-US" sz="1300" dirty="0">
                <a:solidFill>
                  <a:schemeClr val="bg1"/>
                </a:solidFill>
              </a:rPr>
              <a:t>.</a:t>
            </a:r>
          </a:p>
          <a:p>
            <a:pPr>
              <a:lnSpc>
                <a:spcPct val="150000"/>
              </a:lnSpc>
            </a:pPr>
            <a:r>
              <a:rPr lang="en-US" sz="1300" dirty="0">
                <a:solidFill>
                  <a:schemeClr val="bg1"/>
                </a:solidFill>
              </a:rPr>
              <a:t>By first creating an </a:t>
            </a:r>
            <a:r>
              <a:rPr lang="en-US" sz="1300" b="1" dirty="0">
                <a:solidFill>
                  <a:schemeClr val="bg1"/>
                </a:solidFill>
              </a:rPr>
              <a:t>emotional reaction, </a:t>
            </a:r>
            <a:r>
              <a:rPr lang="en-US" sz="1300" dirty="0">
                <a:solidFill>
                  <a:schemeClr val="bg1"/>
                </a:solidFill>
              </a:rPr>
              <a:t>the ad-writers make it more likely that the reader will then want to take action.</a:t>
            </a:r>
          </a:p>
          <a:p>
            <a:pPr>
              <a:lnSpc>
                <a:spcPct val="150000"/>
              </a:lnSpc>
            </a:pPr>
            <a:r>
              <a:rPr lang="en-US" sz="1300" dirty="0">
                <a:solidFill>
                  <a:schemeClr val="bg1"/>
                </a:solidFill>
              </a:rPr>
              <a:t>What </a:t>
            </a:r>
            <a:r>
              <a:rPr lang="en-US" sz="1300" b="1" dirty="0">
                <a:solidFill>
                  <a:schemeClr val="bg1"/>
                </a:solidFill>
              </a:rPr>
              <a:t>emotive </a:t>
            </a:r>
            <a:r>
              <a:rPr lang="en-US" sz="1300" dirty="0">
                <a:solidFill>
                  <a:schemeClr val="bg1"/>
                </a:solidFill>
              </a:rPr>
              <a:t>strategies can you detect in this text, an advert by the Royal Society for the Prevention of Cruelty to Animals?</a:t>
            </a:r>
          </a:p>
        </p:txBody>
      </p:sp>
    </p:spTree>
    <p:extLst>
      <p:ext uri="{BB962C8B-B14F-4D97-AF65-F5344CB8AC3E}">
        <p14:creationId xmlns:p14="http://schemas.microsoft.com/office/powerpoint/2010/main" val="502986884"/>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9" name="!!BGRectangle">
            <a:extLst>
              <a:ext uri="{FF2B5EF4-FFF2-40B4-BE49-F238E27FC236}">
                <a16:creationId xmlns:a16="http://schemas.microsoft.com/office/drawing/2014/main" id="{9B76D444-2756-434F-AE61-96D69830C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B41C4C-6B92-9F45-B228-0B198777AEDF}"/>
              </a:ext>
            </a:extLst>
          </p:cNvPr>
          <p:cNvSpPr>
            <a:spLocks noGrp="1"/>
          </p:cNvSpPr>
          <p:nvPr>
            <p:ph type="title"/>
          </p:nvPr>
        </p:nvSpPr>
        <p:spPr>
          <a:xfrm>
            <a:off x="6421700" y="713232"/>
            <a:ext cx="5154168" cy="1197864"/>
          </a:xfrm>
        </p:spPr>
        <p:txBody>
          <a:bodyPr vert="horz" lIns="91440" tIns="45720" rIns="91440" bIns="45720" rtlCol="0" anchor="ctr">
            <a:normAutofit/>
          </a:bodyPr>
          <a:lstStyle/>
          <a:p>
            <a:r>
              <a:rPr lang="en-US" b="1" dirty="0"/>
              <a:t>Shock Tactics</a:t>
            </a:r>
          </a:p>
        </p:txBody>
      </p:sp>
      <p:pic>
        <p:nvPicPr>
          <p:cNvPr id="4" name="Picture 3">
            <a:extLst>
              <a:ext uri="{FF2B5EF4-FFF2-40B4-BE49-F238E27FC236}">
                <a16:creationId xmlns:a16="http://schemas.microsoft.com/office/drawing/2014/main" id="{5425E7DA-CC0C-0E48-A232-AB719FF7C700}"/>
              </a:ext>
            </a:extLst>
          </p:cNvPr>
          <p:cNvPicPr>
            <a:picLocks noChangeAspect="1"/>
          </p:cNvPicPr>
          <p:nvPr/>
        </p:nvPicPr>
        <p:blipFill rotWithShape="1">
          <a:blip r:embed="rId2"/>
          <a:srcRect r="5455"/>
          <a:stretch/>
        </p:blipFill>
        <p:spPr>
          <a:xfrm>
            <a:off x="20" y="10"/>
            <a:ext cx="5495089" cy="6857990"/>
          </a:xfrm>
          <a:prstGeom prst="rect">
            <a:avLst/>
          </a:prstGeom>
        </p:spPr>
      </p:pic>
      <p:sp>
        <p:nvSpPr>
          <p:cNvPr id="11" name="!!Line">
            <a:extLst>
              <a:ext uri="{FF2B5EF4-FFF2-40B4-BE49-F238E27FC236}">
                <a16:creationId xmlns:a16="http://schemas.microsoft.com/office/drawing/2014/main" id="{29A9EE12-EF77-4DB4-84E4-043DE72352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3328" y="822960"/>
            <a:ext cx="9144"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Vertical Text Placeholder 2">
            <a:extLst>
              <a:ext uri="{FF2B5EF4-FFF2-40B4-BE49-F238E27FC236}">
                <a16:creationId xmlns:a16="http://schemas.microsoft.com/office/drawing/2014/main" id="{59D63024-D110-B447-B35D-A5BC5CAD0735}"/>
              </a:ext>
            </a:extLst>
          </p:cNvPr>
          <p:cNvSpPr>
            <a:spLocks noGrp="1"/>
          </p:cNvSpPr>
          <p:nvPr>
            <p:ph type="body" orient="vert" idx="1"/>
          </p:nvPr>
        </p:nvSpPr>
        <p:spPr>
          <a:xfrm>
            <a:off x="6421700" y="1911097"/>
            <a:ext cx="5357216" cy="4476640"/>
          </a:xfrm>
        </p:spPr>
        <p:txBody>
          <a:bodyPr vert="horz" lIns="91440" tIns="45720" rIns="91440" bIns="45720" rtlCol="0" anchor="t">
            <a:normAutofit fontScale="92500"/>
          </a:bodyPr>
          <a:lstStyle/>
          <a:p>
            <a:pPr marL="0">
              <a:lnSpc>
                <a:spcPct val="150000"/>
              </a:lnSpc>
            </a:pPr>
            <a:r>
              <a:rPr lang="en-US" sz="2200" dirty="0"/>
              <a:t>One strategy that has been historically effective is for charities to use </a:t>
            </a:r>
            <a:r>
              <a:rPr lang="en-US" sz="2200" b="1" dirty="0"/>
              <a:t>hard-hitting images </a:t>
            </a:r>
            <a:r>
              <a:rPr lang="en-US" sz="2200" dirty="0"/>
              <a:t>to evoke strong reactions in the reader.</a:t>
            </a:r>
          </a:p>
          <a:p>
            <a:pPr marL="0">
              <a:lnSpc>
                <a:spcPct val="150000"/>
              </a:lnSpc>
            </a:pPr>
            <a:r>
              <a:rPr lang="en-US" sz="2200" dirty="0"/>
              <a:t>This approach is called </a:t>
            </a:r>
            <a:r>
              <a:rPr lang="en-US" sz="2200" b="1" dirty="0"/>
              <a:t>shock tactics</a:t>
            </a:r>
            <a:r>
              <a:rPr lang="en-US" sz="2200" dirty="0"/>
              <a:t>.</a:t>
            </a:r>
          </a:p>
          <a:p>
            <a:pPr marL="0">
              <a:lnSpc>
                <a:spcPct val="150000"/>
              </a:lnSpc>
            </a:pPr>
            <a:r>
              <a:rPr lang="en-US" sz="2200" dirty="0"/>
              <a:t>This famous 2003 advert campaign by the children’s charity Barnardo’s features one of the most-complained adverts in Britain. However, the charity reported that donations increased after the advert’s publication.</a:t>
            </a:r>
          </a:p>
        </p:txBody>
      </p:sp>
    </p:spTree>
    <p:extLst>
      <p:ext uri="{BB962C8B-B14F-4D97-AF65-F5344CB8AC3E}">
        <p14:creationId xmlns:p14="http://schemas.microsoft.com/office/powerpoint/2010/main" val="502336813"/>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22" name="Rectangle 15">
            <a:extLst>
              <a:ext uri="{FF2B5EF4-FFF2-40B4-BE49-F238E27FC236}">
                <a16:creationId xmlns:a16="http://schemas.microsoft.com/office/drawing/2014/main" id="{7521DD34-C6F2-4402-9A01-962807DB65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699E285-665B-8443-9B09-B13127BB4772}"/>
              </a:ext>
            </a:extLst>
          </p:cNvPr>
          <p:cNvSpPr>
            <a:spLocks noGrp="1"/>
          </p:cNvSpPr>
          <p:nvPr>
            <p:ph type="title"/>
          </p:nvPr>
        </p:nvSpPr>
        <p:spPr>
          <a:xfrm>
            <a:off x="619760" y="170012"/>
            <a:ext cx="5154508" cy="1293028"/>
          </a:xfrm>
        </p:spPr>
        <p:txBody>
          <a:bodyPr vert="horz" lIns="91440" tIns="45720" rIns="91440" bIns="45720" rtlCol="0" anchor="ctr">
            <a:normAutofit/>
          </a:bodyPr>
          <a:lstStyle/>
          <a:p>
            <a:r>
              <a:rPr lang="en-US" sz="4000" b="1" kern="1200" dirty="0">
                <a:solidFill>
                  <a:schemeClr val="tx1"/>
                </a:solidFill>
                <a:latin typeface="+mj-lt"/>
                <a:ea typeface="+mj-ea"/>
                <a:cs typeface="+mj-cs"/>
              </a:rPr>
              <a:t>Positive Representation</a:t>
            </a:r>
          </a:p>
        </p:txBody>
      </p:sp>
      <p:sp>
        <p:nvSpPr>
          <p:cNvPr id="3" name="Content Placeholder 2">
            <a:extLst>
              <a:ext uri="{FF2B5EF4-FFF2-40B4-BE49-F238E27FC236}">
                <a16:creationId xmlns:a16="http://schemas.microsoft.com/office/drawing/2014/main" id="{06FC0B77-D00E-B24E-9DDA-769A27BAE7DF}"/>
              </a:ext>
            </a:extLst>
          </p:cNvPr>
          <p:cNvSpPr>
            <a:spLocks noGrp="1"/>
          </p:cNvSpPr>
          <p:nvPr>
            <p:ph sz="half" idx="1"/>
          </p:nvPr>
        </p:nvSpPr>
        <p:spPr>
          <a:xfrm>
            <a:off x="619760" y="1320800"/>
            <a:ext cx="5154507" cy="5120640"/>
          </a:xfrm>
        </p:spPr>
        <p:txBody>
          <a:bodyPr vert="horz" lIns="91440" tIns="45720" rIns="91440" bIns="45720" rtlCol="0">
            <a:normAutofit fontScale="92500" lnSpcReduction="20000"/>
          </a:bodyPr>
          <a:lstStyle/>
          <a:p>
            <a:pPr>
              <a:lnSpc>
                <a:spcPct val="150000"/>
              </a:lnSpc>
            </a:pPr>
            <a:r>
              <a:rPr lang="en-US" sz="1700" dirty="0"/>
              <a:t>In recent times, charities have become wary that audiences do not react to shock tactics anymore. One reason is viewer apathy, as over time people have become desensitized to images of poverty and abuse.</a:t>
            </a:r>
          </a:p>
          <a:p>
            <a:pPr>
              <a:lnSpc>
                <a:spcPct val="150000"/>
              </a:lnSpc>
            </a:pPr>
            <a:r>
              <a:rPr lang="en-US" sz="1700" dirty="0"/>
              <a:t>An alternative to shock tactics is to present </a:t>
            </a:r>
            <a:r>
              <a:rPr lang="en-US" sz="1700" b="1" dirty="0"/>
              <a:t>positive images </a:t>
            </a:r>
            <a:r>
              <a:rPr lang="en-US" sz="1700" dirty="0"/>
              <a:t>of people instead. </a:t>
            </a:r>
          </a:p>
          <a:p>
            <a:pPr>
              <a:lnSpc>
                <a:spcPct val="150000"/>
              </a:lnSpc>
            </a:pPr>
            <a:r>
              <a:rPr lang="en-US" sz="1700" dirty="0"/>
              <a:t>According to research, people can sometimes be more willing to help others who help themselves. You can think of this as the ‘hand-up, not hand-out’ effect.</a:t>
            </a:r>
          </a:p>
          <a:p>
            <a:pPr>
              <a:lnSpc>
                <a:spcPct val="150000"/>
              </a:lnSpc>
            </a:pPr>
            <a:r>
              <a:rPr lang="en-US" sz="1700" dirty="0"/>
              <a:t>Consider the images from Christian Aid presented here. Look how, despite obvious difficulties posed by their environment, the women in these pictures are determined, hardworking and successful. These are examples of </a:t>
            </a:r>
            <a:r>
              <a:rPr lang="en-US" sz="1700" b="1" dirty="0"/>
              <a:t>positive representations</a:t>
            </a:r>
            <a:r>
              <a:rPr lang="en-US" sz="1700" dirty="0"/>
              <a:t>.</a:t>
            </a:r>
          </a:p>
        </p:txBody>
      </p:sp>
      <p:pic>
        <p:nvPicPr>
          <p:cNvPr id="10" name="Picture 9" descr="A person carrying a baby&#10;&#10;Description automatically generated with medium confidence">
            <a:extLst>
              <a:ext uri="{FF2B5EF4-FFF2-40B4-BE49-F238E27FC236}">
                <a16:creationId xmlns:a16="http://schemas.microsoft.com/office/drawing/2014/main" id="{EE3EB131-E925-2243-BC92-92DFA757E217}"/>
              </a:ext>
            </a:extLst>
          </p:cNvPr>
          <p:cNvPicPr>
            <a:picLocks noChangeAspect="1"/>
          </p:cNvPicPr>
          <p:nvPr/>
        </p:nvPicPr>
        <p:blipFill rotWithShape="1">
          <a:blip r:embed="rId2"/>
          <a:srcRect r="-4" b="12791"/>
          <a:stretch/>
        </p:blipFill>
        <p:spPr>
          <a:xfrm>
            <a:off x="6417733" y="10"/>
            <a:ext cx="3270175" cy="4241790"/>
          </a:xfrm>
          <a:prstGeom prst="rect">
            <a:avLst/>
          </a:prstGeom>
        </p:spPr>
      </p:pic>
      <p:pic>
        <p:nvPicPr>
          <p:cNvPr id="5" name="Picture 4" descr="A picture containing text, outdoor, sky, dirt&#10;&#10;Description automatically generated">
            <a:extLst>
              <a:ext uri="{FF2B5EF4-FFF2-40B4-BE49-F238E27FC236}">
                <a16:creationId xmlns:a16="http://schemas.microsoft.com/office/drawing/2014/main" id="{40E0889E-A4B5-3C49-911A-F0D8A14F7062}"/>
              </a:ext>
            </a:extLst>
          </p:cNvPr>
          <p:cNvPicPr>
            <a:picLocks noChangeAspect="1"/>
          </p:cNvPicPr>
          <p:nvPr/>
        </p:nvPicPr>
        <p:blipFill rotWithShape="1">
          <a:blip r:embed="rId3"/>
          <a:srcRect l="20957" r="35853" b="3"/>
          <a:stretch/>
        </p:blipFill>
        <p:spPr>
          <a:xfrm>
            <a:off x="9782174" y="10"/>
            <a:ext cx="2409826" cy="3933486"/>
          </a:xfrm>
          <a:prstGeom prst="rect">
            <a:avLst/>
          </a:prstGeom>
        </p:spPr>
      </p:pic>
      <p:pic>
        <p:nvPicPr>
          <p:cNvPr id="8" name="Picture 7" descr="A picture containing website&#10;&#10;Description automatically generated">
            <a:extLst>
              <a:ext uri="{FF2B5EF4-FFF2-40B4-BE49-F238E27FC236}">
                <a16:creationId xmlns:a16="http://schemas.microsoft.com/office/drawing/2014/main" id="{8DC032A7-8B12-B646-9516-4240ABF5DF92}"/>
              </a:ext>
            </a:extLst>
          </p:cNvPr>
          <p:cNvPicPr>
            <a:picLocks noChangeAspect="1"/>
          </p:cNvPicPr>
          <p:nvPr/>
        </p:nvPicPr>
        <p:blipFill rotWithShape="1">
          <a:blip r:embed="rId4"/>
          <a:srcRect t="17910" r="2" b="12616"/>
          <a:stretch/>
        </p:blipFill>
        <p:spPr>
          <a:xfrm>
            <a:off x="6417734" y="4019724"/>
            <a:ext cx="5774266" cy="2838276"/>
          </a:xfrm>
          <a:prstGeom prst="rect">
            <a:avLst/>
          </a:prstGeom>
        </p:spPr>
      </p:pic>
    </p:spTree>
    <p:extLst>
      <p:ext uri="{BB962C8B-B14F-4D97-AF65-F5344CB8AC3E}">
        <p14:creationId xmlns:p14="http://schemas.microsoft.com/office/powerpoint/2010/main" val="3191920014"/>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16">
            <a:extLst>
              <a:ext uri="{FF2B5EF4-FFF2-40B4-BE49-F238E27FC236}">
                <a16:creationId xmlns:a16="http://schemas.microsoft.com/office/drawing/2014/main" id="{FF9B822F-893E-44C8-963C-64F50ACECB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8">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639" y="347471"/>
            <a:ext cx="11100816" cy="180136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2B4794-A100-0840-A38F-5BFD0A895F46}"/>
              </a:ext>
            </a:extLst>
          </p:cNvPr>
          <p:cNvSpPr>
            <a:spLocks noGrp="1"/>
          </p:cNvSpPr>
          <p:nvPr>
            <p:ph type="title"/>
          </p:nvPr>
        </p:nvSpPr>
        <p:spPr>
          <a:xfrm>
            <a:off x="838200" y="585216"/>
            <a:ext cx="10515600" cy="1325563"/>
          </a:xfrm>
        </p:spPr>
        <p:txBody>
          <a:bodyPr>
            <a:normAutofit/>
          </a:bodyPr>
          <a:lstStyle/>
          <a:p>
            <a:r>
              <a:rPr lang="en-US" b="1" dirty="0">
                <a:solidFill>
                  <a:schemeClr val="bg1"/>
                </a:solidFill>
              </a:rPr>
              <a:t>Credibility (</a:t>
            </a:r>
            <a:r>
              <a:rPr lang="en-US" b="1" i="1" dirty="0">
                <a:solidFill>
                  <a:schemeClr val="bg1"/>
                </a:solidFill>
              </a:rPr>
              <a:t>Ethos</a:t>
            </a:r>
            <a:r>
              <a:rPr lang="en-US" b="1" dirty="0">
                <a:solidFill>
                  <a:schemeClr val="bg1"/>
                </a:solidFill>
              </a:rPr>
              <a:t>)</a:t>
            </a:r>
          </a:p>
        </p:txBody>
      </p:sp>
      <p:pic>
        <p:nvPicPr>
          <p:cNvPr id="5" name="Picture 4" descr="Text, letter&#10;&#10;Description automatically generated">
            <a:extLst>
              <a:ext uri="{FF2B5EF4-FFF2-40B4-BE49-F238E27FC236}">
                <a16:creationId xmlns:a16="http://schemas.microsoft.com/office/drawing/2014/main" id="{0ABA18E8-BE9D-7B49-893C-88307A2CECBA}"/>
              </a:ext>
            </a:extLst>
          </p:cNvPr>
          <p:cNvPicPr>
            <a:picLocks noChangeAspect="1"/>
          </p:cNvPicPr>
          <p:nvPr/>
        </p:nvPicPr>
        <p:blipFill rotWithShape="1">
          <a:blip r:embed="rId2"/>
          <a:srcRect r="3" b="3390"/>
          <a:stretch/>
        </p:blipFill>
        <p:spPr>
          <a:xfrm>
            <a:off x="841248" y="2516777"/>
            <a:ext cx="6236208" cy="3660185"/>
          </a:xfrm>
          <a:prstGeom prst="rect">
            <a:avLst/>
          </a:prstGeom>
        </p:spPr>
      </p:pic>
      <p:sp>
        <p:nvSpPr>
          <p:cNvPr id="4" name="Content Placeholder 2">
            <a:extLst>
              <a:ext uri="{FF2B5EF4-FFF2-40B4-BE49-F238E27FC236}">
                <a16:creationId xmlns:a16="http://schemas.microsoft.com/office/drawing/2014/main" id="{0BD27379-B17D-8949-A947-694CC569A036}"/>
              </a:ext>
            </a:extLst>
          </p:cNvPr>
          <p:cNvSpPr>
            <a:spLocks noGrp="1"/>
          </p:cNvSpPr>
          <p:nvPr>
            <p:ph idx="1"/>
          </p:nvPr>
        </p:nvSpPr>
        <p:spPr>
          <a:xfrm>
            <a:off x="7546848" y="2516777"/>
            <a:ext cx="3803904" cy="3993752"/>
          </a:xfrm>
        </p:spPr>
        <p:txBody>
          <a:bodyPr anchor="ctr">
            <a:normAutofit fontScale="92500" lnSpcReduction="10000"/>
          </a:bodyPr>
          <a:lstStyle/>
          <a:p>
            <a:pPr>
              <a:lnSpc>
                <a:spcPct val="150000"/>
              </a:lnSpc>
            </a:pPr>
            <a:r>
              <a:rPr lang="en-US" sz="1200" dirty="0"/>
              <a:t>The trustworthiness and credibility  of a charity appeal is even more important than in other persuasive texts. If the charity is not trustworthy, readers are unlikely to donate!</a:t>
            </a:r>
          </a:p>
          <a:p>
            <a:pPr>
              <a:lnSpc>
                <a:spcPct val="150000"/>
              </a:lnSpc>
            </a:pPr>
            <a:r>
              <a:rPr lang="en-US" sz="1200" dirty="0"/>
              <a:t>Charities with </a:t>
            </a:r>
            <a:r>
              <a:rPr lang="en-US" sz="1200" b="1" dirty="0"/>
              <a:t>history</a:t>
            </a:r>
            <a:r>
              <a:rPr lang="en-US" sz="1200" dirty="0"/>
              <a:t> and </a:t>
            </a:r>
            <a:r>
              <a:rPr lang="en-US" sz="1200" b="1" dirty="0"/>
              <a:t>backstory</a:t>
            </a:r>
            <a:r>
              <a:rPr lang="en-US" sz="1200" dirty="0"/>
              <a:t> are inherently trustworthy, so some appeals might point this out.</a:t>
            </a:r>
          </a:p>
          <a:p>
            <a:pPr>
              <a:lnSpc>
                <a:spcPct val="150000"/>
              </a:lnSpc>
            </a:pPr>
            <a:r>
              <a:rPr lang="en-US" sz="1200" dirty="0"/>
              <a:t>Previous successes may be described, perhaps in the form of </a:t>
            </a:r>
            <a:r>
              <a:rPr lang="en-US" sz="1200" b="1" dirty="0"/>
              <a:t>testimonials</a:t>
            </a:r>
            <a:r>
              <a:rPr lang="en-US" sz="1200" dirty="0"/>
              <a:t>.</a:t>
            </a:r>
          </a:p>
          <a:p>
            <a:pPr>
              <a:lnSpc>
                <a:spcPct val="150000"/>
              </a:lnSpc>
            </a:pPr>
            <a:r>
              <a:rPr lang="en-US" sz="1200" b="1" dirty="0"/>
              <a:t>If… then… </a:t>
            </a:r>
            <a:r>
              <a:rPr lang="en-US" sz="1200" dirty="0"/>
              <a:t>structures are very effective at suggesting the effectiveness of reader donations. A common pattern might be </a:t>
            </a:r>
            <a:r>
              <a:rPr lang="en-US" sz="1200" i="1" dirty="0"/>
              <a:t>‘If you donate just 10 dollars, then we can feed a hungry child for a week.’</a:t>
            </a:r>
          </a:p>
          <a:p>
            <a:pPr>
              <a:lnSpc>
                <a:spcPct val="150000"/>
              </a:lnSpc>
            </a:pPr>
            <a:r>
              <a:rPr lang="en-US" sz="1200" dirty="0"/>
              <a:t>Can you see where Crisis at Christmas attempts to build credibility in this extract from on e of their advertisement </a:t>
            </a:r>
            <a:r>
              <a:rPr lang="en-US" sz="1200" dirty="0" err="1"/>
              <a:t>campigns</a:t>
            </a:r>
            <a:r>
              <a:rPr lang="en-US" sz="1200" dirty="0"/>
              <a:t>?</a:t>
            </a:r>
          </a:p>
          <a:p>
            <a:endParaRPr lang="en-US" sz="1200" dirty="0"/>
          </a:p>
        </p:txBody>
      </p:sp>
    </p:spTree>
    <p:extLst>
      <p:ext uri="{BB962C8B-B14F-4D97-AF65-F5344CB8AC3E}">
        <p14:creationId xmlns:p14="http://schemas.microsoft.com/office/powerpoint/2010/main" val="3876386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E5681A2-917C-354E-9795-080A3D7566BD}"/>
              </a:ext>
            </a:extLst>
          </p:cNvPr>
          <p:cNvSpPr>
            <a:spLocks noGrp="1"/>
          </p:cNvSpPr>
          <p:nvPr>
            <p:ph type="title"/>
          </p:nvPr>
        </p:nvSpPr>
        <p:spPr>
          <a:xfrm>
            <a:off x="762000" y="346125"/>
            <a:ext cx="5314536" cy="1325563"/>
          </a:xfrm>
        </p:spPr>
        <p:txBody>
          <a:bodyPr>
            <a:normAutofit/>
          </a:bodyPr>
          <a:lstStyle/>
          <a:p>
            <a:r>
              <a:rPr lang="en-US" b="1" dirty="0"/>
              <a:t>Logical appeals</a:t>
            </a:r>
          </a:p>
        </p:txBody>
      </p:sp>
      <p:sp>
        <p:nvSpPr>
          <p:cNvPr id="6" name="Content Placeholder 5">
            <a:extLst>
              <a:ext uri="{FF2B5EF4-FFF2-40B4-BE49-F238E27FC236}">
                <a16:creationId xmlns:a16="http://schemas.microsoft.com/office/drawing/2014/main" id="{673AF962-C5DF-7D45-82FB-0EC16F3E68CC}"/>
              </a:ext>
            </a:extLst>
          </p:cNvPr>
          <p:cNvSpPr>
            <a:spLocks noGrp="1"/>
          </p:cNvSpPr>
          <p:nvPr>
            <p:ph idx="1"/>
          </p:nvPr>
        </p:nvSpPr>
        <p:spPr>
          <a:xfrm>
            <a:off x="762000" y="1671688"/>
            <a:ext cx="5314543" cy="4729112"/>
          </a:xfrm>
        </p:spPr>
        <p:txBody>
          <a:bodyPr anchor="t">
            <a:normAutofit fontScale="92500" lnSpcReduction="10000"/>
          </a:bodyPr>
          <a:lstStyle/>
          <a:p>
            <a:pPr>
              <a:lnSpc>
                <a:spcPct val="150000"/>
              </a:lnSpc>
            </a:pPr>
            <a:r>
              <a:rPr lang="en-US" sz="1700" dirty="0"/>
              <a:t>While charity appeals do rely on emotion, that doesn’t mean</a:t>
            </a:r>
            <a:r>
              <a:rPr lang="en-US" sz="1700" i="1" dirty="0"/>
              <a:t> logos </a:t>
            </a:r>
            <a:r>
              <a:rPr lang="en-US" sz="1700" dirty="0"/>
              <a:t>is completely ignored.</a:t>
            </a:r>
          </a:p>
          <a:p>
            <a:pPr>
              <a:lnSpc>
                <a:spcPct val="150000"/>
              </a:lnSpc>
            </a:pPr>
            <a:r>
              <a:rPr lang="en-US" sz="1700" dirty="0"/>
              <a:t>You might encounter </a:t>
            </a:r>
            <a:r>
              <a:rPr lang="en-US" sz="1700" b="1" dirty="0"/>
              <a:t>logical appeals </a:t>
            </a:r>
            <a:r>
              <a:rPr lang="en-US" sz="1700" dirty="0"/>
              <a:t>in charity adverts, particularly if the advert is trying to convince you that your help will make a tangible difference.</a:t>
            </a:r>
          </a:p>
          <a:p>
            <a:pPr>
              <a:lnSpc>
                <a:spcPct val="150000"/>
              </a:lnSpc>
            </a:pPr>
            <a:r>
              <a:rPr lang="en-US" sz="1700" b="1" dirty="0"/>
              <a:t>If… then… </a:t>
            </a:r>
            <a:r>
              <a:rPr lang="en-US" sz="1700" dirty="0"/>
              <a:t>structures are very effective at suggesting the effectiveness of reader donations. A common pattern might be </a:t>
            </a:r>
            <a:r>
              <a:rPr lang="en-US" sz="1700" i="1" dirty="0"/>
              <a:t>‘If you donate just 10 dollars, then we can feed a hungry child for a week.’</a:t>
            </a:r>
          </a:p>
          <a:p>
            <a:pPr>
              <a:lnSpc>
                <a:spcPct val="150000"/>
              </a:lnSpc>
            </a:pPr>
            <a:r>
              <a:rPr lang="en-US" sz="1700" dirty="0"/>
              <a:t>You may also find a range of </a:t>
            </a:r>
            <a:r>
              <a:rPr lang="en-US" sz="1700" b="1" dirty="0"/>
              <a:t>facts and statistics </a:t>
            </a:r>
            <a:r>
              <a:rPr lang="en-US" sz="1700" dirty="0"/>
              <a:t>in some charity ads, such as in this appeal to ‘</a:t>
            </a:r>
            <a:r>
              <a:rPr lang="en-US" sz="1700" i="1" dirty="0"/>
              <a:t>Save the Bees’ </a:t>
            </a:r>
            <a:r>
              <a:rPr lang="en-US" sz="1700" dirty="0"/>
              <a:t>by Friends of the Earth.</a:t>
            </a:r>
          </a:p>
          <a:p>
            <a:endParaRPr lang="en-US" sz="1700" dirty="0"/>
          </a:p>
        </p:txBody>
      </p:sp>
      <p:sp>
        <p:nvSpPr>
          <p:cNvPr id="20" name="Freeform: Shape 19">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674ED8CC-FEED-9146-B35B-750B6F534CEA}"/>
              </a:ext>
            </a:extLst>
          </p:cNvPr>
          <p:cNvPicPr>
            <a:picLocks noChangeAspect="1"/>
          </p:cNvPicPr>
          <p:nvPr/>
        </p:nvPicPr>
        <p:blipFill rotWithShape="1">
          <a:blip r:embed="rId2"/>
          <a:srcRect t="2340" r="-1" b="2836"/>
          <a:stretch/>
        </p:blipFill>
        <p:spPr>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2672036372"/>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460B0EFB-53ED-4F35-B05D-F658EA021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18FE7FAC-A86D-F84A-861F-18F3889A8B09}"/>
              </a:ext>
            </a:extLst>
          </p:cNvPr>
          <p:cNvPicPr>
            <a:picLocks noChangeAspect="1"/>
          </p:cNvPicPr>
          <p:nvPr/>
        </p:nvPicPr>
        <p:blipFill>
          <a:blip r:embed="rId2"/>
          <a:srcRect l="11606" r="11606"/>
          <a:stretch/>
        </p:blipFill>
        <p:spPr>
          <a:xfrm>
            <a:off x="180474" y="295096"/>
            <a:ext cx="4594032" cy="6562904"/>
          </a:xfrm>
          <a:custGeom>
            <a:avLst/>
            <a:gdLst/>
            <a:ahLst/>
            <a:cxnLst/>
            <a:rect l="l" t="t" r="r" b="b"/>
            <a:pathLst>
              <a:path w="4636517" h="6858000">
                <a:moveTo>
                  <a:pt x="0" y="0"/>
                </a:moveTo>
                <a:lnTo>
                  <a:pt x="4636517" y="0"/>
                </a:lnTo>
                <a:lnTo>
                  <a:pt x="4636517" y="6858000"/>
                </a:lnTo>
                <a:lnTo>
                  <a:pt x="0" y="6858000"/>
                </a:lnTo>
                <a:close/>
              </a:path>
            </a:pathLst>
          </a:custGeom>
        </p:spPr>
      </p:pic>
      <p:sp>
        <p:nvSpPr>
          <p:cNvPr id="26" name="!!Arc">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9AB0586-798C-3642-8E55-1BDB28A73C3C}"/>
              </a:ext>
            </a:extLst>
          </p:cNvPr>
          <p:cNvSpPr>
            <a:spLocks noGrp="1"/>
          </p:cNvSpPr>
          <p:nvPr>
            <p:ph type="title"/>
          </p:nvPr>
        </p:nvSpPr>
        <p:spPr>
          <a:xfrm>
            <a:off x="5827048" y="131261"/>
            <a:ext cx="5721484" cy="1325563"/>
          </a:xfrm>
        </p:spPr>
        <p:txBody>
          <a:bodyPr>
            <a:normAutofit/>
          </a:bodyPr>
          <a:lstStyle/>
          <a:p>
            <a:r>
              <a:rPr lang="en-US" b="1" dirty="0"/>
              <a:t>Direct Address</a:t>
            </a:r>
          </a:p>
        </p:txBody>
      </p:sp>
      <p:sp>
        <p:nvSpPr>
          <p:cNvPr id="3" name="Content Placeholder 2">
            <a:extLst>
              <a:ext uri="{FF2B5EF4-FFF2-40B4-BE49-F238E27FC236}">
                <a16:creationId xmlns:a16="http://schemas.microsoft.com/office/drawing/2014/main" id="{6625996F-FB2D-674B-8820-4ADDD0634B52}"/>
              </a:ext>
            </a:extLst>
          </p:cNvPr>
          <p:cNvSpPr>
            <a:spLocks noGrp="1"/>
          </p:cNvSpPr>
          <p:nvPr>
            <p:ph idx="1"/>
          </p:nvPr>
        </p:nvSpPr>
        <p:spPr>
          <a:xfrm>
            <a:off x="5417974" y="1456824"/>
            <a:ext cx="5721484" cy="4920414"/>
          </a:xfrm>
        </p:spPr>
        <p:txBody>
          <a:bodyPr>
            <a:normAutofit fontScale="85000" lnSpcReduction="20000"/>
          </a:bodyPr>
          <a:lstStyle/>
          <a:p>
            <a:pPr>
              <a:lnSpc>
                <a:spcPct val="150000"/>
              </a:lnSpc>
            </a:pPr>
            <a:r>
              <a:rPr lang="en-US" sz="2200" dirty="0"/>
              <a:t>Charity adverts are not coy about addressing</a:t>
            </a:r>
            <a:r>
              <a:rPr lang="en-US" sz="2200" b="1" dirty="0"/>
              <a:t> you</a:t>
            </a:r>
            <a:r>
              <a:rPr lang="en-US" sz="2200" dirty="0"/>
              <a:t>, the reader, directly.</a:t>
            </a:r>
            <a:endParaRPr lang="en-US" sz="2200" b="1" dirty="0"/>
          </a:p>
          <a:p>
            <a:pPr>
              <a:lnSpc>
                <a:spcPct val="150000"/>
              </a:lnSpc>
            </a:pPr>
            <a:r>
              <a:rPr lang="en-US" sz="2200" dirty="0"/>
              <a:t>Some texts may ask </a:t>
            </a:r>
            <a:r>
              <a:rPr lang="en-US" sz="2200" b="1" dirty="0"/>
              <a:t>rhetorical questions</a:t>
            </a:r>
            <a:r>
              <a:rPr lang="en-US" sz="2200" dirty="0"/>
              <a:t>, to which the answer is normally self-evident.</a:t>
            </a:r>
          </a:p>
          <a:p>
            <a:pPr>
              <a:lnSpc>
                <a:spcPct val="150000"/>
              </a:lnSpc>
            </a:pPr>
            <a:r>
              <a:rPr lang="en-US" sz="2200" dirty="0"/>
              <a:t>Look out for people in the images making eye contact, a form of </a:t>
            </a:r>
            <a:r>
              <a:rPr lang="en-US" sz="2200" b="1" dirty="0"/>
              <a:t>visual direct address</a:t>
            </a:r>
            <a:r>
              <a:rPr lang="en-US" sz="2200" dirty="0"/>
              <a:t>.</a:t>
            </a:r>
          </a:p>
          <a:p>
            <a:pPr>
              <a:lnSpc>
                <a:spcPct val="150000"/>
              </a:lnSpc>
            </a:pPr>
            <a:r>
              <a:rPr lang="en-US" sz="2200" dirty="0"/>
              <a:t>Some adverts may even issue a </a:t>
            </a:r>
            <a:r>
              <a:rPr lang="en-US" sz="2200" b="1" dirty="0"/>
              <a:t>challenge</a:t>
            </a:r>
            <a:r>
              <a:rPr lang="en-US" sz="2200" dirty="0"/>
              <a:t> to the reader, employing guilt tactics to make you want to donate.</a:t>
            </a:r>
          </a:p>
          <a:p>
            <a:pPr>
              <a:lnSpc>
                <a:spcPct val="150000"/>
              </a:lnSpc>
            </a:pPr>
            <a:r>
              <a:rPr lang="en-US" sz="2200" dirty="0"/>
              <a:t>You can see some of these techniques put to work in this text, an advert by the children’s charity Concern.</a:t>
            </a:r>
          </a:p>
        </p:txBody>
      </p:sp>
    </p:spTree>
    <p:extLst>
      <p:ext uri="{BB962C8B-B14F-4D97-AF65-F5344CB8AC3E}">
        <p14:creationId xmlns:p14="http://schemas.microsoft.com/office/powerpoint/2010/main" val="2427371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1B9FDB8D-C779-634D-9FBA-9CC56408E510}"/>
              </a:ext>
            </a:extLst>
          </p:cNvPr>
          <p:cNvSpPr>
            <a:spLocks noGrp="1"/>
          </p:cNvSpPr>
          <p:nvPr>
            <p:ph type="title"/>
          </p:nvPr>
        </p:nvSpPr>
        <p:spPr>
          <a:xfrm>
            <a:off x="837189" y="262053"/>
            <a:ext cx="4707671" cy="1225650"/>
          </a:xfrm>
        </p:spPr>
        <p:txBody>
          <a:bodyPr anchor="b">
            <a:normAutofit/>
          </a:bodyPr>
          <a:lstStyle/>
          <a:p>
            <a:r>
              <a:rPr lang="en-US" sz="3800" dirty="0">
                <a:solidFill>
                  <a:schemeClr val="bg1"/>
                </a:solidFill>
              </a:rPr>
              <a:t>Urgency</a:t>
            </a:r>
          </a:p>
        </p:txBody>
      </p:sp>
      <p:cxnSp>
        <p:nvCxnSpPr>
          <p:cNvPr id="23" name="Straight Connector 22">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5EF3C2F-F565-9945-918E-66A9F3392234}"/>
              </a:ext>
            </a:extLst>
          </p:cNvPr>
          <p:cNvSpPr>
            <a:spLocks noGrp="1"/>
          </p:cNvSpPr>
          <p:nvPr>
            <p:ph idx="1"/>
          </p:nvPr>
        </p:nvSpPr>
        <p:spPr>
          <a:xfrm>
            <a:off x="897769" y="1749757"/>
            <a:ext cx="4586513" cy="4091202"/>
          </a:xfrm>
        </p:spPr>
        <p:txBody>
          <a:bodyPr>
            <a:normAutofit fontScale="85000" lnSpcReduction="10000"/>
          </a:bodyPr>
          <a:lstStyle/>
          <a:p>
            <a:pPr>
              <a:lnSpc>
                <a:spcPct val="150000"/>
              </a:lnSpc>
            </a:pPr>
            <a:r>
              <a:rPr lang="en-US" sz="2000" dirty="0">
                <a:solidFill>
                  <a:schemeClr val="bg1"/>
                </a:solidFill>
              </a:rPr>
              <a:t>A charity appeal might urge you to act </a:t>
            </a:r>
            <a:r>
              <a:rPr lang="en-US" sz="2000" b="1" dirty="0">
                <a:solidFill>
                  <a:schemeClr val="bg1"/>
                </a:solidFill>
              </a:rPr>
              <a:t>‘now’ </a:t>
            </a:r>
            <a:r>
              <a:rPr lang="en-US" sz="2000" dirty="0">
                <a:solidFill>
                  <a:schemeClr val="bg1"/>
                </a:solidFill>
              </a:rPr>
              <a:t>or </a:t>
            </a:r>
            <a:r>
              <a:rPr lang="en-US" sz="2000" b="1" dirty="0">
                <a:solidFill>
                  <a:schemeClr val="bg1"/>
                </a:solidFill>
              </a:rPr>
              <a:t>‘before it is too late’. </a:t>
            </a:r>
          </a:p>
          <a:p>
            <a:pPr>
              <a:lnSpc>
                <a:spcPct val="150000"/>
              </a:lnSpc>
            </a:pPr>
            <a:r>
              <a:rPr lang="en-US" sz="2000" dirty="0">
                <a:solidFill>
                  <a:schemeClr val="bg1"/>
                </a:solidFill>
              </a:rPr>
              <a:t>A seasonal appeal may have a </a:t>
            </a:r>
            <a:r>
              <a:rPr lang="en-US" sz="2000" b="1" dirty="0">
                <a:solidFill>
                  <a:schemeClr val="bg1"/>
                </a:solidFill>
              </a:rPr>
              <a:t>deadline</a:t>
            </a:r>
            <a:r>
              <a:rPr lang="en-US" sz="2000" dirty="0">
                <a:solidFill>
                  <a:schemeClr val="bg1"/>
                </a:solidFill>
              </a:rPr>
              <a:t> or a limited effective </a:t>
            </a:r>
            <a:r>
              <a:rPr lang="en-US" sz="2000" b="1" dirty="0">
                <a:solidFill>
                  <a:schemeClr val="bg1"/>
                </a:solidFill>
              </a:rPr>
              <a:t>time</a:t>
            </a:r>
            <a:r>
              <a:rPr lang="en-US" sz="2000" dirty="0">
                <a:solidFill>
                  <a:schemeClr val="bg1"/>
                </a:solidFill>
              </a:rPr>
              <a:t>.</a:t>
            </a:r>
          </a:p>
          <a:p>
            <a:pPr>
              <a:lnSpc>
                <a:spcPct val="150000"/>
              </a:lnSpc>
            </a:pPr>
            <a:r>
              <a:rPr lang="en-US" sz="2000" dirty="0">
                <a:solidFill>
                  <a:schemeClr val="bg1"/>
                </a:solidFill>
              </a:rPr>
              <a:t>Appeals to urgency are a feature of charity appeals. The technical name for this feature is </a:t>
            </a:r>
            <a:r>
              <a:rPr lang="en-US" sz="2000" b="1" dirty="0" err="1">
                <a:solidFill>
                  <a:schemeClr val="bg1"/>
                </a:solidFill>
              </a:rPr>
              <a:t>kairos</a:t>
            </a:r>
            <a:r>
              <a:rPr lang="en-US" sz="2000" dirty="0">
                <a:solidFill>
                  <a:schemeClr val="bg1"/>
                </a:solidFill>
              </a:rPr>
              <a:t>.</a:t>
            </a:r>
          </a:p>
          <a:p>
            <a:pPr>
              <a:lnSpc>
                <a:spcPct val="150000"/>
              </a:lnSpc>
            </a:pPr>
            <a:r>
              <a:rPr lang="en-US" sz="2000" dirty="0">
                <a:solidFill>
                  <a:schemeClr val="bg1"/>
                </a:solidFill>
              </a:rPr>
              <a:t>This advert by Save the Children features more than one </a:t>
            </a:r>
            <a:r>
              <a:rPr lang="en-US" sz="2000" b="1" dirty="0">
                <a:solidFill>
                  <a:schemeClr val="bg1"/>
                </a:solidFill>
              </a:rPr>
              <a:t>urgent appeal</a:t>
            </a:r>
            <a:r>
              <a:rPr lang="en-US" sz="2000" dirty="0">
                <a:solidFill>
                  <a:schemeClr val="bg1"/>
                </a:solidFill>
              </a:rPr>
              <a:t>. Can you find them?</a:t>
            </a:r>
          </a:p>
        </p:txBody>
      </p:sp>
      <p:cxnSp>
        <p:nvCxnSpPr>
          <p:cNvPr id="25" name="Straight Connector 24">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F80E493F-5D7F-7B44-9D00-97FD5FA2999A}"/>
              </a:ext>
            </a:extLst>
          </p:cNvPr>
          <p:cNvPicPr>
            <a:picLocks noChangeAspect="1"/>
          </p:cNvPicPr>
          <p:nvPr/>
        </p:nvPicPr>
        <p:blipFill>
          <a:blip r:embed="rId2"/>
          <a:srcRect t="5991" b="5991"/>
          <a:stretch/>
        </p:blipFill>
        <p:spPr>
          <a:xfrm>
            <a:off x="6525453" y="10"/>
            <a:ext cx="5666547" cy="6857990"/>
          </a:xfrm>
          <a:prstGeom prst="rect">
            <a:avLst/>
          </a:prstGeom>
        </p:spPr>
      </p:pic>
    </p:spTree>
    <p:extLst>
      <p:ext uri="{BB962C8B-B14F-4D97-AF65-F5344CB8AC3E}">
        <p14:creationId xmlns:p14="http://schemas.microsoft.com/office/powerpoint/2010/main" val="1616877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74E65F23-789E-4CB9-B34F-46A85E25D6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22" name="Oval 21">
              <a:extLst>
                <a:ext uri="{FF2B5EF4-FFF2-40B4-BE49-F238E27FC236}">
                  <a16:creationId xmlns:a16="http://schemas.microsoft.com/office/drawing/2014/main" id="{1CA207F7-3B67-4EA2-8EC5-1260B55A07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AD4CC450-51C3-4A41-B2B1-68A15D57C5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ED62506D-F8E8-4C55-B160-D4FE898504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E6004793-0083-43B9-81A2-20F71D2C7D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53D192AA-AFCB-470F-B66A-18815C3525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9079B0CF-0B4C-42A9-9769-3AC0A34FA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2BCE3A65-BC49-1F4A-894F-288B4213D19A}"/>
              </a:ext>
            </a:extLst>
          </p:cNvPr>
          <p:cNvSpPr>
            <a:spLocks noGrp="1"/>
          </p:cNvSpPr>
          <p:nvPr>
            <p:ph type="title"/>
          </p:nvPr>
        </p:nvSpPr>
        <p:spPr>
          <a:xfrm>
            <a:off x="630936" y="1154420"/>
            <a:ext cx="3134992" cy="1573272"/>
          </a:xfrm>
          <a:noFill/>
        </p:spPr>
        <p:txBody>
          <a:bodyPr anchor="t">
            <a:normAutofit/>
          </a:bodyPr>
          <a:lstStyle/>
          <a:p>
            <a:r>
              <a:rPr lang="en-US" sz="4000" b="1" dirty="0">
                <a:solidFill>
                  <a:schemeClr val="bg1"/>
                </a:solidFill>
              </a:rPr>
              <a:t>Metonymy</a:t>
            </a:r>
          </a:p>
        </p:txBody>
      </p:sp>
      <p:sp>
        <p:nvSpPr>
          <p:cNvPr id="3" name="Content Placeholder 2">
            <a:extLst>
              <a:ext uri="{FF2B5EF4-FFF2-40B4-BE49-F238E27FC236}">
                <a16:creationId xmlns:a16="http://schemas.microsoft.com/office/drawing/2014/main" id="{C2E9D7C0-A199-5E4D-AFC4-446B6437BF6D}"/>
              </a:ext>
            </a:extLst>
          </p:cNvPr>
          <p:cNvSpPr>
            <a:spLocks noGrp="1"/>
          </p:cNvSpPr>
          <p:nvPr>
            <p:ph idx="1"/>
          </p:nvPr>
        </p:nvSpPr>
        <p:spPr>
          <a:xfrm>
            <a:off x="3367514" y="215730"/>
            <a:ext cx="8108847" cy="2796461"/>
          </a:xfrm>
          <a:noFill/>
        </p:spPr>
        <p:txBody>
          <a:bodyPr anchor="t">
            <a:normAutofit fontScale="92500" lnSpcReduction="20000"/>
          </a:bodyPr>
          <a:lstStyle/>
          <a:p>
            <a:pPr>
              <a:lnSpc>
                <a:spcPct val="150000"/>
              </a:lnSpc>
            </a:pPr>
            <a:r>
              <a:rPr lang="en-US" sz="1400" dirty="0">
                <a:solidFill>
                  <a:schemeClr val="bg1"/>
                </a:solidFill>
              </a:rPr>
              <a:t>Another danger that charity adverts have to overcome is feelings of helplessness in the reader. Some social and global issues might seem insurmountable. </a:t>
            </a:r>
            <a:r>
              <a:rPr lang="en-US" sz="1400" b="1" dirty="0">
                <a:solidFill>
                  <a:schemeClr val="bg1"/>
                </a:solidFill>
              </a:rPr>
              <a:t>Abstract problems </a:t>
            </a:r>
            <a:r>
              <a:rPr lang="en-US" sz="1400" dirty="0">
                <a:solidFill>
                  <a:schemeClr val="bg1"/>
                </a:solidFill>
              </a:rPr>
              <a:t>such as poverty, homelessness, abuse and addiction may seem too large for individuals to believe they can make a difference. This might stop some people from wanting to donate.</a:t>
            </a:r>
          </a:p>
          <a:p>
            <a:pPr>
              <a:lnSpc>
                <a:spcPct val="150000"/>
              </a:lnSpc>
            </a:pPr>
            <a:r>
              <a:rPr lang="en-US" sz="1400" dirty="0">
                <a:solidFill>
                  <a:schemeClr val="bg1"/>
                </a:solidFill>
              </a:rPr>
              <a:t>Therefore, you will see many appeals using a type of figurative technique called </a:t>
            </a:r>
            <a:r>
              <a:rPr lang="en-US" sz="1400" b="1" dirty="0">
                <a:solidFill>
                  <a:schemeClr val="bg1"/>
                </a:solidFill>
              </a:rPr>
              <a:t>metonym</a:t>
            </a:r>
            <a:r>
              <a:rPr lang="en-US" sz="1400" dirty="0">
                <a:solidFill>
                  <a:schemeClr val="bg1"/>
                </a:solidFill>
              </a:rPr>
              <a:t>y, whereby an individual is used to </a:t>
            </a:r>
            <a:r>
              <a:rPr lang="en-US" sz="1400" b="1" dirty="0">
                <a:solidFill>
                  <a:schemeClr val="bg1"/>
                </a:solidFill>
              </a:rPr>
              <a:t>symbolize</a:t>
            </a:r>
            <a:r>
              <a:rPr lang="en-US" sz="1400" dirty="0">
                <a:solidFill>
                  <a:schemeClr val="bg1"/>
                </a:solidFill>
              </a:rPr>
              <a:t> a wider </a:t>
            </a:r>
            <a:r>
              <a:rPr lang="en-US" sz="1400" dirty="0" err="1">
                <a:solidFill>
                  <a:schemeClr val="bg1"/>
                </a:solidFill>
              </a:rPr>
              <a:t>issue.The</a:t>
            </a:r>
            <a:r>
              <a:rPr lang="en-US" sz="1400" dirty="0">
                <a:solidFill>
                  <a:schemeClr val="bg1"/>
                </a:solidFill>
              </a:rPr>
              <a:t> effect is clear: you may not be able to solve world hunger – but you can help feed a single child.</a:t>
            </a:r>
          </a:p>
          <a:p>
            <a:pPr>
              <a:lnSpc>
                <a:spcPct val="150000"/>
              </a:lnSpc>
            </a:pPr>
            <a:r>
              <a:rPr lang="en-US" sz="1400" dirty="0">
                <a:solidFill>
                  <a:schemeClr val="bg1"/>
                </a:solidFill>
              </a:rPr>
              <a:t>In this text, an advert by the Australian charity The Smith Family, the reader is introduced to Jenny, and asked to help see children like Jenny receive support and education.</a:t>
            </a:r>
          </a:p>
        </p:txBody>
      </p:sp>
      <p:sp>
        <p:nvSpPr>
          <p:cNvPr id="29" name="Rectangle 28">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32" name="Straight Connector 31">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7" name="Rectangle 36">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40" name="Straight Connector 39">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5" name="Picture 4">
            <a:extLst>
              <a:ext uri="{FF2B5EF4-FFF2-40B4-BE49-F238E27FC236}">
                <a16:creationId xmlns:a16="http://schemas.microsoft.com/office/drawing/2014/main" id="{8F8FF1EA-4F9E-224B-99C4-B41AD995C9F9}"/>
              </a:ext>
            </a:extLst>
          </p:cNvPr>
          <p:cNvPicPr>
            <a:picLocks noChangeAspect="1"/>
          </p:cNvPicPr>
          <p:nvPr/>
        </p:nvPicPr>
        <p:blipFill>
          <a:blip r:embed="rId2"/>
          <a:stretch/>
        </p:blipFill>
        <p:spPr>
          <a:xfrm>
            <a:off x="644737" y="3248984"/>
            <a:ext cx="10843065" cy="3171595"/>
          </a:xfrm>
          <a:prstGeom prst="rect">
            <a:avLst/>
          </a:prstGeom>
        </p:spPr>
      </p:pic>
      <p:grpSp>
        <p:nvGrpSpPr>
          <p:cNvPr id="45" name="Group 44">
            <a:extLst>
              <a:ext uri="{FF2B5EF4-FFF2-40B4-BE49-F238E27FC236}">
                <a16:creationId xmlns:a16="http://schemas.microsoft.com/office/drawing/2014/main" id="{4043ADFC-DC2E-40D2-954D-4A13B908DA8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75716" y="3029889"/>
            <a:ext cx="304800" cy="429768"/>
            <a:chOff x="215328" y="-46937"/>
            <a:chExt cx="304800" cy="2773841"/>
          </a:xfrm>
        </p:grpSpPr>
        <p:cxnSp>
          <p:nvCxnSpPr>
            <p:cNvPr id="46" name="Straight Connector 45">
              <a:extLst>
                <a:ext uri="{FF2B5EF4-FFF2-40B4-BE49-F238E27FC236}">
                  <a16:creationId xmlns:a16="http://schemas.microsoft.com/office/drawing/2014/main" id="{C975E7D3-10F5-4E53-902F-9E79C98C22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DC51AAB-5A3B-4730-B8AC-46C96AC0B6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03A6F2D9-1476-4E35-988D-D4CCB15C8D6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CE17F678-D5C6-49BF-933D-1E65F69B32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217109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0E058-A215-5240-A5D0-DD8AC2E615C4}"/>
              </a:ext>
            </a:extLst>
          </p:cNvPr>
          <p:cNvSpPr>
            <a:spLocks noGrp="1"/>
          </p:cNvSpPr>
          <p:nvPr>
            <p:ph type="title"/>
          </p:nvPr>
        </p:nvSpPr>
        <p:spPr>
          <a:xfrm>
            <a:off x="5069940" y="365124"/>
            <a:ext cx="6172200" cy="1828800"/>
          </a:xfrm>
        </p:spPr>
        <p:txBody>
          <a:bodyPr>
            <a:normAutofit/>
          </a:bodyPr>
          <a:lstStyle/>
          <a:p>
            <a:r>
              <a:rPr lang="en-US"/>
              <a:t>Your Turn…</a:t>
            </a:r>
          </a:p>
        </p:txBody>
      </p:sp>
      <p:pic>
        <p:nvPicPr>
          <p:cNvPr id="5" name="Picture 4" descr="A newspaper with a picture of two people&#10;&#10;Description automatically generated with low confidence">
            <a:extLst>
              <a:ext uri="{FF2B5EF4-FFF2-40B4-BE49-F238E27FC236}">
                <a16:creationId xmlns:a16="http://schemas.microsoft.com/office/drawing/2014/main" id="{BFB2FA89-0763-A941-9093-D5ECF899180A}"/>
              </a:ext>
            </a:extLst>
          </p:cNvPr>
          <p:cNvPicPr>
            <a:picLocks noChangeAspect="1"/>
          </p:cNvPicPr>
          <p:nvPr/>
        </p:nvPicPr>
        <p:blipFill rotWithShape="1">
          <a:blip r:embed="rId2"/>
          <a:srcRect l="1235"/>
          <a:stretch/>
        </p:blipFill>
        <p:spPr>
          <a:xfrm>
            <a:off x="20" y="10"/>
            <a:ext cx="4639713" cy="6857990"/>
          </a:xfrm>
          <a:prstGeom prst="rect">
            <a:avLst/>
          </a:prstGeom>
        </p:spPr>
      </p:pic>
      <p:sp>
        <p:nvSpPr>
          <p:cNvPr id="3" name="Content Placeholder 2">
            <a:extLst>
              <a:ext uri="{FF2B5EF4-FFF2-40B4-BE49-F238E27FC236}">
                <a16:creationId xmlns:a16="http://schemas.microsoft.com/office/drawing/2014/main" id="{1F778D8F-8593-1043-B3AB-40E9F0DF7A68}"/>
              </a:ext>
            </a:extLst>
          </p:cNvPr>
          <p:cNvSpPr>
            <a:spLocks noGrp="1"/>
          </p:cNvSpPr>
          <p:nvPr>
            <p:ph idx="1"/>
          </p:nvPr>
        </p:nvSpPr>
        <p:spPr>
          <a:xfrm>
            <a:off x="5069940" y="2193924"/>
            <a:ext cx="6172200" cy="4298952"/>
          </a:xfrm>
        </p:spPr>
        <p:txBody>
          <a:bodyPr>
            <a:normAutofit/>
          </a:bodyPr>
          <a:lstStyle/>
          <a:p>
            <a:pPr>
              <a:lnSpc>
                <a:spcPct val="150000"/>
              </a:lnSpc>
            </a:pPr>
            <a:r>
              <a:rPr lang="en-US" sz="2400" dirty="0"/>
              <a:t>Study this text, an advert by Shelter, a UK homeless charity.</a:t>
            </a:r>
          </a:p>
          <a:p>
            <a:pPr>
              <a:lnSpc>
                <a:spcPct val="150000"/>
              </a:lnSpc>
            </a:pPr>
            <a:r>
              <a:rPr lang="en-US" sz="2400" dirty="0"/>
              <a:t>Answer the guiding question: </a:t>
            </a:r>
            <a:r>
              <a:rPr lang="en-US" sz="2400" i="1" dirty="0"/>
              <a:t>Analyze the methods used in this advert that makes the appeal more effective.</a:t>
            </a:r>
            <a:endParaRPr lang="en-US" sz="2400" dirty="0"/>
          </a:p>
        </p:txBody>
      </p:sp>
    </p:spTree>
    <p:extLst>
      <p:ext uri="{BB962C8B-B14F-4D97-AF65-F5344CB8AC3E}">
        <p14:creationId xmlns:p14="http://schemas.microsoft.com/office/powerpoint/2010/main" val="937439350"/>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BrushVTI">
  <a:themeElements>
    <a:clrScheme name="AnalogousFromRegularSeedLeftStep">
      <a:dk1>
        <a:srgbClr val="000000"/>
      </a:dk1>
      <a:lt1>
        <a:srgbClr val="FFFFFF"/>
      </a:lt1>
      <a:dk2>
        <a:srgbClr val="1B2F2F"/>
      </a:dk2>
      <a:lt2>
        <a:srgbClr val="F2F0F3"/>
      </a:lt2>
      <a:accent1>
        <a:srgbClr val="4DB726"/>
      </a:accent1>
      <a:accent2>
        <a:srgbClr val="80B018"/>
      </a:accent2>
      <a:accent3>
        <a:srgbClr val="AFA124"/>
      </a:accent3>
      <a:accent4>
        <a:srgbClr val="D0731C"/>
      </a:accent4>
      <a:accent5>
        <a:srgbClr val="E23A2E"/>
      </a:accent5>
      <a:accent6>
        <a:srgbClr val="D01C5B"/>
      </a:accent6>
      <a:hlink>
        <a:srgbClr val="A550C4"/>
      </a:hlink>
      <a:folHlink>
        <a:srgbClr val="7F7F7F"/>
      </a:folHlink>
    </a:clrScheme>
    <a:fontScheme name="Custom 3">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2392</TotalTime>
  <Words>924</Words>
  <Application>Microsoft Macintosh PowerPoint</Application>
  <PresentationFormat>Widescreen</PresentationFormat>
  <Paragraphs>49</Paragraphs>
  <Slides>11</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11</vt:i4>
      </vt:variant>
    </vt:vector>
  </HeadingPairs>
  <TitlesOfParts>
    <vt:vector size="17" baseType="lpstr">
      <vt:lpstr>Arial</vt:lpstr>
      <vt:lpstr>Calibri</vt:lpstr>
      <vt:lpstr>Calibri Light</vt:lpstr>
      <vt:lpstr>Century Gothic</vt:lpstr>
      <vt:lpstr>BrushVTI</vt:lpstr>
      <vt:lpstr>Office Theme</vt:lpstr>
      <vt:lpstr>Text Type Focus: Charity Appeals</vt:lpstr>
      <vt:lpstr>Purpose</vt:lpstr>
      <vt:lpstr>Pathos</vt:lpstr>
      <vt:lpstr>Shock Tactics</vt:lpstr>
      <vt:lpstr>Positive Representation</vt:lpstr>
      <vt:lpstr>Credibility (Ethos)</vt:lpstr>
      <vt:lpstr>Logical appeals</vt:lpstr>
      <vt:lpstr>Direct Address</vt:lpstr>
      <vt:lpstr>Urgency</vt:lpstr>
      <vt:lpstr>Metonymy</vt:lpstr>
      <vt:lpstr>Your Turn…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Text Type Focus: Comic Strips</dc:title>
  <dc:creator>Doug Sillett</dc:creator>
  <cp:lastModifiedBy>Doug Sillett</cp:lastModifiedBy>
  <cp:revision>7</cp:revision>
  <dcterms:created xsi:type="dcterms:W3CDTF">2022-03-10T08:10:45Z</dcterms:created>
  <dcterms:modified xsi:type="dcterms:W3CDTF">2022-03-29T02:19:25Z</dcterms:modified>
</cp:coreProperties>
</file>